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71" r:id="rId4"/>
    <p:sldId id="281" r:id="rId5"/>
    <p:sldId id="279" r:id="rId6"/>
    <p:sldId id="282" r:id="rId7"/>
    <p:sldId id="285" r:id="rId8"/>
    <p:sldId id="287" r:id="rId9"/>
    <p:sldId id="284" r:id="rId10"/>
    <p:sldId id="288" r:id="rId11"/>
    <p:sldId id="289" r:id="rId12"/>
    <p:sldId id="290" r:id="rId13"/>
    <p:sldId id="291" r:id="rId14"/>
    <p:sldId id="297" r:id="rId15"/>
    <p:sldId id="292" r:id="rId16"/>
    <p:sldId id="294" r:id="rId17"/>
    <p:sldId id="295" r:id="rId18"/>
    <p:sldId id="296" r:id="rId19"/>
    <p:sldId id="299" r:id="rId20"/>
    <p:sldId id="300" r:id="rId21"/>
    <p:sldId id="301" r:id="rId22"/>
    <p:sldId id="293" r:id="rId23"/>
    <p:sldId id="286" r:id="rId24"/>
    <p:sldId id="29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Annotate, Work Together, Tell Me" id="{B9B51309-D148-4332-87C2-07BE32FBCA3B}">
          <p14:sldIdLst>
            <p14:sldId id="257"/>
            <p14:sldId id="271"/>
            <p14:sldId id="281"/>
            <p14:sldId id="279"/>
            <p14:sldId id="282"/>
            <p14:sldId id="285"/>
            <p14:sldId id="287"/>
            <p14:sldId id="284"/>
            <p14:sldId id="288"/>
            <p14:sldId id="289"/>
            <p14:sldId id="290"/>
            <p14:sldId id="291"/>
            <p14:sldId id="297"/>
            <p14:sldId id="292"/>
            <p14:sldId id="294"/>
            <p14:sldId id="295"/>
            <p14:sldId id="296"/>
            <p14:sldId id="299"/>
            <p14:sldId id="300"/>
            <p14:sldId id="301"/>
            <p14:sldId id="293"/>
            <p14:sldId id="286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  <p:cmAuthor id="3" name="asus" initials="a" lastIdx="0" clrIdx="2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82103" autoAdjust="0"/>
  </p:normalViewPr>
  <p:slideViewPr>
    <p:cSldViewPr snapToGrid="0">
      <p:cViewPr varScale="1">
        <p:scale>
          <a:sx n="59" d="100"/>
          <a:sy n="59" d="100"/>
        </p:scale>
        <p:origin x="1098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essage_queue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Publish%E2%80%93subscribe_pattern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does Kafka's notion of streams compare to a traditional enterprise messaging system?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Messaging traditionally has two models: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queuing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publish-subscribe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 queue, a pool of consumers may read from a server and each record goes to one of them; in publish-subscribe the record is broadcast to all consumers.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Each of these two models has a strength and a weakness. The strength of queuing is that it allows you to divide up the processing of data over multiple consumer instances, which lets you scale your processing. Unfortunately, queues aren't multi-subscriber—once one process reads the data it's gone. Publish-subscribe allows you broadcast data to multiple processes, but has no way of scaling processing since every message goes to every subscriber.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1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64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consumer group concept in Kafka generalizes these two concepts. As with a queue the consumer group allows you to divide up processing over a collection of processes (the members of the consumer group). As with publish-subscribe, Kafka allows you to broadcast messages to multiple consumer groups.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advantage of Kafka's model is that every topic has both these properties—it can scale processing and is also multi-subscriber—there is no need to choose one or the other.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Kafka has stronger ordering guarantees than a traditional messaging system, too.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93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Stream: allow you to handle stream of messages</a:t>
            </a:r>
          </a:p>
          <a:p>
            <a:r>
              <a:rPr lang="en-US" dirty="0"/>
              <a:t>Connector: to import data from  </a:t>
            </a:r>
            <a:r>
              <a:rPr lang="en-US" dirty="0" err="1"/>
              <a:t>DBss</a:t>
            </a:r>
            <a:r>
              <a:rPr lang="en-US" dirty="0"/>
              <a:t> to </a:t>
            </a:r>
            <a:r>
              <a:rPr lang="en-US" dirty="0" err="1"/>
              <a:t>kafka</a:t>
            </a:r>
            <a:r>
              <a:rPr lang="en-US" dirty="0"/>
              <a:t> or export data from Kafka to DBs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1" y="1431010"/>
            <a:ext cx="441362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8" y="448056"/>
            <a:ext cx="6117336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443128"/>
            <a:ext cx="6425700" cy="641350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6942411" y="1828845"/>
            <a:ext cx="441362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586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4434" y="1061482"/>
            <a:ext cx="4350803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1" y="2560639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263640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700" y="1945374"/>
            <a:ext cx="105156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Kafka 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8" y="448056"/>
            <a:ext cx="6117336" cy="640080"/>
          </a:xfrm>
        </p:spPr>
        <p:txBody>
          <a:bodyPr>
            <a:normAutofit/>
          </a:bodyPr>
          <a:lstStyle/>
          <a:p>
            <a:r>
              <a:rPr lang="en-US" dirty="0"/>
              <a:t>Concepts used in Kafka</a:t>
            </a:r>
          </a:p>
        </p:txBody>
      </p:sp>
      <p:sp>
        <p:nvSpPr>
          <p:cNvPr id="49" name="Shape 160"/>
          <p:cNvSpPr txBox="1">
            <a:spLocks/>
          </p:cNvSpPr>
          <p:nvPr/>
        </p:nvSpPr>
        <p:spPr>
          <a:xfrm>
            <a:off x="387858" y="2275233"/>
            <a:ext cx="11988800" cy="6096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578358">
              <a:spcBef>
                <a:spcPts val="2300"/>
              </a:spcBef>
              <a:buNone/>
              <a:defRPr sz="3500"/>
            </a:pPr>
            <a:r>
              <a:rPr lang="en-US" sz="24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Producer</a:t>
            </a:r>
          </a:p>
          <a:p>
            <a:pPr marL="0" indent="0" algn="ctr" defTabSz="578358">
              <a:spcBef>
                <a:spcPts val="2300"/>
              </a:spcBef>
              <a:buNone/>
              <a:defRPr sz="3500"/>
            </a:pPr>
            <a:endParaRPr lang="en-US" sz="2000" dirty="0"/>
          </a:p>
          <a:p>
            <a:pPr marL="0" indent="0" algn="ctr" defTabSz="578358">
              <a:spcBef>
                <a:spcPts val="2300"/>
              </a:spcBef>
              <a:buNone/>
              <a:defRPr sz="3500"/>
            </a:pPr>
            <a:r>
              <a:rPr lang="en-US" sz="2000" dirty="0"/>
              <a:t>An application that sends messages to Kafka</a:t>
            </a:r>
          </a:p>
        </p:txBody>
      </p:sp>
    </p:spTree>
    <p:extLst>
      <p:ext uri="{BB962C8B-B14F-4D97-AF65-F5344CB8AC3E}">
        <p14:creationId xmlns:p14="http://schemas.microsoft.com/office/powerpoint/2010/main" val="265359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8" y="448056"/>
            <a:ext cx="6117336" cy="640080"/>
          </a:xfrm>
        </p:spPr>
        <p:txBody>
          <a:bodyPr>
            <a:normAutofit/>
          </a:bodyPr>
          <a:lstStyle/>
          <a:p>
            <a:r>
              <a:rPr lang="en-US" dirty="0"/>
              <a:t>Concepts used in Kafka</a:t>
            </a:r>
          </a:p>
        </p:txBody>
      </p:sp>
      <p:sp>
        <p:nvSpPr>
          <p:cNvPr id="49" name="Shape 160"/>
          <p:cNvSpPr txBox="1">
            <a:spLocks/>
          </p:cNvSpPr>
          <p:nvPr/>
        </p:nvSpPr>
        <p:spPr>
          <a:xfrm>
            <a:off x="387858" y="2275233"/>
            <a:ext cx="11988800" cy="6096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578358">
              <a:spcBef>
                <a:spcPts val="2300"/>
              </a:spcBef>
              <a:buNone/>
              <a:defRPr sz="3500"/>
            </a:pPr>
            <a:r>
              <a:rPr lang="en-US" sz="24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Messages</a:t>
            </a:r>
          </a:p>
          <a:p>
            <a:pPr marL="0" indent="0" algn="ctr" defTabSz="578358">
              <a:spcBef>
                <a:spcPts val="2300"/>
              </a:spcBef>
              <a:buNone/>
              <a:defRPr sz="3500"/>
            </a:pPr>
            <a:endParaRPr lang="en-US" sz="2000" dirty="0"/>
          </a:p>
          <a:p>
            <a:pPr marL="0" indent="0" algn="ctr" defTabSz="578358">
              <a:spcBef>
                <a:spcPts val="2300"/>
              </a:spcBef>
              <a:buNone/>
              <a:defRPr sz="3500"/>
            </a:pPr>
            <a:r>
              <a:rPr lang="en-US" sz="2000" dirty="0"/>
              <a:t>Small to medium size piece of data</a:t>
            </a:r>
          </a:p>
        </p:txBody>
      </p:sp>
    </p:spTree>
    <p:extLst>
      <p:ext uri="{BB962C8B-B14F-4D97-AF65-F5344CB8AC3E}">
        <p14:creationId xmlns:p14="http://schemas.microsoft.com/office/powerpoint/2010/main" val="326397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8" y="448056"/>
            <a:ext cx="6117336" cy="640080"/>
          </a:xfrm>
        </p:spPr>
        <p:txBody>
          <a:bodyPr>
            <a:normAutofit/>
          </a:bodyPr>
          <a:lstStyle/>
          <a:p>
            <a:r>
              <a:rPr lang="en-US" dirty="0"/>
              <a:t>Concepts used in Kafka</a:t>
            </a:r>
          </a:p>
        </p:txBody>
      </p:sp>
      <p:sp>
        <p:nvSpPr>
          <p:cNvPr id="49" name="Shape 160"/>
          <p:cNvSpPr txBox="1">
            <a:spLocks/>
          </p:cNvSpPr>
          <p:nvPr/>
        </p:nvSpPr>
        <p:spPr>
          <a:xfrm>
            <a:off x="387858" y="2275233"/>
            <a:ext cx="11988800" cy="6096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578358">
              <a:spcBef>
                <a:spcPts val="2300"/>
              </a:spcBef>
              <a:buNone/>
              <a:defRPr sz="3500"/>
            </a:pPr>
            <a:r>
              <a:rPr lang="en-US" sz="24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Consumer</a:t>
            </a:r>
          </a:p>
          <a:p>
            <a:pPr marL="0" indent="0" algn="ctr" defTabSz="578358">
              <a:spcBef>
                <a:spcPts val="2300"/>
              </a:spcBef>
              <a:buNone/>
              <a:defRPr sz="3500"/>
            </a:pPr>
            <a:endParaRPr lang="en-US" sz="2000" dirty="0"/>
          </a:p>
          <a:p>
            <a:pPr marL="0" indent="0" algn="ctr" defTabSz="578358">
              <a:spcBef>
                <a:spcPts val="2300"/>
              </a:spcBef>
              <a:buNone/>
              <a:defRPr sz="3500"/>
            </a:pPr>
            <a:r>
              <a:rPr lang="en-US" sz="2000" dirty="0"/>
              <a:t>An application that reads data from Kafka</a:t>
            </a:r>
          </a:p>
        </p:txBody>
      </p:sp>
    </p:spTree>
    <p:extLst>
      <p:ext uri="{BB962C8B-B14F-4D97-AF65-F5344CB8AC3E}">
        <p14:creationId xmlns:p14="http://schemas.microsoft.com/office/powerpoint/2010/main" val="302524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8" y="448056"/>
            <a:ext cx="6117336" cy="640080"/>
          </a:xfrm>
        </p:spPr>
        <p:txBody>
          <a:bodyPr>
            <a:normAutofit/>
          </a:bodyPr>
          <a:lstStyle/>
          <a:p>
            <a:r>
              <a:rPr lang="en-US" dirty="0"/>
              <a:t>Concepts used in Kafka</a:t>
            </a:r>
          </a:p>
        </p:txBody>
      </p:sp>
      <p:sp>
        <p:nvSpPr>
          <p:cNvPr id="49" name="Shape 160"/>
          <p:cNvSpPr txBox="1">
            <a:spLocks/>
          </p:cNvSpPr>
          <p:nvPr/>
        </p:nvSpPr>
        <p:spPr>
          <a:xfrm>
            <a:off x="387858" y="2275233"/>
            <a:ext cx="11988800" cy="6096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578358">
              <a:spcBef>
                <a:spcPts val="2300"/>
              </a:spcBef>
              <a:buNone/>
              <a:defRPr sz="3500"/>
            </a:pPr>
            <a:r>
              <a:rPr lang="en-US" sz="24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Broker</a:t>
            </a:r>
          </a:p>
          <a:p>
            <a:pPr marL="0" indent="0" algn="ctr" defTabSz="578358">
              <a:spcBef>
                <a:spcPts val="2300"/>
              </a:spcBef>
              <a:buNone/>
              <a:defRPr sz="3500"/>
            </a:pPr>
            <a:endParaRPr lang="en-US" sz="2000" dirty="0"/>
          </a:p>
          <a:p>
            <a:pPr marL="0" indent="0" algn="ctr" defTabSz="578358">
              <a:spcBef>
                <a:spcPts val="2300"/>
              </a:spcBef>
              <a:buNone/>
              <a:defRPr sz="3500"/>
            </a:pPr>
            <a:r>
              <a:rPr lang="en-US" sz="2000" dirty="0"/>
              <a:t>The Kafka server</a:t>
            </a:r>
          </a:p>
        </p:txBody>
      </p:sp>
    </p:spTree>
    <p:extLst>
      <p:ext uri="{BB962C8B-B14F-4D97-AF65-F5344CB8AC3E}">
        <p14:creationId xmlns:p14="http://schemas.microsoft.com/office/powerpoint/2010/main" val="56227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8" y="448056"/>
            <a:ext cx="6117336" cy="640080"/>
          </a:xfrm>
        </p:spPr>
        <p:txBody>
          <a:bodyPr>
            <a:normAutofit/>
          </a:bodyPr>
          <a:lstStyle/>
          <a:p>
            <a:r>
              <a:rPr lang="en-US" dirty="0"/>
              <a:t>Concepts used in Kafka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466" y="2237015"/>
            <a:ext cx="9014159" cy="33982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6048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8" y="448056"/>
            <a:ext cx="6117336" cy="640080"/>
          </a:xfrm>
        </p:spPr>
        <p:txBody>
          <a:bodyPr>
            <a:normAutofit/>
          </a:bodyPr>
          <a:lstStyle/>
          <a:p>
            <a:r>
              <a:rPr lang="en-US" dirty="0"/>
              <a:t>Concepts used in Kafka</a:t>
            </a:r>
          </a:p>
        </p:txBody>
      </p:sp>
      <p:sp>
        <p:nvSpPr>
          <p:cNvPr id="49" name="Shape 160"/>
          <p:cNvSpPr txBox="1">
            <a:spLocks/>
          </p:cNvSpPr>
          <p:nvPr/>
        </p:nvSpPr>
        <p:spPr>
          <a:xfrm>
            <a:off x="387858" y="2275233"/>
            <a:ext cx="11988800" cy="6096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578358">
              <a:spcBef>
                <a:spcPts val="2300"/>
              </a:spcBef>
              <a:buNone/>
              <a:defRPr sz="3500"/>
            </a:pPr>
            <a:r>
              <a:rPr lang="en-US" sz="24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Cluster</a:t>
            </a:r>
          </a:p>
          <a:p>
            <a:pPr marL="0" indent="0" algn="ctr" defTabSz="578358">
              <a:spcBef>
                <a:spcPts val="2300"/>
              </a:spcBef>
              <a:buNone/>
              <a:defRPr sz="3500"/>
            </a:pPr>
            <a:endParaRPr lang="en-US" sz="2000" dirty="0"/>
          </a:p>
          <a:p>
            <a:pPr marL="0" indent="0" algn="ctr" defTabSz="578358">
              <a:spcBef>
                <a:spcPts val="2300"/>
              </a:spcBef>
              <a:buNone/>
              <a:defRPr sz="3500"/>
            </a:pPr>
            <a:r>
              <a:rPr lang="en-US" sz="2000" dirty="0"/>
              <a:t>Group of computers sharing workload for a common purpose</a:t>
            </a:r>
          </a:p>
        </p:txBody>
      </p:sp>
    </p:spTree>
    <p:extLst>
      <p:ext uri="{BB962C8B-B14F-4D97-AF65-F5344CB8AC3E}">
        <p14:creationId xmlns:p14="http://schemas.microsoft.com/office/powerpoint/2010/main" val="143313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8" y="448056"/>
            <a:ext cx="6117336" cy="640080"/>
          </a:xfrm>
        </p:spPr>
        <p:txBody>
          <a:bodyPr>
            <a:normAutofit/>
          </a:bodyPr>
          <a:lstStyle/>
          <a:p>
            <a:r>
              <a:rPr lang="en-US" dirty="0"/>
              <a:t>Concepts used in Kafka</a:t>
            </a:r>
          </a:p>
        </p:txBody>
      </p:sp>
      <p:sp>
        <p:nvSpPr>
          <p:cNvPr id="49" name="Shape 160"/>
          <p:cNvSpPr txBox="1">
            <a:spLocks/>
          </p:cNvSpPr>
          <p:nvPr/>
        </p:nvSpPr>
        <p:spPr>
          <a:xfrm>
            <a:off x="387858" y="2275233"/>
            <a:ext cx="11988800" cy="6096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578358">
              <a:spcBef>
                <a:spcPts val="2300"/>
              </a:spcBef>
              <a:buNone/>
              <a:defRPr sz="3500"/>
            </a:pPr>
            <a:r>
              <a:rPr lang="en-US" sz="24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topic</a:t>
            </a:r>
          </a:p>
          <a:p>
            <a:pPr marL="0" indent="0" algn="ctr" defTabSz="578358">
              <a:spcBef>
                <a:spcPts val="2300"/>
              </a:spcBef>
              <a:buNone/>
              <a:defRPr sz="3500"/>
            </a:pPr>
            <a:endParaRPr lang="en-US" sz="2000" dirty="0"/>
          </a:p>
          <a:p>
            <a:pPr marL="0" indent="0" algn="ctr" defTabSz="578358">
              <a:spcBef>
                <a:spcPts val="2300"/>
              </a:spcBef>
              <a:buNone/>
              <a:defRPr sz="3500"/>
            </a:pPr>
            <a:r>
              <a:rPr lang="en-US" sz="2000" dirty="0"/>
              <a:t>Unique name for Kafka stream.</a:t>
            </a:r>
          </a:p>
          <a:p>
            <a:pPr marL="0" indent="0" algn="ctr" defTabSz="578358">
              <a:spcBef>
                <a:spcPts val="2300"/>
              </a:spcBef>
              <a:buNone/>
              <a:defRPr sz="3500"/>
            </a:pPr>
            <a:r>
              <a:rPr lang="en-US" sz="2000" dirty="0"/>
              <a:t>Multi consumer subscriber</a:t>
            </a:r>
          </a:p>
        </p:txBody>
      </p:sp>
    </p:spTree>
    <p:extLst>
      <p:ext uri="{BB962C8B-B14F-4D97-AF65-F5344CB8AC3E}">
        <p14:creationId xmlns:p14="http://schemas.microsoft.com/office/powerpoint/2010/main" val="47308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8" y="448056"/>
            <a:ext cx="6117336" cy="640080"/>
          </a:xfrm>
        </p:spPr>
        <p:txBody>
          <a:bodyPr>
            <a:normAutofit/>
          </a:bodyPr>
          <a:lstStyle/>
          <a:p>
            <a:r>
              <a:rPr lang="en-US" dirty="0"/>
              <a:t>Concepts used in Kafka</a:t>
            </a:r>
          </a:p>
        </p:txBody>
      </p:sp>
      <p:sp>
        <p:nvSpPr>
          <p:cNvPr id="49" name="Shape 160"/>
          <p:cNvSpPr txBox="1">
            <a:spLocks/>
          </p:cNvSpPr>
          <p:nvPr/>
        </p:nvSpPr>
        <p:spPr>
          <a:xfrm>
            <a:off x="387858" y="2275233"/>
            <a:ext cx="11988800" cy="6096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578358">
              <a:spcBef>
                <a:spcPts val="2300"/>
              </a:spcBef>
              <a:buNone/>
              <a:defRPr sz="3500"/>
            </a:pPr>
            <a:r>
              <a:rPr lang="en-US" sz="24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Partition</a:t>
            </a:r>
          </a:p>
          <a:p>
            <a:pPr marL="0" indent="0" algn="ctr" defTabSz="578358">
              <a:spcBef>
                <a:spcPts val="2300"/>
              </a:spcBef>
              <a:buNone/>
              <a:defRPr sz="3500"/>
            </a:pPr>
            <a:endParaRPr lang="en-US" sz="2000" dirty="0"/>
          </a:p>
          <a:p>
            <a:pPr marL="0" indent="0" algn="ctr" defTabSz="578358">
              <a:spcBef>
                <a:spcPts val="2300"/>
              </a:spcBef>
              <a:buNone/>
              <a:defRPr sz="3500"/>
            </a:pPr>
            <a:r>
              <a:rPr lang="en-US" sz="2000" dirty="0"/>
              <a:t>Each partition on one computer</a:t>
            </a:r>
          </a:p>
        </p:txBody>
      </p:sp>
    </p:spTree>
    <p:extLst>
      <p:ext uri="{BB962C8B-B14F-4D97-AF65-F5344CB8AC3E}">
        <p14:creationId xmlns:p14="http://schemas.microsoft.com/office/powerpoint/2010/main" val="253770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8" y="448056"/>
            <a:ext cx="6117336" cy="640080"/>
          </a:xfrm>
        </p:spPr>
        <p:txBody>
          <a:bodyPr>
            <a:normAutofit/>
          </a:bodyPr>
          <a:lstStyle/>
          <a:p>
            <a:r>
              <a:rPr lang="en-US" dirty="0"/>
              <a:t>Concepts used in Kafka</a:t>
            </a:r>
          </a:p>
        </p:txBody>
      </p:sp>
      <p:sp>
        <p:nvSpPr>
          <p:cNvPr id="49" name="Shape 160"/>
          <p:cNvSpPr txBox="1">
            <a:spLocks/>
          </p:cNvSpPr>
          <p:nvPr/>
        </p:nvSpPr>
        <p:spPr>
          <a:xfrm>
            <a:off x="387858" y="2275233"/>
            <a:ext cx="11988800" cy="6096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578358">
              <a:spcBef>
                <a:spcPts val="2300"/>
              </a:spcBef>
              <a:buNone/>
              <a:defRPr sz="3500"/>
            </a:pPr>
            <a:r>
              <a:rPr lang="en-US" sz="24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Offset</a:t>
            </a:r>
          </a:p>
          <a:p>
            <a:pPr marL="0" indent="0" algn="ctr" defTabSz="578358">
              <a:spcBef>
                <a:spcPts val="2300"/>
              </a:spcBef>
              <a:buNone/>
              <a:defRPr sz="3500"/>
            </a:pPr>
            <a:endParaRPr lang="en-US" sz="2000" dirty="0"/>
          </a:p>
          <a:p>
            <a:pPr marL="0" indent="0" algn="ctr" defTabSz="578358">
              <a:spcBef>
                <a:spcPts val="2300"/>
              </a:spcBef>
              <a:buNone/>
              <a:defRPr sz="3500"/>
            </a:pPr>
            <a:r>
              <a:rPr lang="en-US" sz="2000" dirty="0"/>
              <a:t>Sequence number of messages in a partition</a:t>
            </a:r>
          </a:p>
          <a:p>
            <a:pPr marL="0" indent="0" algn="ctr" defTabSz="578358">
              <a:spcBef>
                <a:spcPts val="2300"/>
              </a:spcBef>
              <a:buNone/>
              <a:defRPr sz="3500"/>
            </a:pPr>
            <a:r>
              <a:rPr lang="en-US" sz="2000" dirty="0"/>
              <a:t>Local to the partition</a:t>
            </a:r>
          </a:p>
        </p:txBody>
      </p:sp>
    </p:spTree>
    <p:extLst>
      <p:ext uri="{BB962C8B-B14F-4D97-AF65-F5344CB8AC3E}">
        <p14:creationId xmlns:p14="http://schemas.microsoft.com/office/powerpoint/2010/main" val="114670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8" y="448056"/>
            <a:ext cx="6117336" cy="640080"/>
          </a:xfrm>
        </p:spPr>
        <p:txBody>
          <a:bodyPr>
            <a:normAutofit/>
          </a:bodyPr>
          <a:lstStyle/>
          <a:p>
            <a:r>
              <a:rPr lang="en-US" dirty="0"/>
              <a:t>Concepts used in Kafka</a:t>
            </a:r>
          </a:p>
        </p:txBody>
      </p:sp>
      <p:sp>
        <p:nvSpPr>
          <p:cNvPr id="49" name="Shape 160"/>
          <p:cNvSpPr txBox="1">
            <a:spLocks/>
          </p:cNvSpPr>
          <p:nvPr/>
        </p:nvSpPr>
        <p:spPr>
          <a:xfrm>
            <a:off x="387858" y="2275233"/>
            <a:ext cx="11988800" cy="6096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578358">
              <a:spcBef>
                <a:spcPts val="2300"/>
              </a:spcBef>
              <a:buNone/>
              <a:defRPr sz="3500"/>
            </a:pPr>
            <a:r>
              <a:rPr lang="en-US" sz="24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Consumer Group</a:t>
            </a:r>
          </a:p>
          <a:p>
            <a:pPr marL="0" indent="0" algn="ctr" defTabSz="578358">
              <a:spcBef>
                <a:spcPts val="2300"/>
              </a:spcBef>
              <a:buNone/>
              <a:defRPr sz="3500"/>
            </a:pPr>
            <a:endParaRPr lang="en-US" sz="2000" dirty="0"/>
          </a:p>
          <a:p>
            <a:pPr marL="0" indent="0" algn="ctr" defTabSz="578358">
              <a:spcBef>
                <a:spcPts val="2300"/>
              </a:spcBef>
              <a:buNone/>
              <a:defRPr sz="3500"/>
            </a:pPr>
            <a:r>
              <a:rPr lang="en-US" sz="2000" dirty="0"/>
              <a:t>Group of consumer acting as a single unit</a:t>
            </a:r>
          </a:p>
        </p:txBody>
      </p:sp>
    </p:spTree>
    <p:extLst>
      <p:ext uri="{BB962C8B-B14F-4D97-AF65-F5344CB8AC3E}">
        <p14:creationId xmlns:p14="http://schemas.microsoft.com/office/powerpoint/2010/main" val="30709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 descr="Small circle with number 1 inside indicating step 1"/>
          <p:cNvGrpSpPr/>
          <p:nvPr/>
        </p:nvGrpSpPr>
        <p:grpSpPr>
          <a:xfrm>
            <a:off x="497343" y="1549676"/>
            <a:ext cx="558179" cy="409838"/>
            <a:chOff x="6953426" y="711274"/>
            <a:chExt cx="558179" cy="409838"/>
          </a:xfrm>
        </p:grpSpPr>
        <p:sp>
          <p:nvSpPr>
            <p:cNvPr id="34" name="Oval 33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 descr="small circle with numeral 1 inside "/>
            <p:cNvSpPr txBox="1"/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grpSp>
        <p:nvGrpSpPr>
          <p:cNvPr id="36" name="Group 35" descr="Small circle with number 2 inside indicating step 2"/>
          <p:cNvGrpSpPr/>
          <p:nvPr/>
        </p:nvGrpSpPr>
        <p:grpSpPr>
          <a:xfrm>
            <a:off x="521208" y="2954844"/>
            <a:ext cx="558179" cy="409838"/>
            <a:chOff x="6953426" y="711274"/>
            <a:chExt cx="558179" cy="409838"/>
          </a:xfrm>
        </p:grpSpPr>
        <p:sp>
          <p:nvSpPr>
            <p:cNvPr id="37" name="Oval 36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 descr="small circle with number 2 inside "/>
            <p:cNvSpPr txBox="1"/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grpSp>
        <p:nvGrpSpPr>
          <p:cNvPr id="39" name="Group 38" descr="Small circle with number 3 inside  indicating step 3"/>
          <p:cNvGrpSpPr/>
          <p:nvPr/>
        </p:nvGrpSpPr>
        <p:grpSpPr>
          <a:xfrm>
            <a:off x="494815" y="3901433"/>
            <a:ext cx="558179" cy="409838"/>
            <a:chOff x="6953426" y="711274"/>
            <a:chExt cx="558179" cy="409838"/>
          </a:xfrm>
        </p:grpSpPr>
        <p:sp>
          <p:nvSpPr>
            <p:cNvPr id="40" name="Oval 39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Why Kafka is Needed?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Real time streaming data processed for real time analytics…"/>
          <p:cNvSpPr txBox="1">
            <a:spLocks/>
          </p:cNvSpPr>
          <p:nvPr/>
        </p:nvSpPr>
        <p:spPr>
          <a:xfrm>
            <a:off x="984285" y="1586574"/>
            <a:ext cx="11988800" cy="6096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03097">
              <a:spcBef>
                <a:spcPts val="1600"/>
              </a:spcBef>
              <a:buNone/>
              <a:defRPr sz="2484"/>
            </a:pPr>
            <a:r>
              <a:rPr lang="en-US" sz="2000" dirty="0"/>
              <a:t>Real time streaming data processed for real time analytics </a:t>
            </a:r>
          </a:p>
          <a:p>
            <a:pPr marL="324231" lvl="1" indent="0" defTabSz="403097">
              <a:spcBef>
                <a:spcPts val="1600"/>
              </a:spcBef>
              <a:buNone/>
              <a:defRPr sz="2484"/>
            </a:pPr>
            <a:r>
              <a:rPr lang="en-US" sz="2000" dirty="0"/>
              <a:t>Service calls, track every call, IOT sensors</a:t>
            </a:r>
          </a:p>
          <a:p>
            <a:pPr marL="324231" lvl="1" indent="0" defTabSz="403097">
              <a:spcBef>
                <a:spcPts val="1600"/>
              </a:spcBef>
              <a:buNone/>
              <a:defRPr sz="2484"/>
            </a:pPr>
            <a:endParaRPr lang="en-US" sz="2000" dirty="0"/>
          </a:p>
          <a:p>
            <a:pPr marL="0" indent="0" defTabSz="403097">
              <a:spcBef>
                <a:spcPts val="1600"/>
              </a:spcBef>
              <a:buNone/>
              <a:defRPr sz="2484"/>
            </a:pPr>
            <a:r>
              <a:rPr lang="en-US" sz="2000" dirty="0"/>
              <a:t>Apache Kafka is a fast, scalable, durable, and fault-tolerant publish-subscribe messaging system</a:t>
            </a:r>
          </a:p>
          <a:p>
            <a:pPr marL="0" indent="0" defTabSz="403097">
              <a:spcBef>
                <a:spcPts val="1600"/>
              </a:spcBef>
              <a:buNone/>
              <a:defRPr sz="2484"/>
            </a:pPr>
            <a:endParaRPr lang="en-US" sz="2000" dirty="0"/>
          </a:p>
          <a:p>
            <a:pPr marL="0" indent="0" defTabSz="403097">
              <a:spcBef>
                <a:spcPts val="1600"/>
              </a:spcBef>
              <a:buNone/>
              <a:defRPr sz="2484"/>
            </a:pPr>
            <a:r>
              <a:rPr lang="en-US" sz="2000" dirty="0"/>
              <a:t>Kafka can work in combination with Apache Storm, Apache HBase and Apache Spark for real-time analysis and processing of streaming data</a:t>
            </a:r>
          </a:p>
          <a:p>
            <a:pPr marL="0" indent="0" defTabSz="403097">
              <a:spcBef>
                <a:spcPts val="1600"/>
              </a:spcBef>
              <a:buNone/>
              <a:defRPr sz="2484"/>
            </a:pPr>
            <a:endParaRPr lang="en-US" sz="2000" dirty="0"/>
          </a:p>
          <a:p>
            <a:pPr marL="0" indent="0" defTabSz="403097">
              <a:spcBef>
                <a:spcPts val="1600"/>
              </a:spcBef>
              <a:buNone/>
              <a:defRPr sz="2484"/>
            </a:pPr>
            <a:r>
              <a:rPr lang="en-US" sz="2000" dirty="0"/>
              <a:t>Kafka brokers massive message streams for low-latency analysis in Hadoop or Spark</a:t>
            </a:r>
          </a:p>
          <a:p>
            <a:pPr marL="0" indent="0" defTabSz="403097">
              <a:spcBef>
                <a:spcPts val="1600"/>
              </a:spcBef>
              <a:buNone/>
              <a:defRPr sz="2484"/>
            </a:pPr>
            <a:endParaRPr lang="en-US" sz="2000" dirty="0"/>
          </a:p>
          <a:p>
            <a:pPr marL="0" indent="0" defTabSz="403097">
              <a:spcBef>
                <a:spcPts val="1600"/>
              </a:spcBef>
              <a:buNone/>
              <a:defRPr sz="2484"/>
            </a:pPr>
            <a:r>
              <a:rPr lang="en-US" sz="2000" dirty="0"/>
              <a:t>Kafka Streaming (subproject) can be used for real analytics </a:t>
            </a:r>
          </a:p>
        </p:txBody>
      </p:sp>
      <p:grpSp>
        <p:nvGrpSpPr>
          <p:cNvPr id="23" name="Group 22" descr="Small circle with number 3 inside  indicating step 3"/>
          <p:cNvGrpSpPr/>
          <p:nvPr/>
        </p:nvGrpSpPr>
        <p:grpSpPr>
          <a:xfrm>
            <a:off x="492287" y="5117972"/>
            <a:ext cx="558179" cy="409838"/>
            <a:chOff x="6953426" y="711274"/>
            <a:chExt cx="558179" cy="409838"/>
          </a:xfrm>
        </p:grpSpPr>
        <p:sp>
          <p:nvSpPr>
            <p:cNvPr id="24" name="Oval 23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grpSp>
        <p:nvGrpSpPr>
          <p:cNvPr id="26" name="Group 25" descr="Small circle with number 3 inside  indicating step 3"/>
          <p:cNvGrpSpPr/>
          <p:nvPr/>
        </p:nvGrpSpPr>
        <p:grpSpPr>
          <a:xfrm>
            <a:off x="521208" y="6088777"/>
            <a:ext cx="558179" cy="409838"/>
            <a:chOff x="6953426" y="711274"/>
            <a:chExt cx="558179" cy="409838"/>
          </a:xfrm>
        </p:grpSpPr>
        <p:sp>
          <p:nvSpPr>
            <p:cNvPr id="27" name="Oval 26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8" y="448056"/>
            <a:ext cx="6117336" cy="640080"/>
          </a:xfrm>
        </p:spPr>
        <p:txBody>
          <a:bodyPr>
            <a:normAutofit/>
          </a:bodyPr>
          <a:lstStyle/>
          <a:p>
            <a:r>
              <a:rPr lang="en-US" dirty="0"/>
              <a:t>Concepts used in Kafka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861" y="1794226"/>
            <a:ext cx="8655825" cy="44759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0888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8" y="448056"/>
            <a:ext cx="6117336" cy="640080"/>
          </a:xfrm>
        </p:spPr>
        <p:txBody>
          <a:bodyPr>
            <a:normAutofit/>
          </a:bodyPr>
          <a:lstStyle/>
          <a:p>
            <a:r>
              <a:rPr lang="en-US" dirty="0"/>
              <a:t>Concepts used in Kafka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00" y="1796143"/>
            <a:ext cx="8709863" cy="41964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3461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7398889" cy="640080"/>
          </a:xfrm>
        </p:spPr>
        <p:txBody>
          <a:bodyPr>
            <a:normAutofit fontScale="90000"/>
          </a:bodyPr>
          <a:lstStyle/>
          <a:p>
            <a:r>
              <a:rPr lang="en-US" dirty="0"/>
              <a:t>Coordination for Kafka Consumer and Kafka Cluster</a:t>
            </a: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431130" y="-1632857"/>
            <a:ext cx="11988800" cy="1219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lnSpcReduction="10000"/>
          </a:bodyPr>
          <a:lstStyle>
            <a:lvl1pPr algn="l" defTabSz="420624" rtl="0" eaLnBrk="1" latinLnBrk="0" hangingPunct="1">
              <a:spcBef>
                <a:spcPts val="1100"/>
              </a:spcBef>
              <a:buNone/>
              <a:defRPr sz="3888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ZooKeeper does coordination for Kafka Consumer and Kafka Cluster</a:t>
            </a:r>
          </a:p>
        </p:txBody>
      </p:sp>
      <p:sp>
        <p:nvSpPr>
          <p:cNvPr id="28" name="Rectangle 3"/>
          <p:cNvSpPr/>
          <p:nvPr/>
        </p:nvSpPr>
        <p:spPr>
          <a:xfrm>
            <a:off x="4047344" y="2404236"/>
            <a:ext cx="3872753" cy="1949252"/>
          </a:xfrm>
          <a:prstGeom prst="rect">
            <a:avLst/>
          </a:prstGeom>
          <a:solidFill>
            <a:srgbClr val="E3E9EF"/>
          </a:solidFill>
          <a:ln w="12700">
            <a:solidFill>
              <a:srgbClr val="41414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sz="3200">
                <a:effectLst>
                  <a:outerShdw blurRad="38100" dist="19050" dir="2700000" rotWithShape="0">
                    <a:srgbClr val="414141">
                      <a:alpha val="40000"/>
                    </a:srgbClr>
                  </a:outerShdw>
                </a:effectLst>
                <a:latin typeface="Palatino"/>
                <a:ea typeface="Palatino"/>
                <a:cs typeface="Palatino"/>
                <a:sym typeface="Palatino"/>
              </a:defRPr>
            </a:pPr>
            <a:r>
              <a:rPr sz="2400" dirty="0">
                <a:effectLst>
                  <a:outerShdw blurRad="38100" dist="19050" dir="2700000" rotWithShape="0">
                    <a:srgbClr val="414141">
                      <a:alpha val="40000"/>
                    </a:srgbClr>
                  </a:outerShdw>
                </a:effectLst>
                <a:latin typeface="Palatino"/>
              </a:rPr>
              <a:t>Kafka Broker</a:t>
            </a:r>
          </a:p>
          <a:p>
            <a:pPr>
              <a:defRPr sz="3200">
                <a:effectLst>
                  <a:outerShdw blurRad="38100" dist="19050" dir="2700000" rotWithShape="0">
                    <a:srgbClr val="414141">
                      <a:alpha val="40000"/>
                    </a:srgbClr>
                  </a:outerShdw>
                </a:effectLst>
                <a:latin typeface="Palatino"/>
                <a:ea typeface="Palatino"/>
                <a:cs typeface="Palatino"/>
                <a:sym typeface="Palatino"/>
              </a:defRPr>
            </a:pPr>
            <a:endParaRPr dirty="0"/>
          </a:p>
          <a:p>
            <a:pPr>
              <a:defRPr sz="3200">
                <a:effectLst>
                  <a:outerShdw blurRad="38100" dist="19050" dir="2700000" rotWithShape="0">
                    <a:srgbClr val="414141">
                      <a:alpha val="40000"/>
                    </a:srgbClr>
                  </a:outerShdw>
                </a:effectLst>
                <a:latin typeface="Palatino"/>
                <a:ea typeface="Palatino"/>
                <a:cs typeface="Palatino"/>
                <a:sym typeface="Palatino"/>
              </a:defRPr>
            </a:pPr>
            <a:endParaRPr dirty="0"/>
          </a:p>
          <a:p>
            <a:pPr>
              <a:defRPr sz="3200">
                <a:effectLst>
                  <a:outerShdw blurRad="38100" dist="19050" dir="2700000" rotWithShape="0">
                    <a:srgbClr val="414141">
                      <a:alpha val="40000"/>
                    </a:srgbClr>
                  </a:outerShdw>
                </a:effectLst>
                <a:latin typeface="Palatino"/>
                <a:ea typeface="Palatino"/>
                <a:cs typeface="Palatino"/>
                <a:sym typeface="Palatino"/>
              </a:defRPr>
            </a:pPr>
            <a:endParaRPr dirty="0"/>
          </a:p>
        </p:txBody>
      </p:sp>
      <p:sp>
        <p:nvSpPr>
          <p:cNvPr id="34" name="Rectangle 13"/>
          <p:cNvSpPr/>
          <p:nvPr/>
        </p:nvSpPr>
        <p:spPr>
          <a:xfrm>
            <a:off x="9894975" y="5045051"/>
            <a:ext cx="1523518" cy="379591"/>
          </a:xfrm>
          <a:prstGeom prst="rect">
            <a:avLst/>
          </a:prstGeom>
          <a:solidFill>
            <a:srgbClr val="ABBCC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200">
                <a:effectLst>
                  <a:outerShdw blurRad="38100" dist="19050" dir="2700000" rotWithShape="0">
                    <a:srgbClr val="414141">
                      <a:alpha val="40000"/>
                    </a:srgbClr>
                  </a:outerShdw>
                </a:effectLst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 algn="ctr"/>
            <a:r>
              <a:rPr sz="1800" dirty="0"/>
              <a:t>Consumer</a:t>
            </a:r>
          </a:p>
        </p:txBody>
      </p:sp>
      <p:sp>
        <p:nvSpPr>
          <p:cNvPr id="39" name="Rectangle 23"/>
          <p:cNvSpPr/>
          <p:nvPr/>
        </p:nvSpPr>
        <p:spPr>
          <a:xfrm>
            <a:off x="4284009" y="2983300"/>
            <a:ext cx="3872753" cy="1949252"/>
          </a:xfrm>
          <a:prstGeom prst="rect">
            <a:avLst/>
          </a:prstGeom>
          <a:solidFill>
            <a:srgbClr val="E3E9EF"/>
          </a:solidFill>
          <a:ln w="12700">
            <a:solidFill>
              <a:srgbClr val="41414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sz="3200">
                <a:effectLst>
                  <a:outerShdw blurRad="38100" dist="19050" dir="2700000" rotWithShape="0">
                    <a:srgbClr val="414141">
                      <a:alpha val="40000"/>
                    </a:srgbClr>
                  </a:outerShdw>
                </a:effectLst>
                <a:latin typeface="Palatino"/>
                <a:ea typeface="Palatino"/>
                <a:cs typeface="Palatino"/>
                <a:sym typeface="Palatino"/>
              </a:defRPr>
            </a:pPr>
            <a:r>
              <a:rPr sz="2400" dirty="0">
                <a:effectLst>
                  <a:outerShdw blurRad="38100" dist="19050" dir="2700000" rotWithShape="0">
                    <a:srgbClr val="414141">
                      <a:alpha val="40000"/>
                    </a:srgbClr>
                  </a:outerShdw>
                </a:effectLst>
                <a:latin typeface="Palatino"/>
              </a:rPr>
              <a:t>Kafka Broker</a:t>
            </a:r>
          </a:p>
          <a:p>
            <a:pPr>
              <a:defRPr sz="3200">
                <a:effectLst>
                  <a:outerShdw blurRad="38100" dist="19050" dir="2700000" rotWithShape="0">
                    <a:srgbClr val="414141">
                      <a:alpha val="40000"/>
                    </a:srgbClr>
                  </a:outerShdw>
                </a:effectLst>
                <a:latin typeface="Palatino"/>
                <a:ea typeface="Palatino"/>
                <a:cs typeface="Palatino"/>
                <a:sym typeface="Palatino"/>
              </a:defRPr>
            </a:pPr>
            <a:endParaRPr dirty="0"/>
          </a:p>
          <a:p>
            <a:pPr>
              <a:defRPr sz="3200">
                <a:effectLst>
                  <a:outerShdw blurRad="38100" dist="19050" dir="2700000" rotWithShape="0">
                    <a:srgbClr val="414141">
                      <a:alpha val="40000"/>
                    </a:srgbClr>
                  </a:outerShdw>
                </a:effectLst>
                <a:latin typeface="Palatino"/>
                <a:ea typeface="Palatino"/>
                <a:cs typeface="Palatino"/>
                <a:sym typeface="Palatino"/>
              </a:defRPr>
            </a:pPr>
            <a:endParaRPr dirty="0"/>
          </a:p>
          <a:p>
            <a:pPr>
              <a:defRPr sz="3200">
                <a:effectLst>
                  <a:outerShdw blurRad="38100" dist="19050" dir="2700000" rotWithShape="0">
                    <a:srgbClr val="414141">
                      <a:alpha val="40000"/>
                    </a:srgbClr>
                  </a:outerShdw>
                </a:effectLst>
                <a:latin typeface="Palatino"/>
                <a:ea typeface="Palatino"/>
                <a:cs typeface="Palatino"/>
                <a:sym typeface="Palatino"/>
              </a:defRPr>
            </a:pPr>
            <a:endParaRPr dirty="0"/>
          </a:p>
        </p:txBody>
      </p:sp>
      <p:sp>
        <p:nvSpPr>
          <p:cNvPr id="41" name="Rectangle 24"/>
          <p:cNvSpPr/>
          <p:nvPr/>
        </p:nvSpPr>
        <p:spPr>
          <a:xfrm>
            <a:off x="4481528" y="3602449"/>
            <a:ext cx="3872753" cy="1579920"/>
          </a:xfrm>
          <a:prstGeom prst="rect">
            <a:avLst/>
          </a:prstGeom>
          <a:solidFill>
            <a:srgbClr val="E3E9EF"/>
          </a:solidFill>
          <a:ln w="12700">
            <a:solidFill>
              <a:srgbClr val="41414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sz="3200">
                <a:effectLst>
                  <a:outerShdw blurRad="38100" dist="19050" dir="2700000" rotWithShape="0">
                    <a:srgbClr val="414141">
                      <a:alpha val="40000"/>
                    </a:srgbClr>
                  </a:outerShdw>
                </a:effectLst>
                <a:latin typeface="Palatino"/>
                <a:ea typeface="Palatino"/>
                <a:cs typeface="Palatino"/>
                <a:sym typeface="Palatino"/>
              </a:defRPr>
            </a:pPr>
            <a:r>
              <a:rPr sz="2400" dirty="0"/>
              <a:t>Kafka Broker</a:t>
            </a:r>
          </a:p>
          <a:p>
            <a:pPr>
              <a:defRPr sz="3200">
                <a:effectLst>
                  <a:outerShdw blurRad="38100" dist="19050" dir="2700000" rotWithShape="0">
                    <a:srgbClr val="414141">
                      <a:alpha val="40000"/>
                    </a:srgbClr>
                  </a:outerShdw>
                </a:effectLst>
                <a:latin typeface="Palatino"/>
                <a:ea typeface="Palatino"/>
                <a:cs typeface="Palatino"/>
                <a:sym typeface="Palatino"/>
              </a:defRPr>
            </a:pPr>
            <a:endParaRPr sz="2400" dirty="0"/>
          </a:p>
          <a:p>
            <a:pPr>
              <a:defRPr sz="3200">
                <a:effectLst>
                  <a:outerShdw blurRad="38100" dist="19050" dir="2700000" rotWithShape="0">
                    <a:srgbClr val="414141">
                      <a:alpha val="40000"/>
                    </a:srgbClr>
                  </a:outerShdw>
                </a:effectLst>
                <a:latin typeface="Palatino"/>
                <a:ea typeface="Palatino"/>
                <a:cs typeface="Palatino"/>
                <a:sym typeface="Palatino"/>
              </a:defRPr>
            </a:pPr>
            <a:endParaRPr sz="2400" dirty="0"/>
          </a:p>
          <a:p>
            <a:pPr>
              <a:defRPr sz="3200">
                <a:effectLst>
                  <a:outerShdw blurRad="38100" dist="19050" dir="2700000" rotWithShape="0">
                    <a:srgbClr val="414141">
                      <a:alpha val="40000"/>
                    </a:srgbClr>
                  </a:outerShdw>
                </a:effectLst>
                <a:latin typeface="Palatino"/>
                <a:ea typeface="Palatino"/>
                <a:cs typeface="Palatino"/>
                <a:sym typeface="Palatino"/>
              </a:defRPr>
            </a:pPr>
            <a:endParaRPr sz="2400" dirty="0"/>
          </a:p>
        </p:txBody>
      </p:sp>
      <p:grpSp>
        <p:nvGrpSpPr>
          <p:cNvPr id="42" name="Direct Access Storage 7"/>
          <p:cNvGrpSpPr/>
          <p:nvPr/>
        </p:nvGrpSpPr>
        <p:grpSpPr>
          <a:xfrm>
            <a:off x="5104730" y="4079878"/>
            <a:ext cx="2447367" cy="595039"/>
            <a:chOff x="407895" y="-28248"/>
            <a:chExt cx="2447365" cy="595038"/>
          </a:xfrm>
        </p:grpSpPr>
        <p:sp>
          <p:nvSpPr>
            <p:cNvPr id="43" name="Shape"/>
            <p:cNvSpPr/>
            <p:nvPr/>
          </p:nvSpPr>
          <p:spPr>
            <a:xfrm>
              <a:off x="407895" y="-28248"/>
              <a:ext cx="2447365" cy="595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600" y="0"/>
                  </a:moveTo>
                  <a:lnTo>
                    <a:pt x="18000" y="0"/>
                  </a:lnTo>
                  <a:cubicBezTo>
                    <a:pt x="19988" y="0"/>
                    <a:pt x="21600" y="4835"/>
                    <a:pt x="21600" y="10800"/>
                  </a:cubicBezTo>
                  <a:cubicBezTo>
                    <a:pt x="21600" y="16765"/>
                    <a:pt x="19988" y="21600"/>
                    <a:pt x="18000" y="21600"/>
                  </a:cubicBezTo>
                  <a:lnTo>
                    <a:pt x="3600" y="21600"/>
                  </a:lnTo>
                  <a:cubicBezTo>
                    <a:pt x="1612" y="21600"/>
                    <a:pt x="0" y="16765"/>
                    <a:pt x="0" y="10800"/>
                  </a:cubicBezTo>
                  <a:cubicBezTo>
                    <a:pt x="0" y="4835"/>
                    <a:pt x="1612" y="0"/>
                    <a:pt x="3600" y="0"/>
                  </a:cubicBezTo>
                  <a:close/>
                </a:path>
              </a:pathLst>
            </a:custGeom>
            <a:solidFill>
              <a:srgbClr val="ABBCC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>
                  <a:effectLst>
                    <a:outerShdw blurRad="38100" dist="19050" dir="2700000" rotWithShape="0">
                      <a:srgbClr val="414141">
                        <a:alpha val="40000"/>
                      </a:srgbClr>
                    </a:outerShdw>
                  </a:effectLst>
                  <a:latin typeface="Palatino"/>
                  <a:ea typeface="Palatino"/>
                  <a:cs typeface="Palatino"/>
                  <a:sym typeface="Palatino"/>
                </a:defRPr>
              </a:pPr>
              <a:endParaRPr dirty="0"/>
            </a:p>
          </p:txBody>
        </p:sp>
        <p:sp>
          <p:nvSpPr>
            <p:cNvPr id="44" name="Topic"/>
            <p:cNvSpPr/>
            <p:nvPr/>
          </p:nvSpPr>
          <p:spPr>
            <a:xfrm>
              <a:off x="1030742" y="66830"/>
              <a:ext cx="1223685" cy="4719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3200">
                  <a:effectLst>
                    <a:outerShdw blurRad="38100" dist="19050" dir="2700000" rotWithShape="0">
                      <a:srgbClr val="414141">
                        <a:alpha val="40000"/>
                      </a:srgbClr>
                    </a:outerShdw>
                  </a:effectLst>
                  <a:latin typeface="Palatino"/>
                  <a:ea typeface="Palatino"/>
                  <a:cs typeface="Palatino"/>
                  <a:sym typeface="Palatino"/>
                </a:defRPr>
              </a:lvl1pPr>
            </a:lstStyle>
            <a:p>
              <a:pPr algn="ctr"/>
              <a:r>
                <a:rPr sz="2400" dirty="0"/>
                <a:t>Topic</a:t>
              </a:r>
            </a:p>
          </p:txBody>
        </p:sp>
      </p:grpSp>
      <p:sp>
        <p:nvSpPr>
          <p:cNvPr id="46" name="Rectangle 31"/>
          <p:cNvSpPr/>
          <p:nvPr/>
        </p:nvSpPr>
        <p:spPr>
          <a:xfrm>
            <a:off x="4047344" y="1313566"/>
            <a:ext cx="4574142" cy="533479"/>
          </a:xfrm>
          <a:prstGeom prst="rect">
            <a:avLst/>
          </a:prstGeom>
          <a:solidFill>
            <a:srgbClr val="D2472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200">
                <a:effectLst>
                  <a:outerShdw blurRad="38100" dist="19050" dir="2700000" rotWithShape="0">
                    <a:srgbClr val="414141">
                      <a:alpha val="40000"/>
                    </a:srgbClr>
                  </a:outerShdw>
                </a:effectLst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 algn="ctr"/>
            <a:r>
              <a:rPr sz="2800" dirty="0" err="1">
                <a:solidFill>
                  <a:schemeClr val="bg1"/>
                </a:solidFill>
              </a:rPr>
              <a:t>ZooKeeper</a:t>
            </a:r>
            <a:endParaRPr sz="2800" dirty="0">
              <a:solidFill>
                <a:schemeClr val="bg1"/>
              </a:solidFill>
            </a:endParaRPr>
          </a:p>
        </p:txBody>
      </p:sp>
      <p:sp>
        <p:nvSpPr>
          <p:cNvPr id="47" name="Straight Arrow Connector 17"/>
          <p:cNvSpPr/>
          <p:nvPr/>
        </p:nvSpPr>
        <p:spPr>
          <a:xfrm flipV="1">
            <a:off x="6729995" y="1877821"/>
            <a:ext cx="88028" cy="548086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8" name="Straight Arrow Connector 19"/>
          <p:cNvSpPr/>
          <p:nvPr/>
        </p:nvSpPr>
        <p:spPr>
          <a:xfrm flipV="1">
            <a:off x="7054688" y="1877822"/>
            <a:ext cx="125183" cy="1134317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9" name="Straight Arrow Connector 28"/>
          <p:cNvSpPr/>
          <p:nvPr/>
        </p:nvSpPr>
        <p:spPr>
          <a:xfrm flipV="1">
            <a:off x="7377390" y="1877821"/>
            <a:ext cx="231183" cy="1746318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0" name="Rectangle 13"/>
          <p:cNvSpPr/>
          <p:nvPr/>
        </p:nvSpPr>
        <p:spPr>
          <a:xfrm>
            <a:off x="9894975" y="2711690"/>
            <a:ext cx="1523518" cy="379591"/>
          </a:xfrm>
          <a:prstGeom prst="rect">
            <a:avLst/>
          </a:prstGeom>
          <a:solidFill>
            <a:srgbClr val="ABBCC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200">
                <a:effectLst>
                  <a:outerShdw blurRad="38100" dist="19050" dir="2700000" rotWithShape="0">
                    <a:srgbClr val="414141">
                      <a:alpha val="40000"/>
                    </a:srgbClr>
                  </a:outerShdw>
                </a:effectLst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 algn="ctr"/>
            <a:r>
              <a:rPr sz="1800" dirty="0"/>
              <a:t>Consumer</a:t>
            </a:r>
          </a:p>
        </p:txBody>
      </p:sp>
      <p:sp>
        <p:nvSpPr>
          <p:cNvPr id="51" name="Rectangle 13"/>
          <p:cNvSpPr/>
          <p:nvPr/>
        </p:nvSpPr>
        <p:spPr>
          <a:xfrm>
            <a:off x="9894975" y="3904627"/>
            <a:ext cx="1523518" cy="379591"/>
          </a:xfrm>
          <a:prstGeom prst="rect">
            <a:avLst/>
          </a:prstGeom>
          <a:solidFill>
            <a:srgbClr val="ABBCC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200">
                <a:effectLst>
                  <a:outerShdw blurRad="38100" dist="19050" dir="2700000" rotWithShape="0">
                    <a:srgbClr val="414141">
                      <a:alpha val="40000"/>
                    </a:srgbClr>
                  </a:outerShdw>
                </a:effectLst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 algn="ctr"/>
            <a:r>
              <a:rPr sz="1800" dirty="0"/>
              <a:t>Consumer</a:t>
            </a:r>
          </a:p>
        </p:txBody>
      </p:sp>
      <p:cxnSp>
        <p:nvCxnSpPr>
          <p:cNvPr id="57" name="Connector: Elbow 56"/>
          <p:cNvCxnSpPr/>
          <p:nvPr/>
        </p:nvCxnSpPr>
        <p:spPr>
          <a:xfrm flipV="1">
            <a:off x="8423257" y="2901485"/>
            <a:ext cx="1355271" cy="12033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/>
          <p:cNvCxnSpPr>
            <a:cxnSpLocks/>
          </p:cNvCxnSpPr>
          <p:nvPr/>
        </p:nvCxnSpPr>
        <p:spPr>
          <a:xfrm>
            <a:off x="8450949" y="4104828"/>
            <a:ext cx="1278000" cy="11300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9109035" y="4084018"/>
            <a:ext cx="669493" cy="20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13"/>
          <p:cNvSpPr/>
          <p:nvPr/>
        </p:nvSpPr>
        <p:spPr>
          <a:xfrm>
            <a:off x="1270559" y="5045051"/>
            <a:ext cx="1523518" cy="379591"/>
          </a:xfrm>
          <a:prstGeom prst="rect">
            <a:avLst/>
          </a:prstGeom>
          <a:solidFill>
            <a:srgbClr val="ABBCC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200">
                <a:effectLst>
                  <a:outerShdw blurRad="38100" dist="19050" dir="2700000" rotWithShape="0">
                    <a:srgbClr val="414141">
                      <a:alpha val="40000"/>
                    </a:srgbClr>
                  </a:outerShdw>
                </a:effectLst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 algn="ctr"/>
            <a:r>
              <a:rPr lang="en-US" sz="1800" dirty="0"/>
              <a:t>Producer</a:t>
            </a:r>
          </a:p>
        </p:txBody>
      </p:sp>
      <p:sp>
        <p:nvSpPr>
          <p:cNvPr id="97" name="Rectangle 13"/>
          <p:cNvSpPr/>
          <p:nvPr/>
        </p:nvSpPr>
        <p:spPr>
          <a:xfrm>
            <a:off x="1270559" y="2711690"/>
            <a:ext cx="1523518" cy="379591"/>
          </a:xfrm>
          <a:prstGeom prst="rect">
            <a:avLst/>
          </a:prstGeom>
          <a:solidFill>
            <a:srgbClr val="ABBCC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200">
                <a:effectLst>
                  <a:outerShdw blurRad="38100" dist="19050" dir="2700000" rotWithShape="0">
                    <a:srgbClr val="414141">
                      <a:alpha val="40000"/>
                    </a:srgbClr>
                  </a:outerShdw>
                </a:effectLst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 algn="ctr"/>
            <a:r>
              <a:rPr lang="en-US" sz="1800" dirty="0"/>
              <a:t>Producer</a:t>
            </a:r>
            <a:endParaRPr sz="1800" dirty="0"/>
          </a:p>
        </p:txBody>
      </p:sp>
      <p:sp>
        <p:nvSpPr>
          <p:cNvPr id="98" name="Rectangle 13"/>
          <p:cNvSpPr/>
          <p:nvPr/>
        </p:nvSpPr>
        <p:spPr>
          <a:xfrm>
            <a:off x="1270559" y="3904627"/>
            <a:ext cx="1523518" cy="379591"/>
          </a:xfrm>
          <a:prstGeom prst="rect">
            <a:avLst/>
          </a:prstGeom>
          <a:solidFill>
            <a:srgbClr val="ABBCC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200">
                <a:effectLst>
                  <a:outerShdw blurRad="38100" dist="19050" dir="2700000" rotWithShape="0">
                    <a:srgbClr val="414141">
                      <a:alpha val="40000"/>
                    </a:srgbClr>
                  </a:outerShdw>
                </a:effectLst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 algn="ctr"/>
            <a:r>
              <a:rPr lang="en-US" sz="1800" dirty="0"/>
              <a:t>Producer</a:t>
            </a:r>
          </a:p>
        </p:txBody>
      </p:sp>
      <p:cxnSp>
        <p:nvCxnSpPr>
          <p:cNvPr id="128" name="Straight Connector 127"/>
          <p:cNvCxnSpPr>
            <a:cxnSpLocks/>
          </p:cNvCxnSpPr>
          <p:nvPr/>
        </p:nvCxnSpPr>
        <p:spPr>
          <a:xfrm>
            <a:off x="3363686" y="2901485"/>
            <a:ext cx="0" cy="2280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2794077" y="2901485"/>
            <a:ext cx="536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2826734" y="4079878"/>
            <a:ext cx="536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2826734" y="5182369"/>
            <a:ext cx="536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cxnSpLocks/>
          </p:cNvCxnSpPr>
          <p:nvPr/>
        </p:nvCxnSpPr>
        <p:spPr>
          <a:xfrm flipV="1">
            <a:off x="3363686" y="4067402"/>
            <a:ext cx="506185" cy="24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774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8" y="448056"/>
            <a:ext cx="6117336" cy="640080"/>
          </a:xfrm>
        </p:spPr>
        <p:txBody>
          <a:bodyPr>
            <a:normAutofit/>
          </a:bodyPr>
          <a:lstStyle/>
          <a:p>
            <a:r>
              <a:rPr lang="en-US" dirty="0"/>
              <a:t>The Flow in Kafka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8828" y="1856829"/>
            <a:ext cx="5102742" cy="38078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9858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 Tolerance</a:t>
            </a:r>
          </a:p>
        </p:txBody>
      </p:sp>
      <p:sp>
        <p:nvSpPr>
          <p:cNvPr id="66" name="Replication of Kafka Partitions 1"/>
          <p:cNvSpPr txBox="1">
            <a:spLocks/>
          </p:cNvSpPr>
          <p:nvPr/>
        </p:nvSpPr>
        <p:spPr>
          <a:xfrm>
            <a:off x="806051" y="-2097588"/>
            <a:ext cx="9419753" cy="120028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Replication of Kafka Partitions 1</a:t>
            </a:r>
          </a:p>
        </p:txBody>
      </p:sp>
      <p:sp>
        <p:nvSpPr>
          <p:cNvPr id="67" name="Rectangle"/>
          <p:cNvSpPr/>
          <p:nvPr/>
        </p:nvSpPr>
        <p:spPr>
          <a:xfrm>
            <a:off x="691097" y="2087225"/>
            <a:ext cx="2602921" cy="4626831"/>
          </a:xfrm>
          <a:prstGeom prst="rect">
            <a:avLst/>
          </a:prstGeom>
          <a:solidFill>
            <a:srgbClr val="FFFFFF"/>
          </a:solidFill>
          <a:ln w="25400">
            <a:solidFill>
              <a:srgbClr val="55857B"/>
            </a:solidFill>
          </a:ln>
        </p:spPr>
        <p:txBody>
          <a:bodyPr lIns="50800" tIns="50800" rIns="50800" bIns="50800" anchor="ctr"/>
          <a:lstStyle/>
          <a:p>
            <a:pPr algn="ctr">
              <a:defRPr>
                <a:solidFill>
                  <a:srgbClr val="004141"/>
                </a:solidFill>
              </a:defRPr>
            </a:pPr>
            <a:endParaRPr/>
          </a:p>
        </p:txBody>
      </p:sp>
      <p:sp>
        <p:nvSpPr>
          <p:cNvPr id="68" name="Kafka Broker 0"/>
          <p:cNvSpPr/>
          <p:nvPr/>
        </p:nvSpPr>
        <p:spPr>
          <a:xfrm>
            <a:off x="1327557" y="2139130"/>
            <a:ext cx="146062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/>
            <a:r>
              <a:rPr dirty="0"/>
              <a:t>Kafka Broker 0</a:t>
            </a:r>
          </a:p>
        </p:txBody>
      </p:sp>
      <p:sp>
        <p:nvSpPr>
          <p:cNvPr id="69" name="Partition 0"/>
          <p:cNvSpPr/>
          <p:nvPr/>
        </p:nvSpPr>
        <p:spPr>
          <a:xfrm>
            <a:off x="881597" y="2817905"/>
            <a:ext cx="2303565" cy="712569"/>
          </a:xfrm>
          <a:prstGeom prst="roundRect">
            <a:avLst>
              <a:gd name="adj" fmla="val 26319"/>
            </a:avLst>
          </a:prstGeom>
          <a:gradFill>
            <a:gsLst>
              <a:gs pos="0">
                <a:srgbClr val="DD826D"/>
              </a:gs>
              <a:gs pos="100000">
                <a:schemeClr val="accent5">
                  <a:hueOff val="-128818"/>
                  <a:satOff val="52222"/>
                  <a:lumOff val="20568"/>
                </a:schemeClr>
              </a:gs>
            </a:gsLst>
            <a:lin ang="16200000"/>
          </a:gradFill>
          <a:ln>
            <a:solidFill>
              <a:srgbClr val="CD8675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004141"/>
                </a:solidFill>
              </a:defRPr>
            </a:lvl1pPr>
          </a:lstStyle>
          <a:p>
            <a:pPr algn="ctr"/>
            <a:r>
              <a:t>Partition 0</a:t>
            </a:r>
          </a:p>
        </p:txBody>
      </p:sp>
      <p:sp>
        <p:nvSpPr>
          <p:cNvPr id="70" name="Partition 1"/>
          <p:cNvSpPr/>
          <p:nvPr/>
        </p:nvSpPr>
        <p:spPr>
          <a:xfrm>
            <a:off x="881597" y="3605305"/>
            <a:ext cx="2303566" cy="712569"/>
          </a:xfrm>
          <a:prstGeom prst="roundRect">
            <a:avLst>
              <a:gd name="adj" fmla="val 26319"/>
            </a:avLst>
          </a:prstGeom>
          <a:solidFill>
            <a:schemeClr val="accent1"/>
          </a:solidFill>
          <a:ln>
            <a:solidFill>
              <a:schemeClr val="accent1">
                <a:satOff val="-6583"/>
                <a:lumOff val="-11372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004141"/>
                </a:solidFill>
              </a:defRPr>
            </a:lvl1pPr>
          </a:lstStyle>
          <a:p>
            <a:pPr algn="ctr"/>
            <a:r>
              <a:t>Partition 1</a:t>
            </a:r>
          </a:p>
        </p:txBody>
      </p:sp>
      <p:sp>
        <p:nvSpPr>
          <p:cNvPr id="71" name="Partition 2"/>
          <p:cNvSpPr/>
          <p:nvPr/>
        </p:nvSpPr>
        <p:spPr>
          <a:xfrm>
            <a:off x="881597" y="4392705"/>
            <a:ext cx="2303566" cy="712569"/>
          </a:xfrm>
          <a:prstGeom prst="roundRect">
            <a:avLst>
              <a:gd name="adj" fmla="val 26319"/>
            </a:avLst>
          </a:prstGeom>
          <a:solidFill>
            <a:schemeClr val="accent1"/>
          </a:solidFill>
          <a:ln>
            <a:solidFill>
              <a:schemeClr val="accent1">
                <a:satOff val="-6583"/>
                <a:lumOff val="-11372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004141"/>
                </a:solidFill>
              </a:defRPr>
            </a:lvl1pPr>
          </a:lstStyle>
          <a:p>
            <a:pPr algn="ctr"/>
            <a:r>
              <a:t>Partition 2</a:t>
            </a:r>
          </a:p>
        </p:txBody>
      </p:sp>
      <p:sp>
        <p:nvSpPr>
          <p:cNvPr id="72" name="Partition 3"/>
          <p:cNvSpPr/>
          <p:nvPr/>
        </p:nvSpPr>
        <p:spPr>
          <a:xfrm>
            <a:off x="881597" y="5180105"/>
            <a:ext cx="2303566" cy="712569"/>
          </a:xfrm>
          <a:prstGeom prst="roundRect">
            <a:avLst>
              <a:gd name="adj" fmla="val 26319"/>
            </a:avLst>
          </a:prstGeom>
          <a:gradFill>
            <a:gsLst>
              <a:gs pos="0">
                <a:srgbClr val="DD826D"/>
              </a:gs>
              <a:gs pos="100000">
                <a:schemeClr val="accent5">
                  <a:hueOff val="-128818"/>
                  <a:satOff val="52222"/>
                  <a:lumOff val="20568"/>
                </a:schemeClr>
              </a:gs>
            </a:gsLst>
            <a:lin ang="16200000"/>
          </a:gradFill>
          <a:ln>
            <a:solidFill>
              <a:srgbClr val="CD8675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004141"/>
                </a:solidFill>
              </a:defRPr>
            </a:lvl1pPr>
          </a:lstStyle>
          <a:p>
            <a:pPr algn="ctr"/>
            <a:r>
              <a:t>Partition 3</a:t>
            </a:r>
          </a:p>
        </p:txBody>
      </p:sp>
      <p:sp>
        <p:nvSpPr>
          <p:cNvPr id="73" name="Partition 4"/>
          <p:cNvSpPr/>
          <p:nvPr/>
        </p:nvSpPr>
        <p:spPr>
          <a:xfrm>
            <a:off x="881597" y="5967505"/>
            <a:ext cx="2303566" cy="712569"/>
          </a:xfrm>
          <a:prstGeom prst="roundRect">
            <a:avLst>
              <a:gd name="adj" fmla="val 26319"/>
            </a:avLst>
          </a:prstGeom>
          <a:solidFill>
            <a:schemeClr val="accent1"/>
          </a:solidFill>
          <a:ln>
            <a:solidFill>
              <a:schemeClr val="accent1">
                <a:satOff val="-6583"/>
                <a:lumOff val="-11372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004141"/>
                </a:solidFill>
              </a:defRPr>
            </a:lvl1pPr>
          </a:lstStyle>
          <a:p>
            <a:pPr algn="ctr"/>
            <a:r>
              <a:t>Partition 4</a:t>
            </a:r>
          </a:p>
        </p:txBody>
      </p:sp>
      <p:sp>
        <p:nvSpPr>
          <p:cNvPr id="74" name="Rectangle"/>
          <p:cNvSpPr/>
          <p:nvPr/>
        </p:nvSpPr>
        <p:spPr>
          <a:xfrm>
            <a:off x="4795125" y="2087224"/>
            <a:ext cx="2602922" cy="4621685"/>
          </a:xfrm>
          <a:prstGeom prst="rect">
            <a:avLst/>
          </a:prstGeom>
          <a:solidFill>
            <a:srgbClr val="FFFFFF"/>
          </a:solidFill>
          <a:ln w="25400">
            <a:solidFill>
              <a:srgbClr val="55857B"/>
            </a:solidFill>
          </a:ln>
        </p:spPr>
        <p:txBody>
          <a:bodyPr lIns="50800" tIns="50800" rIns="50800" bIns="50800" anchor="ctr"/>
          <a:lstStyle/>
          <a:p>
            <a:pPr algn="ctr">
              <a:defRPr>
                <a:solidFill>
                  <a:srgbClr val="004141"/>
                </a:solidFill>
              </a:defRPr>
            </a:pPr>
            <a:endParaRPr/>
          </a:p>
        </p:txBody>
      </p:sp>
      <p:sp>
        <p:nvSpPr>
          <p:cNvPr id="75" name="Kafka Broker 1"/>
          <p:cNvSpPr/>
          <p:nvPr/>
        </p:nvSpPr>
        <p:spPr>
          <a:xfrm>
            <a:off x="5513401" y="2087226"/>
            <a:ext cx="138148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/>
            <a:r>
              <a:rPr dirty="0"/>
              <a:t>Kafka Broker 1</a:t>
            </a:r>
          </a:p>
        </p:txBody>
      </p:sp>
      <p:sp>
        <p:nvSpPr>
          <p:cNvPr id="76" name="Partition 0"/>
          <p:cNvSpPr/>
          <p:nvPr/>
        </p:nvSpPr>
        <p:spPr>
          <a:xfrm>
            <a:off x="4985625" y="2812758"/>
            <a:ext cx="2303565" cy="712569"/>
          </a:xfrm>
          <a:prstGeom prst="roundRect">
            <a:avLst>
              <a:gd name="adj" fmla="val 26319"/>
            </a:avLst>
          </a:prstGeom>
          <a:solidFill>
            <a:schemeClr val="accent1"/>
          </a:solidFill>
          <a:ln>
            <a:solidFill>
              <a:schemeClr val="accent1">
                <a:satOff val="-6583"/>
                <a:lumOff val="-11372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004141"/>
                </a:solidFill>
              </a:defRPr>
            </a:lvl1pPr>
          </a:lstStyle>
          <a:p>
            <a:pPr algn="ctr"/>
            <a:r>
              <a:rPr dirty="0"/>
              <a:t>Partition 0</a:t>
            </a:r>
          </a:p>
        </p:txBody>
      </p:sp>
      <p:sp>
        <p:nvSpPr>
          <p:cNvPr id="77" name="Partition 1"/>
          <p:cNvSpPr/>
          <p:nvPr/>
        </p:nvSpPr>
        <p:spPr>
          <a:xfrm>
            <a:off x="4985625" y="3600158"/>
            <a:ext cx="2303565" cy="712569"/>
          </a:xfrm>
          <a:prstGeom prst="roundRect">
            <a:avLst>
              <a:gd name="adj" fmla="val 26319"/>
            </a:avLst>
          </a:prstGeom>
          <a:gradFill>
            <a:gsLst>
              <a:gs pos="0">
                <a:srgbClr val="DD826D"/>
              </a:gs>
              <a:gs pos="100000">
                <a:schemeClr val="accent5">
                  <a:hueOff val="-128818"/>
                  <a:satOff val="52222"/>
                  <a:lumOff val="20568"/>
                </a:schemeClr>
              </a:gs>
            </a:gsLst>
            <a:lin ang="16200000"/>
          </a:gradFill>
          <a:ln>
            <a:solidFill>
              <a:srgbClr val="CD8675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004141"/>
                </a:solidFill>
              </a:defRPr>
            </a:lvl1pPr>
          </a:lstStyle>
          <a:p>
            <a:pPr algn="ctr"/>
            <a:r>
              <a:t>Partition 1</a:t>
            </a:r>
          </a:p>
        </p:txBody>
      </p:sp>
      <p:sp>
        <p:nvSpPr>
          <p:cNvPr id="78" name="Partition 2"/>
          <p:cNvSpPr/>
          <p:nvPr/>
        </p:nvSpPr>
        <p:spPr>
          <a:xfrm>
            <a:off x="4985625" y="4387558"/>
            <a:ext cx="2303565" cy="712569"/>
          </a:xfrm>
          <a:prstGeom prst="roundRect">
            <a:avLst>
              <a:gd name="adj" fmla="val 26319"/>
            </a:avLst>
          </a:prstGeom>
          <a:solidFill>
            <a:schemeClr val="accent1"/>
          </a:solidFill>
          <a:ln>
            <a:solidFill>
              <a:schemeClr val="accent1">
                <a:satOff val="-6583"/>
                <a:lumOff val="-11372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004141"/>
                </a:solidFill>
              </a:defRPr>
            </a:lvl1pPr>
          </a:lstStyle>
          <a:p>
            <a:pPr algn="ctr"/>
            <a:r>
              <a:t>Partition 2</a:t>
            </a:r>
          </a:p>
        </p:txBody>
      </p:sp>
      <p:sp>
        <p:nvSpPr>
          <p:cNvPr id="79" name="Partition 3"/>
          <p:cNvSpPr/>
          <p:nvPr/>
        </p:nvSpPr>
        <p:spPr>
          <a:xfrm>
            <a:off x="4985625" y="5174958"/>
            <a:ext cx="2303565" cy="712569"/>
          </a:xfrm>
          <a:prstGeom prst="roundRect">
            <a:avLst>
              <a:gd name="adj" fmla="val 26319"/>
            </a:avLst>
          </a:prstGeom>
          <a:solidFill>
            <a:schemeClr val="accent1"/>
          </a:solidFill>
          <a:ln>
            <a:solidFill>
              <a:schemeClr val="accent1">
                <a:satOff val="-6583"/>
                <a:lumOff val="-11372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004141"/>
                </a:solidFill>
              </a:defRPr>
            </a:lvl1pPr>
          </a:lstStyle>
          <a:p>
            <a:pPr algn="ctr"/>
            <a:r>
              <a:t>Partition 3</a:t>
            </a:r>
          </a:p>
        </p:txBody>
      </p:sp>
      <p:sp>
        <p:nvSpPr>
          <p:cNvPr id="80" name="Partition 4"/>
          <p:cNvSpPr/>
          <p:nvPr/>
        </p:nvSpPr>
        <p:spPr>
          <a:xfrm>
            <a:off x="4985625" y="5962358"/>
            <a:ext cx="2303565" cy="712569"/>
          </a:xfrm>
          <a:prstGeom prst="roundRect">
            <a:avLst>
              <a:gd name="adj" fmla="val 26319"/>
            </a:avLst>
          </a:prstGeom>
          <a:gradFill>
            <a:gsLst>
              <a:gs pos="0">
                <a:srgbClr val="DD826D"/>
              </a:gs>
              <a:gs pos="100000">
                <a:schemeClr val="accent5">
                  <a:hueOff val="-128818"/>
                  <a:satOff val="52222"/>
                  <a:lumOff val="20568"/>
                </a:schemeClr>
              </a:gs>
            </a:gsLst>
            <a:lin ang="16200000"/>
          </a:gradFill>
          <a:ln>
            <a:solidFill>
              <a:srgbClr val="CD8675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004141"/>
                </a:solidFill>
              </a:defRPr>
            </a:lvl1pPr>
          </a:lstStyle>
          <a:p>
            <a:pPr algn="ctr"/>
            <a:r>
              <a:t>Partition 4</a:t>
            </a:r>
          </a:p>
        </p:txBody>
      </p:sp>
      <p:sp>
        <p:nvSpPr>
          <p:cNvPr id="81" name="Rectangle"/>
          <p:cNvSpPr/>
          <p:nvPr/>
        </p:nvSpPr>
        <p:spPr>
          <a:xfrm>
            <a:off x="9019414" y="2073583"/>
            <a:ext cx="2602921" cy="4601344"/>
          </a:xfrm>
          <a:prstGeom prst="rect">
            <a:avLst/>
          </a:prstGeom>
          <a:solidFill>
            <a:srgbClr val="FFFFFF"/>
          </a:solidFill>
          <a:ln w="25400">
            <a:solidFill>
              <a:srgbClr val="55857B"/>
            </a:solidFill>
          </a:ln>
        </p:spPr>
        <p:txBody>
          <a:bodyPr lIns="50800" tIns="50800" rIns="50800" bIns="50800" anchor="ctr"/>
          <a:lstStyle/>
          <a:p>
            <a:pPr algn="ctr">
              <a:defRPr>
                <a:solidFill>
                  <a:srgbClr val="004141"/>
                </a:solidFill>
              </a:defRPr>
            </a:pPr>
            <a:endParaRPr/>
          </a:p>
        </p:txBody>
      </p:sp>
      <p:sp>
        <p:nvSpPr>
          <p:cNvPr id="82" name="Kafka Broker 2"/>
          <p:cNvSpPr/>
          <p:nvPr/>
        </p:nvSpPr>
        <p:spPr>
          <a:xfrm>
            <a:off x="9590563" y="2047354"/>
            <a:ext cx="146062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/>
            <a:r>
              <a:rPr dirty="0"/>
              <a:t>Kafka Broker 2</a:t>
            </a:r>
          </a:p>
        </p:txBody>
      </p:sp>
      <p:sp>
        <p:nvSpPr>
          <p:cNvPr id="83" name="Partition 1"/>
          <p:cNvSpPr/>
          <p:nvPr/>
        </p:nvSpPr>
        <p:spPr>
          <a:xfrm>
            <a:off x="9209914" y="3566175"/>
            <a:ext cx="2303565" cy="712569"/>
          </a:xfrm>
          <a:prstGeom prst="roundRect">
            <a:avLst>
              <a:gd name="adj" fmla="val 26319"/>
            </a:avLst>
          </a:prstGeom>
          <a:solidFill>
            <a:schemeClr val="accent1"/>
          </a:solidFill>
          <a:ln>
            <a:solidFill>
              <a:schemeClr val="accent1">
                <a:satOff val="-6583"/>
                <a:lumOff val="-11372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004141"/>
                </a:solidFill>
              </a:defRPr>
            </a:lvl1pPr>
          </a:lstStyle>
          <a:p>
            <a:pPr algn="ctr"/>
            <a:r>
              <a:t>Partition 1</a:t>
            </a:r>
          </a:p>
        </p:txBody>
      </p:sp>
      <p:sp>
        <p:nvSpPr>
          <p:cNvPr id="84" name="Partition 2"/>
          <p:cNvSpPr/>
          <p:nvPr/>
        </p:nvSpPr>
        <p:spPr>
          <a:xfrm>
            <a:off x="9209914" y="4353575"/>
            <a:ext cx="2303565" cy="712569"/>
          </a:xfrm>
          <a:prstGeom prst="roundRect">
            <a:avLst>
              <a:gd name="adj" fmla="val 26319"/>
            </a:avLst>
          </a:prstGeom>
          <a:gradFill>
            <a:gsLst>
              <a:gs pos="0">
                <a:srgbClr val="DD826D"/>
              </a:gs>
              <a:gs pos="100000">
                <a:schemeClr val="accent5">
                  <a:hueOff val="-128818"/>
                  <a:satOff val="52222"/>
                  <a:lumOff val="20568"/>
                </a:schemeClr>
              </a:gs>
            </a:gsLst>
            <a:lin ang="16200000"/>
          </a:gradFill>
          <a:ln>
            <a:solidFill>
              <a:srgbClr val="CD8675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004141"/>
                </a:solidFill>
              </a:defRPr>
            </a:lvl1pPr>
          </a:lstStyle>
          <a:p>
            <a:pPr algn="ctr"/>
            <a:r>
              <a:t>Partition 2</a:t>
            </a:r>
          </a:p>
        </p:txBody>
      </p:sp>
      <p:sp>
        <p:nvSpPr>
          <p:cNvPr id="85" name="Partition 3"/>
          <p:cNvSpPr/>
          <p:nvPr/>
        </p:nvSpPr>
        <p:spPr>
          <a:xfrm>
            <a:off x="9209914" y="5140975"/>
            <a:ext cx="2303565" cy="712569"/>
          </a:xfrm>
          <a:prstGeom prst="roundRect">
            <a:avLst>
              <a:gd name="adj" fmla="val 26319"/>
            </a:avLst>
          </a:prstGeom>
          <a:solidFill>
            <a:schemeClr val="accent1"/>
          </a:solidFill>
          <a:ln>
            <a:solidFill>
              <a:schemeClr val="accent1">
                <a:satOff val="-6583"/>
                <a:lumOff val="-11372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004141"/>
                </a:solidFill>
              </a:defRPr>
            </a:lvl1pPr>
          </a:lstStyle>
          <a:p>
            <a:pPr algn="ctr"/>
            <a:r>
              <a:t>Partition 3</a:t>
            </a:r>
          </a:p>
        </p:txBody>
      </p:sp>
      <p:sp>
        <p:nvSpPr>
          <p:cNvPr id="86" name="Partition 4"/>
          <p:cNvSpPr/>
          <p:nvPr/>
        </p:nvSpPr>
        <p:spPr>
          <a:xfrm>
            <a:off x="9209914" y="5928375"/>
            <a:ext cx="2303565" cy="712569"/>
          </a:xfrm>
          <a:prstGeom prst="roundRect">
            <a:avLst>
              <a:gd name="adj" fmla="val 26319"/>
            </a:avLst>
          </a:prstGeom>
          <a:solidFill>
            <a:schemeClr val="accent1"/>
          </a:solidFill>
          <a:ln>
            <a:solidFill>
              <a:schemeClr val="accent1">
                <a:satOff val="-6583"/>
                <a:lumOff val="-11372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004141"/>
                </a:solidFill>
              </a:defRPr>
            </a:lvl1pPr>
          </a:lstStyle>
          <a:p>
            <a:pPr algn="ctr"/>
            <a:r>
              <a:t>Partition 4</a:t>
            </a:r>
          </a:p>
        </p:txBody>
      </p:sp>
      <p:sp>
        <p:nvSpPr>
          <p:cNvPr id="90" name="Partition 0"/>
          <p:cNvSpPr/>
          <p:nvPr/>
        </p:nvSpPr>
        <p:spPr>
          <a:xfrm>
            <a:off x="9209914" y="2778775"/>
            <a:ext cx="2303565" cy="712569"/>
          </a:xfrm>
          <a:prstGeom prst="roundRect">
            <a:avLst>
              <a:gd name="adj" fmla="val 26319"/>
            </a:avLst>
          </a:prstGeom>
          <a:solidFill>
            <a:schemeClr val="accent1"/>
          </a:solidFill>
          <a:ln>
            <a:solidFill>
              <a:schemeClr val="accent1">
                <a:satOff val="-6583"/>
                <a:lumOff val="-11372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004141"/>
                </a:solidFill>
              </a:defRPr>
            </a:lvl1pPr>
          </a:lstStyle>
          <a:p>
            <a:pPr algn="ctr"/>
            <a:r>
              <a:t>Partition 0</a:t>
            </a:r>
          </a:p>
        </p:txBody>
      </p:sp>
      <p:sp>
        <p:nvSpPr>
          <p:cNvPr id="96" name="Leader  Red…"/>
          <p:cNvSpPr/>
          <p:nvPr/>
        </p:nvSpPr>
        <p:spPr>
          <a:xfrm>
            <a:off x="691097" y="1284514"/>
            <a:ext cx="209708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dirty="0"/>
              <a:t>Leader  Red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dirty="0"/>
              <a:t>Follower Blue</a:t>
            </a:r>
          </a:p>
        </p:txBody>
      </p:sp>
      <p:sp>
        <p:nvSpPr>
          <p:cNvPr id="26" name="Client Producer"/>
          <p:cNvSpPr/>
          <p:nvPr/>
        </p:nvSpPr>
        <p:spPr>
          <a:xfrm>
            <a:off x="4759583" y="798336"/>
            <a:ext cx="2529607" cy="789343"/>
          </a:xfrm>
          <a:prstGeom prst="rect">
            <a:avLst/>
          </a:prstGeom>
          <a:solidFill>
            <a:srgbClr val="D24726"/>
          </a:solidFill>
          <a:ln w="25400">
            <a:solidFill>
              <a:srgbClr val="55857B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004141"/>
                </a:solidFill>
              </a:defRPr>
            </a:lvl1pPr>
          </a:lstStyle>
          <a:p>
            <a:pPr algn="ctr"/>
            <a:r>
              <a:rPr dirty="0">
                <a:solidFill>
                  <a:schemeClr val="bg1"/>
                </a:solidFill>
              </a:rPr>
              <a:t>Client Producer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037114" y="1371600"/>
            <a:ext cx="1722469" cy="1441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185162" y="3004457"/>
            <a:ext cx="1800463" cy="130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</p:cNvCxnSpPr>
          <p:nvPr/>
        </p:nvCxnSpPr>
        <p:spPr>
          <a:xfrm flipV="1">
            <a:off x="3144340" y="3264892"/>
            <a:ext cx="6065574" cy="75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1) Write record"/>
          <p:cNvSpPr/>
          <p:nvPr/>
        </p:nvSpPr>
        <p:spPr>
          <a:xfrm>
            <a:off x="3225090" y="1751309"/>
            <a:ext cx="1753493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b="1" dirty="0"/>
              <a:t>1) Write record</a:t>
            </a:r>
          </a:p>
        </p:txBody>
      </p:sp>
      <p:sp>
        <p:nvSpPr>
          <p:cNvPr id="34" name="1) Write record"/>
          <p:cNvSpPr/>
          <p:nvPr/>
        </p:nvSpPr>
        <p:spPr>
          <a:xfrm>
            <a:off x="3273376" y="2927361"/>
            <a:ext cx="141289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/>
            <a:r>
              <a:rPr lang="en-US" b="1" dirty="0"/>
              <a:t>2</a:t>
            </a:r>
            <a:r>
              <a:rPr b="1" dirty="0"/>
              <a:t>) </a:t>
            </a:r>
            <a:r>
              <a:rPr lang="en-US" b="1" dirty="0"/>
              <a:t>Replicate</a:t>
            </a:r>
            <a:r>
              <a:rPr b="1" dirty="0"/>
              <a:t> record</a:t>
            </a:r>
          </a:p>
        </p:txBody>
      </p:sp>
    </p:spTree>
    <p:extLst>
      <p:ext uri="{BB962C8B-B14F-4D97-AF65-F5344CB8AC3E}">
        <p14:creationId xmlns:p14="http://schemas.microsoft.com/office/powerpoint/2010/main" val="3960170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Use Cases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Stream Processing…"/>
          <p:cNvSpPr txBox="1">
            <a:spLocks/>
          </p:cNvSpPr>
          <p:nvPr/>
        </p:nvSpPr>
        <p:spPr>
          <a:xfrm>
            <a:off x="521208" y="1608483"/>
            <a:ext cx="11988800" cy="6096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96570">
              <a:spcBef>
                <a:spcPts val="2000"/>
              </a:spcBef>
              <a:buFont typeface="Wingdings" panose="05000000000000000000" pitchFamily="2" charset="2"/>
              <a:buChar char="Ø"/>
              <a:defRPr sz="3060"/>
            </a:pPr>
            <a:r>
              <a:rPr lang="en-US" sz="2000" dirty="0"/>
              <a:t>Stream Processing</a:t>
            </a:r>
          </a:p>
          <a:p>
            <a:pPr defTabSz="496570">
              <a:spcBef>
                <a:spcPts val="2000"/>
              </a:spcBef>
              <a:buFont typeface="Wingdings" panose="05000000000000000000" pitchFamily="2" charset="2"/>
              <a:buChar char="Ø"/>
              <a:defRPr sz="3060"/>
            </a:pPr>
            <a:r>
              <a:rPr lang="en-US" sz="2000" dirty="0"/>
              <a:t>Website Activity Tracking</a:t>
            </a:r>
          </a:p>
          <a:p>
            <a:pPr defTabSz="496570">
              <a:spcBef>
                <a:spcPts val="2000"/>
              </a:spcBef>
              <a:buFont typeface="Wingdings" panose="05000000000000000000" pitchFamily="2" charset="2"/>
              <a:buChar char="Ø"/>
              <a:defRPr sz="3060"/>
            </a:pPr>
            <a:r>
              <a:rPr lang="en-US" sz="2000" dirty="0"/>
              <a:t>Metrics Collection and Monitoring</a:t>
            </a:r>
          </a:p>
          <a:p>
            <a:pPr defTabSz="496570">
              <a:spcBef>
                <a:spcPts val="2000"/>
              </a:spcBef>
              <a:buFont typeface="Wingdings" panose="05000000000000000000" pitchFamily="2" charset="2"/>
              <a:buChar char="Ø"/>
              <a:defRPr sz="3060"/>
            </a:pPr>
            <a:r>
              <a:rPr lang="en-US" sz="2000" dirty="0"/>
              <a:t>Log Aggregation</a:t>
            </a:r>
          </a:p>
          <a:p>
            <a:pPr defTabSz="496570">
              <a:spcBef>
                <a:spcPts val="2000"/>
              </a:spcBef>
              <a:buFont typeface="Wingdings" panose="05000000000000000000" pitchFamily="2" charset="2"/>
              <a:buChar char="Ø"/>
              <a:defRPr sz="3060"/>
            </a:pPr>
            <a:r>
              <a:rPr lang="en-US" sz="2000" dirty="0"/>
              <a:t>Real time analytics </a:t>
            </a:r>
          </a:p>
          <a:p>
            <a:pPr defTabSz="496570">
              <a:spcBef>
                <a:spcPts val="2000"/>
              </a:spcBef>
              <a:buFont typeface="Wingdings" panose="05000000000000000000" pitchFamily="2" charset="2"/>
              <a:buChar char="Ø"/>
              <a:defRPr sz="3060"/>
            </a:pPr>
            <a:r>
              <a:rPr lang="en-US" sz="2000" dirty="0"/>
              <a:t>Capture and ingest data into Spark / Hadoop</a:t>
            </a:r>
          </a:p>
          <a:p>
            <a:pPr defTabSz="496570">
              <a:spcBef>
                <a:spcPts val="2000"/>
              </a:spcBef>
              <a:buFont typeface="Wingdings" panose="05000000000000000000" pitchFamily="2" charset="2"/>
              <a:buChar char="Ø"/>
              <a:defRPr sz="3060"/>
            </a:pPr>
            <a:r>
              <a:rPr lang="en-US" sz="2000" dirty="0"/>
              <a:t>CRQS, replay, error recovery </a:t>
            </a:r>
          </a:p>
          <a:p>
            <a:pPr defTabSz="496570">
              <a:spcBef>
                <a:spcPts val="2000"/>
              </a:spcBef>
              <a:buFont typeface="Wingdings" panose="05000000000000000000" pitchFamily="2" charset="2"/>
              <a:buChar char="Ø"/>
              <a:defRPr sz="3060"/>
            </a:pPr>
            <a:r>
              <a:rPr lang="en-US" sz="2000" dirty="0"/>
              <a:t>Guaranteed distributed commit log for in-memory computing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Kafka?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Stream Processing…"/>
          <p:cNvSpPr txBox="1">
            <a:spLocks/>
          </p:cNvSpPr>
          <p:nvPr/>
        </p:nvSpPr>
        <p:spPr>
          <a:xfrm>
            <a:off x="521208" y="1608483"/>
            <a:ext cx="11988800" cy="6096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96570">
              <a:spcBef>
                <a:spcPts val="2000"/>
              </a:spcBef>
              <a:buFont typeface="Wingdings" panose="05000000000000000000" pitchFamily="2" charset="2"/>
              <a:buChar char="Ø"/>
              <a:defRPr sz="3060"/>
            </a:pPr>
            <a:endParaRPr lang="en-US" sz="2000" dirty="0"/>
          </a:p>
        </p:txBody>
      </p:sp>
      <p:sp>
        <p:nvSpPr>
          <p:cNvPr id="6" name="Shape 160"/>
          <p:cNvSpPr txBox="1">
            <a:spLocks/>
          </p:cNvSpPr>
          <p:nvPr/>
        </p:nvSpPr>
        <p:spPr>
          <a:xfrm>
            <a:off x="521208" y="1608483"/>
            <a:ext cx="11988800" cy="6096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78358">
              <a:spcBef>
                <a:spcPts val="2300"/>
              </a:spcBef>
              <a:buFont typeface="Wingdings" panose="05000000000000000000" pitchFamily="2" charset="2"/>
              <a:buChar char="v"/>
              <a:defRPr sz="3500"/>
            </a:pPr>
            <a:r>
              <a:rPr lang="en-US" sz="2000" dirty="0"/>
              <a:t> Distributed Streaming Platform</a:t>
            </a:r>
          </a:p>
          <a:p>
            <a:pPr marL="935100" lvl="1" indent="-465201" defTabSz="578358">
              <a:spcBef>
                <a:spcPts val="2300"/>
              </a:spcBef>
              <a:defRPr sz="3500"/>
            </a:pPr>
            <a:r>
              <a:rPr lang="en-US" sz="2000" dirty="0"/>
              <a:t>Publish and Subscribe to streams of records</a:t>
            </a:r>
          </a:p>
          <a:p>
            <a:pPr marL="935100" lvl="1" indent="-465201" defTabSz="578358">
              <a:spcBef>
                <a:spcPts val="2300"/>
              </a:spcBef>
              <a:defRPr sz="3500"/>
            </a:pPr>
            <a:r>
              <a:rPr lang="en-US" sz="2000" dirty="0"/>
              <a:t>Fault tolerant storage </a:t>
            </a:r>
          </a:p>
          <a:p>
            <a:pPr marL="935100" lvl="1" indent="-465201" defTabSz="578358">
              <a:spcBef>
                <a:spcPts val="2300"/>
              </a:spcBef>
              <a:defRPr sz="3500"/>
            </a:pPr>
            <a:r>
              <a:rPr lang="en-US" sz="2000" dirty="0"/>
              <a:t>Process records as they occur</a:t>
            </a:r>
          </a:p>
        </p:txBody>
      </p:sp>
    </p:spTree>
    <p:extLst>
      <p:ext uri="{BB962C8B-B14F-4D97-AF65-F5344CB8AC3E}">
        <p14:creationId xmlns:p14="http://schemas.microsoft.com/office/powerpoint/2010/main" val="104822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8" y="448056"/>
            <a:ext cx="6117336" cy="640080"/>
          </a:xfrm>
        </p:spPr>
        <p:txBody>
          <a:bodyPr/>
          <a:lstStyle/>
          <a:p>
            <a:r>
              <a:rPr lang="en-US" dirty="0"/>
              <a:t>Kafka as Messaging System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44" y="2875722"/>
            <a:ext cx="4590465" cy="23934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6" name="Shape 160"/>
          <p:cNvSpPr txBox="1">
            <a:spLocks/>
          </p:cNvSpPr>
          <p:nvPr/>
        </p:nvSpPr>
        <p:spPr>
          <a:xfrm>
            <a:off x="644144" y="1794013"/>
            <a:ext cx="11988800" cy="6096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8358">
              <a:spcBef>
                <a:spcPts val="2300"/>
              </a:spcBef>
              <a:buNone/>
              <a:defRPr sz="3500"/>
            </a:pPr>
            <a:r>
              <a:rPr lang="en-US" sz="2000" dirty="0"/>
              <a:t>Traditional Messaging System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817" y="2875722"/>
            <a:ext cx="5092330" cy="22528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Arrow: Right 6"/>
          <p:cNvSpPr/>
          <p:nvPr/>
        </p:nvSpPr>
        <p:spPr>
          <a:xfrm>
            <a:off x="5416644" y="3697357"/>
            <a:ext cx="609600" cy="300682"/>
          </a:xfrm>
          <a:prstGeom prst="rightArrow">
            <a:avLst/>
          </a:prstGeom>
          <a:solidFill>
            <a:srgbClr val="D24726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8" y="448056"/>
            <a:ext cx="6117336" cy="640080"/>
          </a:xfrm>
        </p:spPr>
        <p:txBody>
          <a:bodyPr/>
          <a:lstStyle/>
          <a:p>
            <a:r>
              <a:rPr lang="en-US" dirty="0"/>
              <a:t>Kafka as Messaging System</a:t>
            </a:r>
          </a:p>
        </p:txBody>
      </p:sp>
      <p:sp>
        <p:nvSpPr>
          <p:cNvPr id="26" name="Shape 160"/>
          <p:cNvSpPr txBox="1">
            <a:spLocks/>
          </p:cNvSpPr>
          <p:nvPr/>
        </p:nvSpPr>
        <p:spPr>
          <a:xfrm>
            <a:off x="644144" y="1794013"/>
            <a:ext cx="11988800" cy="6096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8358">
              <a:spcBef>
                <a:spcPts val="2300"/>
              </a:spcBef>
              <a:buNone/>
              <a:defRPr sz="3500"/>
            </a:pPr>
            <a:r>
              <a:rPr lang="en-US" sz="2000" dirty="0"/>
              <a:t>So you data pipeline will look like this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6" r="3831"/>
          <a:stretch/>
        </p:blipFill>
        <p:spPr>
          <a:xfrm>
            <a:off x="1472148" y="2517914"/>
            <a:ext cx="4215455" cy="36946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5623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8" y="448056"/>
            <a:ext cx="6117336" cy="640080"/>
          </a:xfrm>
        </p:spPr>
        <p:txBody>
          <a:bodyPr/>
          <a:lstStyle/>
          <a:p>
            <a:r>
              <a:rPr lang="en-US" dirty="0"/>
              <a:t>The Solution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305" y="2315604"/>
            <a:ext cx="7344800" cy="30484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2805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8" y="448056"/>
            <a:ext cx="6117336" cy="64008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Kafka: Topics, Producers, and Consumers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404" y="2353286"/>
            <a:ext cx="8404317" cy="35306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2666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8" y="448056"/>
            <a:ext cx="6117336" cy="640080"/>
          </a:xfrm>
        </p:spPr>
        <p:txBody>
          <a:bodyPr>
            <a:normAutofit/>
          </a:bodyPr>
          <a:lstStyle/>
          <a:p>
            <a:r>
              <a:rPr lang="en-US" dirty="0"/>
              <a:t>Concepts used in Kafka</a:t>
            </a:r>
          </a:p>
        </p:txBody>
      </p:sp>
      <p:sp>
        <p:nvSpPr>
          <p:cNvPr id="49" name="Shape 160"/>
          <p:cNvSpPr txBox="1">
            <a:spLocks/>
          </p:cNvSpPr>
          <p:nvPr/>
        </p:nvSpPr>
        <p:spPr>
          <a:xfrm>
            <a:off x="521208" y="1551333"/>
            <a:ext cx="11988800" cy="6096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78358">
              <a:spcBef>
                <a:spcPts val="2300"/>
              </a:spcBef>
              <a:buFont typeface="Wingdings" panose="05000000000000000000" pitchFamily="2" charset="2"/>
              <a:buChar char="v"/>
              <a:defRPr sz="3500"/>
            </a:pPr>
            <a:r>
              <a:rPr lang="en-US" sz="2000" dirty="0"/>
              <a:t>Producer</a:t>
            </a:r>
          </a:p>
          <a:p>
            <a:pPr defTabSz="578358">
              <a:spcBef>
                <a:spcPts val="2300"/>
              </a:spcBef>
              <a:buFont typeface="Wingdings" panose="05000000000000000000" pitchFamily="2" charset="2"/>
              <a:buChar char="v"/>
              <a:defRPr sz="3500"/>
            </a:pPr>
            <a:r>
              <a:rPr lang="en-US" sz="2000" dirty="0"/>
              <a:t>Consumer</a:t>
            </a:r>
          </a:p>
          <a:p>
            <a:pPr defTabSz="578358">
              <a:spcBef>
                <a:spcPts val="2300"/>
              </a:spcBef>
              <a:buFont typeface="Wingdings" panose="05000000000000000000" pitchFamily="2" charset="2"/>
              <a:buChar char="v"/>
              <a:defRPr sz="3500"/>
            </a:pPr>
            <a:r>
              <a:rPr lang="en-US" sz="2000" dirty="0"/>
              <a:t>Broker</a:t>
            </a:r>
          </a:p>
          <a:p>
            <a:pPr defTabSz="578358">
              <a:spcBef>
                <a:spcPts val="2300"/>
              </a:spcBef>
              <a:buFont typeface="Wingdings" panose="05000000000000000000" pitchFamily="2" charset="2"/>
              <a:buChar char="v"/>
              <a:defRPr sz="3500"/>
            </a:pPr>
            <a:r>
              <a:rPr lang="en-US" sz="2000" dirty="0"/>
              <a:t>Cluster</a:t>
            </a:r>
          </a:p>
          <a:p>
            <a:pPr defTabSz="578358">
              <a:spcBef>
                <a:spcPts val="2300"/>
              </a:spcBef>
              <a:buFont typeface="Wingdings" panose="05000000000000000000" pitchFamily="2" charset="2"/>
              <a:buChar char="v"/>
              <a:defRPr sz="3500"/>
            </a:pPr>
            <a:r>
              <a:rPr lang="en-US" sz="2000" dirty="0"/>
              <a:t>Topics</a:t>
            </a:r>
          </a:p>
          <a:p>
            <a:pPr defTabSz="578358">
              <a:spcBef>
                <a:spcPts val="2300"/>
              </a:spcBef>
              <a:buFont typeface="Wingdings" panose="05000000000000000000" pitchFamily="2" charset="2"/>
              <a:buChar char="v"/>
              <a:defRPr sz="3500"/>
            </a:pPr>
            <a:r>
              <a:rPr lang="en-US" sz="2000" dirty="0"/>
              <a:t>Partition</a:t>
            </a:r>
          </a:p>
          <a:p>
            <a:pPr defTabSz="578358">
              <a:spcBef>
                <a:spcPts val="2300"/>
              </a:spcBef>
              <a:buFont typeface="Wingdings" panose="05000000000000000000" pitchFamily="2" charset="2"/>
              <a:buChar char="v"/>
              <a:defRPr sz="3500"/>
            </a:pPr>
            <a:r>
              <a:rPr lang="en-US" sz="2000" dirty="0"/>
              <a:t>Offset</a:t>
            </a:r>
          </a:p>
          <a:p>
            <a:pPr defTabSz="578358">
              <a:spcBef>
                <a:spcPts val="2300"/>
              </a:spcBef>
              <a:buFont typeface="Wingdings" panose="05000000000000000000" pitchFamily="2" charset="2"/>
              <a:buChar char="v"/>
              <a:defRPr sz="3500"/>
            </a:pPr>
            <a:r>
              <a:rPr lang="en-US" sz="2000" dirty="0"/>
              <a:t>Consumer Group</a:t>
            </a:r>
          </a:p>
        </p:txBody>
      </p:sp>
    </p:spTree>
    <p:extLst>
      <p:ext uri="{BB962C8B-B14F-4D97-AF65-F5344CB8AC3E}">
        <p14:creationId xmlns:p14="http://schemas.microsoft.com/office/powerpoint/2010/main" val="336645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 for Win32.potx" id="{CC5B85EF-600B-41EE-B0F1-7BF5BD14BEC8}" vid="{67085E21-9FFC-49E7-8EF1-8FBDD268C1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119</TotalTime>
  <Words>551</Words>
  <Application>Microsoft Office PowerPoint</Application>
  <PresentationFormat>Widescreen</PresentationFormat>
  <Paragraphs>145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Palatino</vt:lpstr>
      <vt:lpstr>Segoe UI</vt:lpstr>
      <vt:lpstr>Segoe UI Light</vt:lpstr>
      <vt:lpstr>Segoe UI Semibold</vt:lpstr>
      <vt:lpstr>Wingdings</vt:lpstr>
      <vt:lpstr>WelcomeDoc</vt:lpstr>
      <vt:lpstr>Kafka </vt:lpstr>
      <vt:lpstr>Why Kafka is Needed?</vt:lpstr>
      <vt:lpstr>Kafka Use Cases</vt:lpstr>
      <vt:lpstr>What is Kafka?</vt:lpstr>
      <vt:lpstr>Kafka as Messaging System</vt:lpstr>
      <vt:lpstr>Kafka as Messaging System</vt:lpstr>
      <vt:lpstr>The Solution</vt:lpstr>
      <vt:lpstr>      Kafka: Topics, Producers, and Consumers</vt:lpstr>
      <vt:lpstr>Concepts used in Kafka</vt:lpstr>
      <vt:lpstr>Concepts used in Kafka</vt:lpstr>
      <vt:lpstr>Concepts used in Kafka</vt:lpstr>
      <vt:lpstr>Concepts used in Kafka</vt:lpstr>
      <vt:lpstr>Concepts used in Kafka</vt:lpstr>
      <vt:lpstr>Concepts used in Kafka</vt:lpstr>
      <vt:lpstr>Concepts used in Kafka</vt:lpstr>
      <vt:lpstr>Concepts used in Kafka</vt:lpstr>
      <vt:lpstr>Concepts used in Kafka</vt:lpstr>
      <vt:lpstr>Concepts used in Kafka</vt:lpstr>
      <vt:lpstr>Concepts used in Kafka</vt:lpstr>
      <vt:lpstr>Concepts used in Kafka</vt:lpstr>
      <vt:lpstr>Concepts used in Kafka</vt:lpstr>
      <vt:lpstr>Coordination for Kafka Consumer and Kafka Cluster</vt:lpstr>
      <vt:lpstr>The Flow in Kafka</vt:lpstr>
      <vt:lpstr>Failure Tolerance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Kafka </dc:title>
  <dc:creator>asus</dc:creator>
  <cp:keywords/>
  <cp:lastModifiedBy>asus</cp:lastModifiedBy>
  <cp:revision>21</cp:revision>
  <dcterms:created xsi:type="dcterms:W3CDTF">2017-05-12T08:53:44Z</dcterms:created>
  <dcterms:modified xsi:type="dcterms:W3CDTF">2017-05-12T11:12:39Z</dcterms:modified>
  <cp:version/>
</cp:coreProperties>
</file>