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81" r:id="rId3"/>
    <p:sldId id="257" r:id="rId4"/>
    <p:sldId id="284" r:id="rId5"/>
    <p:sldId id="320" r:id="rId6"/>
    <p:sldId id="323" r:id="rId7"/>
    <p:sldId id="319" r:id="rId8"/>
    <p:sldId id="294" r:id="rId9"/>
    <p:sldId id="318" r:id="rId10"/>
    <p:sldId id="321" r:id="rId11"/>
    <p:sldId id="322" r:id="rId12"/>
    <p:sldId id="293" r:id="rId13"/>
    <p:sldId id="298" r:id="rId14"/>
    <p:sldId id="302" r:id="rId15"/>
    <p:sldId id="309" r:id="rId16"/>
    <p:sldId id="312" r:id="rId17"/>
    <p:sldId id="311" r:id="rId18"/>
    <p:sldId id="314" r:id="rId19"/>
    <p:sldId id="315" r:id="rId20"/>
    <p:sldId id="317" r:id="rId21"/>
    <p:sldId id="316" r:id="rId22"/>
    <p:sldId id="307"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Annotate, Work Together, Tell Me" id="{B9B51309-D148-4332-87C2-07BE32FBCA3B}">
          <p14:sldIdLst>
            <p14:sldId id="281"/>
            <p14:sldId id="257"/>
            <p14:sldId id="284"/>
            <p14:sldId id="320"/>
            <p14:sldId id="323"/>
            <p14:sldId id="319"/>
            <p14:sldId id="294"/>
            <p14:sldId id="318"/>
            <p14:sldId id="321"/>
            <p14:sldId id="322"/>
            <p14:sldId id="293"/>
            <p14:sldId id="298"/>
            <p14:sldId id="302"/>
            <p14:sldId id="309"/>
            <p14:sldId id="312"/>
            <p14:sldId id="311"/>
            <p14:sldId id="314"/>
            <p14:sldId id="315"/>
            <p14:sldId id="317"/>
            <p14:sldId id="316"/>
            <p14:sldId id="307"/>
            <p14:sldId id="3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sus" initials="a" lastIdx="0" clrIdx="2">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FB6"/>
    <a:srgbClr val="D24726"/>
    <a:srgbClr val="404040"/>
    <a:srgbClr val="FF9B45"/>
    <a:srgbClr val="DD462F"/>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0406" autoAdjust="0"/>
  </p:normalViewPr>
  <p:slideViewPr>
    <p:cSldViewPr snapToGrid="0">
      <p:cViewPr varScale="1">
        <p:scale>
          <a:sx n="65" d="100"/>
          <a:sy n="65" d="100"/>
        </p:scale>
        <p:origin x="88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Message_queu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en.wikipedia.org/wiki/Publish%E2%80%93subscribe_patter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 Kafka is distributed, partitioned, replicated and fault tolerance.</a:t>
            </a:r>
          </a:p>
          <a:p>
            <a:r>
              <a:rPr lang="en-US" sz="1200" b="1" i="0" kern="1200" dirty="0">
                <a:solidFill>
                  <a:schemeClr val="tx1"/>
                </a:solidFill>
                <a:effectLst/>
                <a:latin typeface="+mn-lt"/>
                <a:ea typeface="+mn-ea"/>
                <a:cs typeface="+mn-cs"/>
              </a:rPr>
              <a:t>Scalability</a:t>
            </a:r>
            <a:r>
              <a:rPr lang="en-US" sz="1200" b="0" i="0" kern="1200" dirty="0">
                <a:solidFill>
                  <a:schemeClr val="tx1"/>
                </a:solidFill>
                <a:effectLst/>
                <a:latin typeface="+mn-lt"/>
                <a:ea typeface="+mn-ea"/>
                <a:cs typeface="+mn-cs"/>
              </a:rPr>
              <a:t> − Kafka messaging system scales easily without down time..</a:t>
            </a:r>
          </a:p>
          <a:p>
            <a:r>
              <a:rPr lang="en-US" sz="1200" b="1" i="0" kern="1200" dirty="0">
                <a:solidFill>
                  <a:schemeClr val="tx1"/>
                </a:solidFill>
                <a:effectLst/>
                <a:latin typeface="+mn-lt"/>
                <a:ea typeface="+mn-ea"/>
                <a:cs typeface="+mn-cs"/>
              </a:rPr>
              <a:t>Durability</a:t>
            </a:r>
            <a:r>
              <a:rPr lang="en-US" sz="1200" b="0" i="0" kern="1200" dirty="0">
                <a:solidFill>
                  <a:schemeClr val="tx1"/>
                </a:solidFill>
                <a:effectLst/>
                <a:latin typeface="+mn-lt"/>
                <a:ea typeface="+mn-ea"/>
                <a:cs typeface="+mn-cs"/>
              </a:rPr>
              <a:t> − Kafka uses Distributed commit log which means messages persists on disk as fast as possible, hence it is durable..</a:t>
            </a:r>
          </a:p>
          <a:p>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 Kafka has high throughput for both publishing and subscribing messages. It maintains stable performance even many TB of messages are stored.</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89412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service is mainly used to notify producer and consumer about the presence of any new broker in the Kafka system or failure of the broker in the Kafka system. As per the notification received by the Zookeeper regarding presence or failure of the broker then pro-</a:t>
            </a:r>
            <a:r>
              <a:rPr lang="en-US" sz="1200" b="0" i="0" kern="1200" dirty="0" err="1">
                <a:solidFill>
                  <a:schemeClr val="tx1"/>
                </a:solidFill>
                <a:effectLst/>
                <a:latin typeface="+mn-lt"/>
                <a:ea typeface="+mn-ea"/>
                <a:cs typeface="+mn-cs"/>
              </a:rPr>
              <a:t>ducer</a:t>
            </a:r>
            <a:r>
              <a:rPr lang="en-US" sz="1200" b="0" i="0" kern="1200" dirty="0">
                <a:solidFill>
                  <a:schemeClr val="tx1"/>
                </a:solidFill>
                <a:effectLst/>
                <a:latin typeface="+mn-lt"/>
                <a:ea typeface="+mn-ea"/>
                <a:cs typeface="+mn-cs"/>
              </a:rPr>
              <a:t> and consumer takes decision and starts coordinating their task with some other broker.</a:t>
            </a:r>
            <a:endParaRPr lang="ar-SY" sz="1200" b="0" i="0" kern="1200" dirty="0">
              <a:solidFill>
                <a:schemeClr val="tx1"/>
              </a:solidFill>
              <a:effectLst/>
              <a:latin typeface="+mn-lt"/>
              <a:ea typeface="+mn-ea"/>
              <a:cs typeface="+mn-cs"/>
            </a:endParaRPr>
          </a:p>
          <a:p>
            <a:endParaRPr lang="ar-SY"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per the notification received by the Zookeeper regarding presence or failure of the broker then pro-</a:t>
            </a:r>
            <a:r>
              <a:rPr lang="en-US" sz="1200" b="0" i="0" kern="1200" dirty="0" err="1">
                <a:solidFill>
                  <a:schemeClr val="tx1"/>
                </a:solidFill>
                <a:effectLst/>
                <a:latin typeface="+mn-lt"/>
                <a:ea typeface="+mn-ea"/>
                <a:cs typeface="+mn-cs"/>
              </a:rPr>
              <a:t>ducer</a:t>
            </a:r>
            <a:r>
              <a:rPr lang="en-US" sz="1200" b="0" i="0" kern="1200" dirty="0">
                <a:solidFill>
                  <a:schemeClr val="tx1"/>
                </a:solidFill>
                <a:effectLst/>
                <a:latin typeface="+mn-lt"/>
                <a:ea typeface="+mn-ea"/>
                <a:cs typeface="+mn-cs"/>
              </a:rPr>
              <a:t> and consumer takes decision and starts coordinating their task with some other broker.</a:t>
            </a:r>
            <a:endParaRPr lang="ar-SY" sz="1200" b="0" i="0" kern="1200" dirty="0">
              <a:solidFill>
                <a:schemeClr val="tx1"/>
              </a:solidFill>
              <a:effectLst/>
              <a:latin typeface="+mn-lt"/>
              <a:ea typeface="+mn-ea"/>
              <a:cs typeface="+mn-cs"/>
            </a:endParaRPr>
          </a:p>
          <a:p>
            <a:endParaRPr lang="ar-SY"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the new broker is started, all the producers search it </a:t>
            </a:r>
            <a:r>
              <a:rPr lang="en-US" sz="1200" b="1" i="0" kern="1200" dirty="0">
                <a:solidFill>
                  <a:schemeClr val="tx1"/>
                </a:solidFill>
                <a:effectLst/>
                <a:latin typeface="+mn-lt"/>
                <a:ea typeface="+mn-ea"/>
                <a:cs typeface="+mn-cs"/>
              </a:rPr>
              <a:t>and automatically sends </a:t>
            </a:r>
            <a:r>
              <a:rPr lang="en-US" sz="1200" b="0" i="0" kern="1200" dirty="0">
                <a:solidFill>
                  <a:schemeClr val="tx1"/>
                </a:solidFill>
                <a:effectLst/>
                <a:latin typeface="+mn-lt"/>
                <a:ea typeface="+mn-ea"/>
                <a:cs typeface="+mn-cs"/>
              </a:rPr>
              <a:t>a message to that new broker. Kafka producer </a:t>
            </a:r>
            <a:r>
              <a:rPr lang="en-US" sz="1200" b="1" i="0" kern="1200" dirty="0">
                <a:solidFill>
                  <a:schemeClr val="tx1"/>
                </a:solidFill>
                <a:effectLst/>
                <a:latin typeface="+mn-lt"/>
                <a:ea typeface="+mn-ea"/>
                <a:cs typeface="+mn-cs"/>
              </a:rPr>
              <a:t>doesn’t wait for acknowledgements </a:t>
            </a:r>
            <a:r>
              <a:rPr lang="en-US" sz="1200" b="0" i="0" kern="1200" dirty="0">
                <a:solidFill>
                  <a:schemeClr val="tx1"/>
                </a:solidFill>
                <a:effectLst/>
                <a:latin typeface="+mn-lt"/>
                <a:ea typeface="+mn-ea"/>
                <a:cs typeface="+mn-cs"/>
              </a:rPr>
              <a:t>from the broker and sends messages as fast as the broker can handle.</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8513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Each partition has one server which acts as the "leader" and zero or more servers which act as "followers“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server acts as a leader for some of its partitions and a follower for others so load is well balanced within the cluster.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broker on a cluster.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3326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46154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How does Kafka's notion of streams compare to a traditional enterprise messaging system?</a:t>
            </a:r>
          </a:p>
          <a:p>
            <a:r>
              <a:rPr lang="en-US" sz="1200" b="0" i="0" kern="1200" dirty="0">
                <a:solidFill>
                  <a:schemeClr val="tx1"/>
                </a:solidFill>
                <a:effectLst/>
                <a:latin typeface="+mn-lt"/>
                <a:ea typeface="+mn-ea"/>
                <a:cs typeface="+mn-cs"/>
              </a:rPr>
              <a:t>Messaging traditionally has two models: </a:t>
            </a:r>
            <a:r>
              <a:rPr lang="en-US" sz="1200" b="0" i="0" u="none" strike="noStrike" kern="1200" dirty="0">
                <a:solidFill>
                  <a:schemeClr val="tx1"/>
                </a:solidFill>
                <a:effectLst/>
                <a:latin typeface="+mn-lt"/>
                <a:ea typeface="+mn-ea"/>
                <a:cs typeface="+mn-cs"/>
                <a:hlinkClick r:id="rId3"/>
              </a:rPr>
              <a:t>queuing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a:rPr>
              <a:t>publish-subscribe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In a queue, a pool of consumers may read from a server and each record goes to one of them; in publish-subscribe the record is broadcast to all consumers.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Each of these two models has a strength and a weakness. The strength of queuing is that it allows you to divide up the processing of data over multiple consumer instances</a:t>
            </a:r>
            <a:r>
              <a:rPr lang="en-US" sz="1200" b="0" i="0" kern="1200" dirty="0">
                <a:solidFill>
                  <a:srgbClr val="FF0000"/>
                </a:solidFill>
                <a:effectLst/>
                <a:latin typeface="+mn-lt"/>
                <a:ea typeface="+mn-ea"/>
                <a:cs typeface="+mn-cs"/>
              </a:rPr>
              <a:t>, </a:t>
            </a:r>
            <a:r>
              <a:rPr lang="en-US" sz="1200" b="1" i="0" kern="1200" dirty="0">
                <a:solidFill>
                  <a:srgbClr val="C00000"/>
                </a:solidFill>
                <a:effectLst/>
                <a:latin typeface="+mn-lt"/>
                <a:ea typeface="+mn-ea"/>
                <a:cs typeface="+mn-cs"/>
              </a:rPr>
              <a:t>which lets you scale your processing</a:t>
            </a:r>
            <a:r>
              <a:rPr lang="en-US" sz="1200" b="0" i="0" kern="1200" dirty="0">
                <a:solidFill>
                  <a:schemeClr val="tx1"/>
                </a:solidFill>
                <a:effectLst/>
                <a:latin typeface="+mn-lt"/>
                <a:ea typeface="+mn-ea"/>
                <a:cs typeface="+mn-cs"/>
              </a:rPr>
              <a:t>. Unfortunately, queues aren't multi-subscriber—</a:t>
            </a:r>
            <a:r>
              <a:rPr lang="en-US" sz="1200" b="1" i="0" kern="1200" dirty="0">
                <a:solidFill>
                  <a:schemeClr val="tx1"/>
                </a:solidFill>
                <a:effectLst/>
                <a:latin typeface="+mn-lt"/>
                <a:ea typeface="+mn-ea"/>
                <a:cs typeface="+mn-cs"/>
              </a:rPr>
              <a:t>once one process reads the data it's gone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Publish-subscribe allows you broadcast data to multiple processes, but has no way of scaling processing since every message goes to every subscriber.</a:t>
            </a:r>
          </a:p>
          <a:p>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The consumer group concept in Kafka generalizes these two concepts. As with a queue the consumer group allows you to divide up processing over a collection of processes (the members of the consumer group). As with publish-subscribe, Kafka allows you to broadcast messages to multiple consumer groups.</a:t>
            </a:r>
          </a:p>
          <a:p>
            <a:r>
              <a:rPr lang="en-US" sz="1200" b="0" i="0" kern="1200" dirty="0">
                <a:solidFill>
                  <a:schemeClr val="tx1"/>
                </a:solidFill>
                <a:effectLst/>
                <a:latin typeface="+mn-lt"/>
                <a:ea typeface="+mn-ea"/>
                <a:cs typeface="+mn-cs"/>
              </a:rPr>
              <a:t>The advantage of Kafka's model is </a:t>
            </a:r>
            <a:r>
              <a:rPr lang="en-US" sz="1200" b="1" i="0" kern="1200" dirty="0">
                <a:solidFill>
                  <a:schemeClr val="tx1"/>
                </a:solidFill>
                <a:effectLst/>
                <a:latin typeface="+mn-lt"/>
                <a:ea typeface="+mn-ea"/>
                <a:cs typeface="+mn-cs"/>
              </a:rPr>
              <a:t>that every topic has both these properties</a:t>
            </a:r>
            <a:r>
              <a:rPr lang="en-US" sz="1200" b="0" i="0" kern="1200" dirty="0">
                <a:solidFill>
                  <a:schemeClr val="tx1"/>
                </a:solidFill>
                <a:effectLst/>
                <a:latin typeface="+mn-lt"/>
                <a:ea typeface="+mn-ea"/>
                <a:cs typeface="+mn-cs"/>
              </a:rPr>
              <a:t>—it can scale processing and is also multi-subscriber—there is</a:t>
            </a:r>
            <a:r>
              <a:rPr lang="en-US" sz="1200" b="1" i="0" kern="1200" dirty="0">
                <a:solidFill>
                  <a:schemeClr val="tx1"/>
                </a:solidFill>
                <a:effectLst/>
                <a:latin typeface="+mn-lt"/>
                <a:ea typeface="+mn-ea"/>
                <a:cs typeface="+mn-cs"/>
              </a:rPr>
              <a:t> no need to choose one or the other.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Kafka has stronger ordering guarantees than a traditional messaging system, too.</a:t>
            </a:r>
          </a:p>
          <a:p>
            <a:endParaRPr lang="en-US" sz="1200" b="0" i="0" kern="1200" dirty="0">
              <a:solidFill>
                <a:schemeClr val="tx1"/>
              </a:solidFill>
              <a:effectLst/>
              <a:latin typeface="+mn-lt"/>
              <a:ea typeface="+mn-ea"/>
              <a:cs typeface="+mn-cs"/>
            </a:endParaRPr>
          </a:p>
          <a:p>
            <a:r>
              <a:rPr lang="en-US" dirty="0"/>
              <a:t>A traditional queue retains records in-order on the server, and if multiple consumers consume from the queue then the server hands out records in the order they are stored. However, although the server hands out records in order, the records are </a:t>
            </a:r>
            <a:r>
              <a:rPr lang="en-US" b="1" dirty="0"/>
              <a:t>delivered asynchronously to consumers</a:t>
            </a:r>
            <a:r>
              <a:rPr lang="en-US" dirty="0"/>
              <a:t>, so they may arrive out of order on different consumers. This effectively means the ordering of the records is lost in the presence of parallel consumption. Messaging systems often work around this by having a notion of "</a:t>
            </a:r>
            <a:r>
              <a:rPr lang="en-US" b="1" dirty="0"/>
              <a:t>exclusive consumer</a:t>
            </a:r>
            <a:r>
              <a:rPr lang="en-US" dirty="0"/>
              <a:t>" that allows only one process to consume from a queue, but of course this means that there is no parallelism in processing.</a:t>
            </a:r>
          </a:p>
          <a:p>
            <a:endParaRPr lang="en-US" dirty="0"/>
          </a:p>
          <a:p>
            <a:r>
              <a:rPr lang="en-US" dirty="0"/>
              <a:t>Kafka does it better. By having a notion of parallelism—the partition—within the </a:t>
            </a:r>
            <a:r>
              <a:rPr lang="en-US" b="1" dirty="0"/>
              <a:t>topics</a:t>
            </a:r>
            <a:r>
              <a:rPr lang="en-US" dirty="0"/>
              <a:t>, Kafka is able to provide </a:t>
            </a:r>
            <a:r>
              <a:rPr lang="en-US" b="1" dirty="0"/>
              <a:t>both ordering guarantees and load balancing over a pool of consumer processes</a:t>
            </a:r>
            <a:r>
              <a:rPr lang="en-US" dirty="0"/>
              <a:t>. </a:t>
            </a:r>
            <a:r>
              <a:rPr lang="en-US" b="1" dirty="0"/>
              <a:t>This is achieved by assigning the partitions in the topic to the consumers in the consumer group so that each partition is consumed by exactly one consumer in the group</a:t>
            </a:r>
            <a:r>
              <a:rPr lang="en-US" dirty="0"/>
              <a:t>. By doing this we ensure that the consumer is the only reader of that partition and consumes the data in order. Since there are many partitions this still balances the load over many consumer instances. Note however that there cannot be more consumer instances in a consumer group than partitions</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37356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Workflow of Pub-Sub Messaging</a:t>
            </a:r>
          </a:p>
          <a:p>
            <a:r>
              <a:rPr lang="en-US" sz="1200" b="0" i="0" kern="1200" dirty="0">
                <a:solidFill>
                  <a:schemeClr val="tx1"/>
                </a:solidFill>
                <a:effectLst/>
                <a:latin typeface="+mn-lt"/>
                <a:ea typeface="+mn-ea"/>
                <a:cs typeface="+mn-cs"/>
              </a:rPr>
              <a:t>Following is the step wise workflow of the Pub-Sub Messaging −</a:t>
            </a:r>
          </a:p>
          <a:p>
            <a:r>
              <a:rPr lang="en-US" sz="1200" b="0" i="0" kern="1200" dirty="0">
                <a:solidFill>
                  <a:schemeClr val="tx1"/>
                </a:solidFill>
                <a:effectLst/>
                <a:latin typeface="+mn-lt"/>
                <a:ea typeface="+mn-ea"/>
                <a:cs typeface="+mn-cs"/>
              </a:rPr>
              <a:t>Producers send message to a topic at regular intervals.</a:t>
            </a:r>
          </a:p>
          <a:p>
            <a:r>
              <a:rPr lang="en-US" sz="1200" b="0" i="0" kern="1200" dirty="0">
                <a:solidFill>
                  <a:schemeClr val="tx1"/>
                </a:solidFill>
                <a:effectLst/>
                <a:latin typeface="+mn-lt"/>
                <a:ea typeface="+mn-ea"/>
                <a:cs typeface="+mn-cs"/>
              </a:rPr>
              <a:t>Kafka broker stores all messages in the partitions configured for that particular topic. It ensures the messages are equally shared between partitions. If the producer sends two messages and there are two partitions, Kafka will store one message in the first partition and the second message in the second partition.</a:t>
            </a:r>
          </a:p>
          <a:p>
            <a:r>
              <a:rPr lang="en-US" sz="1200" b="0" i="0" kern="1200" dirty="0">
                <a:solidFill>
                  <a:schemeClr val="tx1"/>
                </a:solidFill>
                <a:effectLst/>
                <a:latin typeface="+mn-lt"/>
                <a:ea typeface="+mn-ea"/>
                <a:cs typeface="+mn-cs"/>
              </a:rPr>
              <a:t>Consumer subscribes to a specific topic.</a:t>
            </a:r>
          </a:p>
          <a:p>
            <a:r>
              <a:rPr lang="en-US" sz="1200" b="0" i="0" kern="1200" dirty="0">
                <a:solidFill>
                  <a:schemeClr val="tx1"/>
                </a:solidFill>
                <a:effectLst/>
                <a:latin typeface="+mn-lt"/>
                <a:ea typeface="+mn-ea"/>
                <a:cs typeface="+mn-cs"/>
              </a:rPr>
              <a:t>Once the consumer subscribes to a topic, Kafka will provide the current offset of the topic to the consumer and also saves the offset in the Zookeeper ensemble.</a:t>
            </a:r>
          </a:p>
          <a:p>
            <a:r>
              <a:rPr lang="en-US" sz="1200" b="0" i="0" kern="1200" dirty="0">
                <a:solidFill>
                  <a:schemeClr val="tx1"/>
                </a:solidFill>
                <a:effectLst/>
                <a:latin typeface="+mn-lt"/>
                <a:ea typeface="+mn-ea"/>
                <a:cs typeface="+mn-cs"/>
              </a:rPr>
              <a:t>Consumer will request the Kafka in a regular interval (like 100 </a:t>
            </a:r>
            <a:r>
              <a:rPr lang="en-US" sz="1200" b="0" i="0" kern="1200" dirty="0" err="1">
                <a:solidFill>
                  <a:schemeClr val="tx1"/>
                </a:solidFill>
                <a:effectLst/>
                <a:latin typeface="+mn-lt"/>
                <a:ea typeface="+mn-ea"/>
                <a:cs typeface="+mn-cs"/>
              </a:rPr>
              <a:t>Ms</a:t>
            </a:r>
            <a:r>
              <a:rPr lang="en-US" sz="1200" b="0" i="0" kern="1200" dirty="0">
                <a:solidFill>
                  <a:schemeClr val="tx1"/>
                </a:solidFill>
                <a:effectLst/>
                <a:latin typeface="+mn-lt"/>
                <a:ea typeface="+mn-ea"/>
                <a:cs typeface="+mn-cs"/>
              </a:rPr>
              <a:t>) for new messages.</a:t>
            </a:r>
          </a:p>
          <a:p>
            <a:r>
              <a:rPr lang="en-US" sz="1200" b="0" i="0" kern="1200" dirty="0">
                <a:solidFill>
                  <a:schemeClr val="tx1"/>
                </a:solidFill>
                <a:effectLst/>
                <a:latin typeface="+mn-lt"/>
                <a:ea typeface="+mn-ea"/>
                <a:cs typeface="+mn-cs"/>
              </a:rPr>
              <a:t>Once Kafka receives the messages from producers, it forwards these messages to the consumers.</a:t>
            </a:r>
          </a:p>
          <a:p>
            <a:r>
              <a:rPr lang="en-US" sz="1200" b="0" i="0" kern="1200" dirty="0">
                <a:solidFill>
                  <a:schemeClr val="tx1"/>
                </a:solidFill>
                <a:effectLst/>
                <a:latin typeface="+mn-lt"/>
                <a:ea typeface="+mn-ea"/>
                <a:cs typeface="+mn-cs"/>
              </a:rPr>
              <a:t>Consumer will receive the message and process it.</a:t>
            </a:r>
          </a:p>
          <a:p>
            <a:r>
              <a:rPr lang="en-US" sz="1200" b="0" i="0" kern="1200" dirty="0">
                <a:solidFill>
                  <a:schemeClr val="tx1"/>
                </a:solidFill>
                <a:effectLst/>
                <a:latin typeface="+mn-lt"/>
                <a:ea typeface="+mn-ea"/>
                <a:cs typeface="+mn-cs"/>
              </a:rPr>
              <a:t>Once the messages are processed, consumer will send an acknowledgement to the Kafka broker.</a:t>
            </a:r>
          </a:p>
          <a:p>
            <a:r>
              <a:rPr lang="en-US" sz="1200" b="0" i="0" kern="1200" dirty="0">
                <a:solidFill>
                  <a:schemeClr val="tx1"/>
                </a:solidFill>
                <a:effectLst/>
                <a:latin typeface="+mn-lt"/>
                <a:ea typeface="+mn-ea"/>
                <a:cs typeface="+mn-cs"/>
              </a:rPr>
              <a:t>Once Kafka receives an acknowledgement, it changes the offset to the new value and updates it in the Zookeeper. Since offsets are maintained in the Zookeeper, the consumer can read next message correctly even during server outrages.</a:t>
            </a:r>
          </a:p>
          <a:p>
            <a:r>
              <a:rPr lang="en-US" sz="1200" b="0" i="0" kern="1200" dirty="0">
                <a:solidFill>
                  <a:schemeClr val="tx1"/>
                </a:solidFill>
                <a:effectLst/>
                <a:latin typeface="+mn-lt"/>
                <a:ea typeface="+mn-ea"/>
                <a:cs typeface="+mn-cs"/>
              </a:rPr>
              <a:t>This above flow will repeat until the consumer stops the request.</a:t>
            </a:r>
          </a:p>
          <a:p>
            <a:r>
              <a:rPr lang="en-US" sz="1200" b="0" i="0" kern="1200" dirty="0">
                <a:solidFill>
                  <a:schemeClr val="tx1"/>
                </a:solidFill>
                <a:effectLst/>
                <a:latin typeface="+mn-lt"/>
                <a:ea typeface="+mn-ea"/>
                <a:cs typeface="+mn-cs"/>
              </a:rPr>
              <a:t>Consumer has the option to rewind/skip to the desired offset of a topic at any time and read all the subsequent messages.</a:t>
            </a:r>
            <a:endParaRPr lang="ar-SY"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Workflow of Queue Messaging / Consumer Group</a:t>
            </a:r>
          </a:p>
          <a:p>
            <a:r>
              <a:rPr lang="en-US" sz="1200" b="0" i="0" kern="1200" dirty="0">
                <a:solidFill>
                  <a:schemeClr val="tx1"/>
                </a:solidFill>
                <a:effectLst/>
                <a:latin typeface="+mn-lt"/>
                <a:ea typeface="+mn-ea"/>
                <a:cs typeface="+mn-cs"/>
              </a:rPr>
              <a:t>In a queue messaging system instead of a single consumer, a group of consumers having the same Group ID will subscribe to a topic. In simple terms, consumers subscribing to a topic with same Group ID are considered as a single group and the messages are shared among them. Let us check the actual workflow of this system.</a:t>
            </a:r>
          </a:p>
          <a:p>
            <a:r>
              <a:rPr lang="en-US" sz="1200" b="0" i="0" kern="1200" dirty="0">
                <a:solidFill>
                  <a:schemeClr val="tx1"/>
                </a:solidFill>
                <a:effectLst/>
                <a:latin typeface="+mn-lt"/>
                <a:ea typeface="+mn-ea"/>
                <a:cs typeface="+mn-cs"/>
              </a:rPr>
              <a:t>Producers send message to a topic in a regular interval.</a:t>
            </a:r>
          </a:p>
          <a:p>
            <a:r>
              <a:rPr lang="en-US" sz="1200" b="0" i="0" kern="1200" dirty="0">
                <a:solidFill>
                  <a:schemeClr val="tx1"/>
                </a:solidFill>
                <a:effectLst/>
                <a:latin typeface="+mn-lt"/>
                <a:ea typeface="+mn-ea"/>
                <a:cs typeface="+mn-cs"/>
              </a:rPr>
              <a:t>Kafka stores all messages in the partitions configured for that particular topic similar to the earlier scenario.</a:t>
            </a:r>
          </a:p>
          <a:p>
            <a:r>
              <a:rPr lang="en-US" sz="1200" b="0" i="0" kern="1200" dirty="0">
                <a:solidFill>
                  <a:schemeClr val="tx1"/>
                </a:solidFill>
                <a:effectLst/>
                <a:latin typeface="+mn-lt"/>
                <a:ea typeface="+mn-ea"/>
                <a:cs typeface="+mn-cs"/>
              </a:rPr>
              <a:t>A single consumer subscribes to a specific topic, assume Topic-01 with Group ID as Group-1.</a:t>
            </a:r>
          </a:p>
          <a:p>
            <a:r>
              <a:rPr lang="en-US" sz="1200" b="0" i="0" kern="1200" dirty="0">
                <a:solidFill>
                  <a:schemeClr val="tx1"/>
                </a:solidFill>
                <a:effectLst/>
                <a:latin typeface="+mn-lt"/>
                <a:ea typeface="+mn-ea"/>
                <a:cs typeface="+mn-cs"/>
              </a:rPr>
              <a:t>Kafka interacts with the consumer in the same way as Pub-Sub Messaging until new consumer subscribes the same topic, Topic-01 with the same Group ID as Group-1.</a:t>
            </a:r>
          </a:p>
          <a:p>
            <a:r>
              <a:rPr lang="en-US" sz="1200" b="0" i="0" kern="1200" dirty="0">
                <a:solidFill>
                  <a:schemeClr val="tx1"/>
                </a:solidFill>
                <a:effectLst/>
                <a:latin typeface="+mn-lt"/>
                <a:ea typeface="+mn-ea"/>
                <a:cs typeface="+mn-cs"/>
              </a:rPr>
              <a:t>Once the new consumer arrives, Kafka switches its operation to share mode and shares the data between the two consumers. This sharing will go on until the number of con-</a:t>
            </a:r>
            <a:r>
              <a:rPr lang="en-US" sz="1200" b="0" i="0" kern="1200" dirty="0" err="1">
                <a:solidFill>
                  <a:schemeClr val="tx1"/>
                </a:solidFill>
                <a:effectLst/>
                <a:latin typeface="+mn-lt"/>
                <a:ea typeface="+mn-ea"/>
                <a:cs typeface="+mn-cs"/>
              </a:rPr>
              <a:t>sumers</a:t>
            </a:r>
            <a:r>
              <a:rPr lang="en-US" sz="1200" b="0" i="0" kern="1200" dirty="0">
                <a:solidFill>
                  <a:schemeClr val="tx1"/>
                </a:solidFill>
                <a:effectLst/>
                <a:latin typeface="+mn-lt"/>
                <a:ea typeface="+mn-ea"/>
                <a:cs typeface="+mn-cs"/>
              </a:rPr>
              <a:t> reach the number of partition configured for that particular topic.</a:t>
            </a:r>
          </a:p>
          <a:p>
            <a:r>
              <a:rPr lang="en-US" sz="1200" b="0" i="0" kern="1200" dirty="0">
                <a:solidFill>
                  <a:schemeClr val="tx1"/>
                </a:solidFill>
                <a:effectLst/>
                <a:latin typeface="+mn-lt"/>
                <a:ea typeface="+mn-ea"/>
                <a:cs typeface="+mn-cs"/>
              </a:rPr>
              <a:t>Once the number of consumer exceeds the number of partitions, the new consumer will not receive any further message until any one of the existing consumer unsubscribes. This scenario arises because each consumer in Kafka will be assigned a minimum of one partition and once all the partitions are assigned to the existing consumers, the new consumers will have to wait.</a:t>
            </a:r>
          </a:p>
          <a:p>
            <a:r>
              <a:rPr lang="en-US" sz="1200" b="0" i="0" kern="1200" dirty="0">
                <a:solidFill>
                  <a:schemeClr val="tx1"/>
                </a:solidFill>
                <a:effectLst/>
                <a:latin typeface="+mn-lt"/>
                <a:ea typeface="+mn-ea"/>
                <a:cs typeface="+mn-cs"/>
              </a:rPr>
              <a:t>This feature is also called as Consumer Group. In the same way, Kafka will provide the best of both the systems in a very simple and efficient manner.</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94084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a:p>
        </p:txBody>
      </p:sp>
    </p:spTree>
    <p:extLst>
      <p:ext uri="{BB962C8B-B14F-4D97-AF65-F5344CB8AC3E}">
        <p14:creationId xmlns:p14="http://schemas.microsoft.com/office/powerpoint/2010/main" val="140708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8BEEBAAA-29B5-4AF5-BC5F-7E580C29002D}"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hasCustomPrompt="1"/>
          </p:nvPr>
        </p:nvSpPr>
        <p:spPr>
          <a:xfrm>
            <a:off x="541611" y="1431010"/>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Title 3"/>
          <p:cNvSpPr>
            <a:spLocks noGrp="1"/>
          </p:cNvSpPr>
          <p:nvPr>
            <p:ph type="title"/>
          </p:nvPr>
        </p:nvSpPr>
        <p:spPr>
          <a:xfrm>
            <a:off x="521208" y="448056"/>
            <a:ext cx="6117336"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9" name="Rectangle 8"/>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ext Placeholder 2"/>
          <p:cNvSpPr>
            <a:spLocks noGrp="1"/>
          </p:cNvSpPr>
          <p:nvPr>
            <p:ph type="body" idx="1" hasCustomPrompt="1"/>
          </p:nvPr>
        </p:nvSpPr>
        <p:spPr>
          <a:xfrm>
            <a:off x="516711" y="443128"/>
            <a:ext cx="6425700" cy="641350"/>
          </a:xfrm>
        </p:spPr>
        <p:txBody>
          <a:bodyPr anchor="b">
            <a:normAutofit/>
          </a:bodyPr>
          <a:lstStyle>
            <a:lvl1pPr marL="0" indent="0">
              <a:buNone/>
              <a:defRPr sz="2800" b="0">
                <a:solidFill>
                  <a:schemeClr val="bg2">
                    <a:lumMod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3"/>
          <p:cNvSpPr>
            <a:spLocks noGrp="1"/>
          </p:cNvSpPr>
          <p:nvPr>
            <p:ph sz="half" idx="2"/>
          </p:nvPr>
        </p:nvSpPr>
        <p:spPr>
          <a:xfrm>
            <a:off x="6942411" y="1828845"/>
            <a:ext cx="4413626" cy="3978275"/>
          </a:xfrm>
        </p:spPr>
        <p:txBody>
          <a:bodyPr vert="horz" lIns="91440" tIns="45720" rIns="91440" bIns="45720" rtlCol="0">
            <a:normAutofit/>
          </a:bodyPr>
          <a:lstStyle>
            <a:lvl1pPr>
              <a:lnSpc>
                <a:spcPts val="1800"/>
              </a:lnSpc>
              <a:spcBef>
                <a:spcPts val="1000"/>
              </a:spcBef>
              <a:spcAft>
                <a:spcPts val="1000"/>
              </a:spcAft>
              <a:defRPr lang="en-US" sz="1200" smtClean="0">
                <a:solidFill>
                  <a:schemeClr val="tx1">
                    <a:lumMod val="75000"/>
                    <a:lumOff val="25000"/>
                  </a:schemeClr>
                </a:solidFill>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a:t>Edit Master text styles</a:t>
            </a:r>
          </a:p>
        </p:txBody>
      </p:sp>
    </p:spTree>
    <p:extLst>
      <p:ext uri="{BB962C8B-B14F-4D97-AF65-F5344CB8AC3E}">
        <p14:creationId xmlns:p14="http://schemas.microsoft.com/office/powerpoint/2010/main" val="44586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EEBAAA-29B5-4AF5-BC5F-7E580C29002D}"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1" name="Straight Connector 10"/>
          <p:cNvCxnSpPr/>
          <p:nvPr userDrawn="1"/>
        </p:nvCxnSpPr>
        <p:spPr>
          <a:xfrm>
            <a:off x="604434" y="1061482"/>
            <a:ext cx="4350803" cy="0"/>
          </a:xfrm>
          <a:prstGeom prst="line">
            <a:avLst/>
          </a:prstGeom>
          <a:ln w="28575">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Content Placeholder 3"/>
          <p:cNvSpPr>
            <a:spLocks noGrp="1"/>
          </p:cNvSpPr>
          <p:nvPr>
            <p:ph sz="half" idx="2" hasCustomPrompt="1"/>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smtClean="0">
                <a:solidFill>
                  <a:schemeClr val="tx1">
                    <a:lumMod val="75000"/>
                    <a:lumOff val="2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US" dirty="0"/>
              <a:t>Click to edit Master text styles</a:t>
            </a:r>
          </a:p>
        </p:txBody>
      </p:sp>
      <p:sp>
        <p:nvSpPr>
          <p:cNvPr id="2" name="Title 1"/>
          <p:cNvSpPr>
            <a:spLocks noGrp="1"/>
          </p:cNvSpPr>
          <p:nvPr>
            <p:ph type="title"/>
          </p:nvPr>
        </p:nvSpPr>
        <p:spPr>
          <a:xfrm>
            <a:off x="521208" y="1536192"/>
            <a:ext cx="6263640" cy="640080"/>
          </a:xfrm>
        </p:spPr>
        <p:txBody>
          <a:bodyPr>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5/25/2017</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5014" y="2465423"/>
            <a:ext cx="10515600" cy="2387600"/>
          </a:xfrm>
        </p:spPr>
        <p:txBody>
          <a:bodyPr>
            <a:normAutofit/>
          </a:bodyPr>
          <a:lstStyle/>
          <a:p>
            <a:r>
              <a:rPr lang="en-US" sz="7200" b="1" dirty="0"/>
              <a:t>Apache Kafka </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34847"/>
          <a:stretch/>
        </p:blipFill>
        <p:spPr>
          <a:xfrm>
            <a:off x="-175340" y="2159592"/>
            <a:ext cx="4228725" cy="2999263"/>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85773" cy="4262286"/>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Offset</a:t>
            </a:r>
          </a:p>
          <a:p>
            <a:pPr marL="0" indent="0" defTabSz="578358">
              <a:spcBef>
                <a:spcPts val="2300"/>
              </a:spcBef>
              <a:buNone/>
              <a:defRPr sz="3500"/>
            </a:pPr>
            <a:r>
              <a:rPr lang="en-US" sz="2000" dirty="0"/>
              <a:t>Sequence locally number of messages in each partition.</a:t>
            </a:r>
          </a:p>
          <a:p>
            <a:pPr marL="0" indent="0" defTabSz="578358">
              <a:spcBef>
                <a:spcPts val="2300"/>
              </a:spcBef>
              <a:buNone/>
              <a:defRPr sz="3500"/>
            </a:pPr>
            <a:endParaRPr lang="en-US" sz="2000" dirty="0"/>
          </a:p>
          <a:p>
            <a:pPr marL="0" indent="0" defTabSz="578358">
              <a:spcBef>
                <a:spcPts val="2300"/>
              </a:spcBef>
              <a:buNone/>
              <a:defRPr sz="3500"/>
            </a:pPr>
            <a:r>
              <a:rPr lang="en-US" sz="2000" dirty="0"/>
              <a:t>Topic Name		Partition Number		Offset</a:t>
            </a:r>
          </a:p>
          <a:p>
            <a:pPr marL="0" indent="0" defTabSz="578358">
              <a:spcBef>
                <a:spcPts val="2300"/>
              </a:spcBef>
              <a:buNone/>
              <a:defRPr sz="3500"/>
            </a:pPr>
            <a:endParaRPr lang="ar-SY" sz="2000" dirty="0"/>
          </a:p>
        </p:txBody>
      </p:sp>
      <p:cxnSp>
        <p:nvCxnSpPr>
          <p:cNvPr id="7" name="Straight Arrow Connector 6"/>
          <p:cNvCxnSpPr/>
          <p:nvPr/>
        </p:nvCxnSpPr>
        <p:spPr>
          <a:xfrm>
            <a:off x="2098454" y="3523984"/>
            <a:ext cx="68238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5021350" y="3523984"/>
            <a:ext cx="68238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7428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85773" cy="4262286"/>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Consumer Group</a:t>
            </a:r>
          </a:p>
          <a:p>
            <a:pPr marL="0" indent="0" defTabSz="578358">
              <a:spcBef>
                <a:spcPts val="2300"/>
              </a:spcBef>
              <a:buNone/>
              <a:defRPr sz="3500"/>
            </a:pPr>
            <a:r>
              <a:rPr lang="en-US" sz="2000" dirty="0"/>
              <a:t>Group of consumers acting as a single unit.</a:t>
            </a:r>
          </a:p>
          <a:p>
            <a:pPr marL="0" indent="0" defTabSz="578358">
              <a:spcBef>
                <a:spcPts val="2300"/>
              </a:spcBef>
              <a:buNone/>
              <a:defRPr sz="3500"/>
            </a:pPr>
            <a:endParaRPr lang="en-US" sz="2000" dirty="0"/>
          </a:p>
          <a:p>
            <a:pPr marL="0" indent="0" defTabSz="578358">
              <a:spcBef>
                <a:spcPts val="2300"/>
              </a:spcBef>
              <a:buNone/>
              <a:defRPr sz="3500"/>
            </a:pPr>
            <a:endParaRPr lang="ar-SY" sz="20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
          <a:stretch/>
        </p:blipFill>
        <p:spPr>
          <a:xfrm>
            <a:off x="2536723" y="2691383"/>
            <a:ext cx="7374192" cy="3668415"/>
          </a:xfrm>
          <a:prstGeom prst="rect">
            <a:avLst/>
          </a:prstGeom>
          <a:ln>
            <a:noFill/>
          </a:ln>
          <a:effectLst>
            <a:softEdge rad="112500"/>
          </a:effectLst>
        </p:spPr>
      </p:pic>
    </p:spTree>
    <p:extLst>
      <p:ext uri="{BB962C8B-B14F-4D97-AF65-F5344CB8AC3E}">
        <p14:creationId xmlns:p14="http://schemas.microsoft.com/office/powerpoint/2010/main" val="10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7398889" cy="640080"/>
          </a:xfrm>
        </p:spPr>
        <p:txBody>
          <a:bodyPr>
            <a:normAutofit fontScale="90000"/>
          </a:bodyPr>
          <a:lstStyle/>
          <a:p>
            <a:r>
              <a:rPr lang="en-US" dirty="0"/>
              <a:t>Coordination for Kafka Consumer and Kafka Cluster</a:t>
            </a:r>
          </a:p>
        </p:txBody>
      </p:sp>
      <p:sp>
        <p:nvSpPr>
          <p:cNvPr id="27" name="Title 1"/>
          <p:cNvSpPr txBox="1">
            <a:spLocks/>
          </p:cNvSpPr>
          <p:nvPr/>
        </p:nvSpPr>
        <p:spPr>
          <a:xfrm>
            <a:off x="431130" y="-1632857"/>
            <a:ext cx="11988800" cy="1219200"/>
          </a:xfrm>
          <a:prstGeom prst="rect">
            <a:avLst/>
          </a:prstGeom>
        </p:spPr>
        <p:txBody>
          <a:bodyPr vert="horz" lIns="91440" tIns="45720" rIns="91440" bIns="45720" rtlCol="0" anchor="b" anchorCtr="0">
            <a:normAutofit lnSpcReduction="10000"/>
          </a:bodyPr>
          <a:lstStyle>
            <a:lvl1pPr algn="l" defTabSz="420624" rtl="0" eaLnBrk="1" latinLnBrk="0" hangingPunct="1">
              <a:spcBef>
                <a:spcPts val="1100"/>
              </a:spcBef>
              <a:buNone/>
              <a:defRPr sz="3888" kern="1200">
                <a:solidFill>
                  <a:schemeClr val="bg2">
                    <a:lumMod val="25000"/>
                  </a:schemeClr>
                </a:solidFill>
                <a:latin typeface="+mj-lt"/>
                <a:ea typeface="+mj-ea"/>
                <a:cs typeface="+mj-cs"/>
              </a:defRPr>
            </a:lvl1pPr>
          </a:lstStyle>
          <a:p>
            <a:r>
              <a:rPr lang="en-US"/>
              <a:t>ZooKeeper does coordination for Kafka Consumer and Kafka Cluster</a:t>
            </a:r>
          </a:p>
        </p:txBody>
      </p:sp>
      <p:sp>
        <p:nvSpPr>
          <p:cNvPr id="28" name="Rectangle 3"/>
          <p:cNvSpPr/>
          <p:nvPr/>
        </p:nvSpPr>
        <p:spPr>
          <a:xfrm>
            <a:off x="3983986" y="2704487"/>
            <a:ext cx="3872753" cy="1949252"/>
          </a:xfrm>
          <a:prstGeom prst="rect">
            <a:avLst/>
          </a:prstGeom>
          <a:solidFill>
            <a:srgbClr val="E3E9EF"/>
          </a:solidFill>
          <a:ln w="12700">
            <a:solidFill>
              <a:srgbClr val="414141"/>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ctr">
              <a:defRPr sz="3200">
                <a:effectLst>
                  <a:outerShdw blurRad="38100" dist="19050" dir="2700000" rotWithShape="0">
                    <a:srgbClr val="414141">
                      <a:alpha val="40000"/>
                    </a:srgbClr>
                  </a:outerShdw>
                </a:effectLst>
                <a:latin typeface="Palatino"/>
                <a:ea typeface="Palatino"/>
                <a:cs typeface="Palatino"/>
                <a:sym typeface="Palatino"/>
              </a:defRPr>
            </a:pPr>
            <a:r>
              <a:rPr sz="2400" dirty="0">
                <a:effectLst>
                  <a:outerShdw blurRad="38100" dist="19050" dir="2700000" rotWithShape="0">
                    <a:srgbClr val="414141">
                      <a:alpha val="40000"/>
                    </a:srgbClr>
                  </a:outerShdw>
                </a:effectLst>
                <a:latin typeface="Palatino"/>
              </a:rPr>
              <a:t>Kafka Broker</a:t>
            </a:r>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p:txBody>
      </p:sp>
      <p:sp>
        <p:nvSpPr>
          <p:cNvPr id="34" name="Rectangle 13"/>
          <p:cNvSpPr/>
          <p:nvPr/>
        </p:nvSpPr>
        <p:spPr>
          <a:xfrm>
            <a:off x="9831617" y="5345302"/>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sz="1800" dirty="0"/>
              <a:t>Consumer</a:t>
            </a:r>
          </a:p>
        </p:txBody>
      </p:sp>
      <p:sp>
        <p:nvSpPr>
          <p:cNvPr id="39" name="Rectangle 23"/>
          <p:cNvSpPr/>
          <p:nvPr/>
        </p:nvSpPr>
        <p:spPr>
          <a:xfrm>
            <a:off x="4220651" y="3283551"/>
            <a:ext cx="3872753" cy="1949252"/>
          </a:xfrm>
          <a:prstGeom prst="rect">
            <a:avLst/>
          </a:prstGeom>
          <a:solidFill>
            <a:srgbClr val="E3E9EF"/>
          </a:solidFill>
          <a:ln w="12700">
            <a:solidFill>
              <a:srgbClr val="414141"/>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ctr">
              <a:defRPr sz="3200">
                <a:effectLst>
                  <a:outerShdw blurRad="38100" dist="19050" dir="2700000" rotWithShape="0">
                    <a:srgbClr val="414141">
                      <a:alpha val="40000"/>
                    </a:srgbClr>
                  </a:outerShdw>
                </a:effectLst>
                <a:latin typeface="Palatino"/>
                <a:ea typeface="Palatino"/>
                <a:cs typeface="Palatino"/>
                <a:sym typeface="Palatino"/>
              </a:defRPr>
            </a:pPr>
            <a:r>
              <a:rPr sz="2400" dirty="0">
                <a:effectLst>
                  <a:outerShdw blurRad="38100" dist="19050" dir="2700000" rotWithShape="0">
                    <a:srgbClr val="414141">
                      <a:alpha val="40000"/>
                    </a:srgbClr>
                  </a:outerShdw>
                </a:effectLst>
                <a:latin typeface="Palatino"/>
              </a:rPr>
              <a:t>Kafka Broker</a:t>
            </a:r>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dirty="0"/>
          </a:p>
        </p:txBody>
      </p:sp>
      <p:sp>
        <p:nvSpPr>
          <p:cNvPr id="41" name="Rectangle 24"/>
          <p:cNvSpPr/>
          <p:nvPr/>
        </p:nvSpPr>
        <p:spPr>
          <a:xfrm>
            <a:off x="4418170" y="3902700"/>
            <a:ext cx="3872753" cy="1579920"/>
          </a:xfrm>
          <a:prstGeom prst="rect">
            <a:avLst/>
          </a:prstGeom>
          <a:solidFill>
            <a:srgbClr val="E3E9EF"/>
          </a:solidFill>
          <a:ln w="12700">
            <a:solidFill>
              <a:srgbClr val="414141"/>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ctr">
              <a:defRPr sz="3200">
                <a:effectLst>
                  <a:outerShdw blurRad="38100" dist="19050" dir="2700000" rotWithShape="0">
                    <a:srgbClr val="414141">
                      <a:alpha val="40000"/>
                    </a:srgbClr>
                  </a:outerShdw>
                </a:effectLst>
                <a:latin typeface="Palatino"/>
                <a:ea typeface="Palatino"/>
                <a:cs typeface="Palatino"/>
                <a:sym typeface="Palatino"/>
              </a:defRPr>
            </a:pPr>
            <a:r>
              <a:rPr sz="2400" dirty="0"/>
              <a:t>Kafka Broker</a:t>
            </a:r>
          </a:p>
          <a:p>
            <a:pPr>
              <a:defRPr sz="3200">
                <a:effectLst>
                  <a:outerShdw blurRad="38100" dist="19050" dir="2700000" rotWithShape="0">
                    <a:srgbClr val="414141">
                      <a:alpha val="40000"/>
                    </a:srgbClr>
                  </a:outerShdw>
                </a:effectLst>
                <a:latin typeface="Palatino"/>
                <a:ea typeface="Palatino"/>
                <a:cs typeface="Palatino"/>
                <a:sym typeface="Palatino"/>
              </a:defRPr>
            </a:pPr>
            <a:endParaRPr sz="2400"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sz="2400" dirty="0"/>
          </a:p>
          <a:p>
            <a:pPr>
              <a:defRPr sz="3200">
                <a:effectLst>
                  <a:outerShdw blurRad="38100" dist="19050" dir="2700000" rotWithShape="0">
                    <a:srgbClr val="414141">
                      <a:alpha val="40000"/>
                    </a:srgbClr>
                  </a:outerShdw>
                </a:effectLst>
                <a:latin typeface="Palatino"/>
                <a:ea typeface="Palatino"/>
                <a:cs typeface="Palatino"/>
                <a:sym typeface="Palatino"/>
              </a:defRPr>
            </a:pPr>
            <a:endParaRPr sz="2400" dirty="0"/>
          </a:p>
        </p:txBody>
      </p:sp>
      <p:sp>
        <p:nvSpPr>
          <p:cNvPr id="46" name="Rectangle 31"/>
          <p:cNvSpPr/>
          <p:nvPr/>
        </p:nvSpPr>
        <p:spPr>
          <a:xfrm>
            <a:off x="4067475" y="1556861"/>
            <a:ext cx="4574142" cy="533479"/>
          </a:xfrm>
          <a:prstGeom prst="rect">
            <a:avLst/>
          </a:prstGeom>
          <a:solidFill>
            <a:srgbClr val="D24726"/>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sz="2800" dirty="0" err="1">
                <a:solidFill>
                  <a:schemeClr val="bg1"/>
                </a:solidFill>
              </a:rPr>
              <a:t>ZooKeeper</a:t>
            </a:r>
            <a:endParaRPr sz="2800" dirty="0">
              <a:solidFill>
                <a:schemeClr val="bg1"/>
              </a:solidFill>
            </a:endParaRPr>
          </a:p>
        </p:txBody>
      </p:sp>
      <p:sp>
        <p:nvSpPr>
          <p:cNvPr id="47" name="Straight Arrow Connector 17"/>
          <p:cNvSpPr/>
          <p:nvPr/>
        </p:nvSpPr>
        <p:spPr>
          <a:xfrm flipV="1">
            <a:off x="6666637" y="2178072"/>
            <a:ext cx="88028" cy="548086"/>
          </a:xfrm>
          <a:prstGeom prst="line">
            <a:avLst/>
          </a:prstGeom>
          <a:ln w="25400">
            <a:solidFill>
              <a:srgbClr val="414141"/>
            </a:solidFill>
            <a:miter lim="400000"/>
            <a:tailEnd type="triangle"/>
          </a:ln>
        </p:spPr>
        <p:txBody>
          <a:bodyPr lIns="45718" tIns="45718" rIns="45718" bIns="45718"/>
          <a:lstStyle/>
          <a:p>
            <a:endParaRPr/>
          </a:p>
        </p:txBody>
      </p:sp>
      <p:sp>
        <p:nvSpPr>
          <p:cNvPr id="48" name="Straight Arrow Connector 19"/>
          <p:cNvSpPr/>
          <p:nvPr/>
        </p:nvSpPr>
        <p:spPr>
          <a:xfrm flipV="1">
            <a:off x="6991330" y="2178073"/>
            <a:ext cx="125183" cy="1134317"/>
          </a:xfrm>
          <a:prstGeom prst="line">
            <a:avLst/>
          </a:prstGeom>
          <a:ln w="25400">
            <a:solidFill>
              <a:srgbClr val="414141"/>
            </a:solidFill>
            <a:miter lim="400000"/>
            <a:tailEnd type="triangle"/>
          </a:ln>
        </p:spPr>
        <p:txBody>
          <a:bodyPr lIns="45718" tIns="45718" rIns="45718" bIns="45718"/>
          <a:lstStyle/>
          <a:p>
            <a:endParaRPr/>
          </a:p>
        </p:txBody>
      </p:sp>
      <p:sp>
        <p:nvSpPr>
          <p:cNvPr id="49" name="Straight Arrow Connector 28"/>
          <p:cNvSpPr/>
          <p:nvPr/>
        </p:nvSpPr>
        <p:spPr>
          <a:xfrm flipV="1">
            <a:off x="7314032" y="2178072"/>
            <a:ext cx="231183" cy="1746318"/>
          </a:xfrm>
          <a:prstGeom prst="line">
            <a:avLst/>
          </a:prstGeom>
          <a:ln w="25400">
            <a:solidFill>
              <a:srgbClr val="414141"/>
            </a:solidFill>
            <a:miter lim="400000"/>
            <a:tailEnd type="triangle"/>
          </a:ln>
        </p:spPr>
        <p:txBody>
          <a:bodyPr lIns="45718" tIns="45718" rIns="45718" bIns="45718"/>
          <a:lstStyle/>
          <a:p>
            <a:endParaRPr/>
          </a:p>
        </p:txBody>
      </p:sp>
      <p:sp>
        <p:nvSpPr>
          <p:cNvPr id="50" name="Rectangle 13"/>
          <p:cNvSpPr/>
          <p:nvPr/>
        </p:nvSpPr>
        <p:spPr>
          <a:xfrm>
            <a:off x="9831617" y="3011941"/>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sz="1800" dirty="0"/>
              <a:t>Consumer</a:t>
            </a:r>
          </a:p>
        </p:txBody>
      </p:sp>
      <p:sp>
        <p:nvSpPr>
          <p:cNvPr id="51" name="Rectangle 13"/>
          <p:cNvSpPr/>
          <p:nvPr/>
        </p:nvSpPr>
        <p:spPr>
          <a:xfrm>
            <a:off x="9831617" y="4204878"/>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sz="1800" dirty="0"/>
              <a:t>Consumer</a:t>
            </a:r>
          </a:p>
        </p:txBody>
      </p:sp>
      <p:cxnSp>
        <p:nvCxnSpPr>
          <p:cNvPr id="57" name="Connector: Elbow 56"/>
          <p:cNvCxnSpPr/>
          <p:nvPr/>
        </p:nvCxnSpPr>
        <p:spPr>
          <a:xfrm flipV="1">
            <a:off x="8359899" y="3201736"/>
            <a:ext cx="1355271" cy="1203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cxnSpLocks/>
          </p:cNvCxnSpPr>
          <p:nvPr/>
        </p:nvCxnSpPr>
        <p:spPr>
          <a:xfrm>
            <a:off x="8387591" y="4405079"/>
            <a:ext cx="1278000" cy="1130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045677" y="4384269"/>
            <a:ext cx="669493" cy="20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13"/>
          <p:cNvSpPr/>
          <p:nvPr/>
        </p:nvSpPr>
        <p:spPr>
          <a:xfrm>
            <a:off x="1207201" y="5345302"/>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lang="en-US" sz="1800" dirty="0"/>
              <a:t>Producer</a:t>
            </a:r>
          </a:p>
        </p:txBody>
      </p:sp>
      <p:sp>
        <p:nvSpPr>
          <p:cNvPr id="97" name="Rectangle 13"/>
          <p:cNvSpPr/>
          <p:nvPr/>
        </p:nvSpPr>
        <p:spPr>
          <a:xfrm>
            <a:off x="1207201" y="3011941"/>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lang="en-US" sz="1800" dirty="0"/>
              <a:t>Producer</a:t>
            </a:r>
            <a:endParaRPr sz="1800" dirty="0"/>
          </a:p>
        </p:txBody>
      </p:sp>
      <p:sp>
        <p:nvSpPr>
          <p:cNvPr id="98" name="Rectangle 13"/>
          <p:cNvSpPr/>
          <p:nvPr/>
        </p:nvSpPr>
        <p:spPr>
          <a:xfrm>
            <a:off x="1207201" y="4204878"/>
            <a:ext cx="1523518" cy="379591"/>
          </a:xfrm>
          <a:prstGeom prst="rect">
            <a:avLst/>
          </a:prstGeom>
          <a:solidFill>
            <a:srgbClr val="ABBCCF"/>
          </a:solidFill>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3200">
                <a:effectLst>
                  <a:outerShdw blurRad="38100" dist="19050" dir="2700000" rotWithShape="0">
                    <a:srgbClr val="414141">
                      <a:alpha val="40000"/>
                    </a:srgbClr>
                  </a:outerShdw>
                </a:effectLst>
                <a:latin typeface="Palatino"/>
                <a:ea typeface="Palatino"/>
                <a:cs typeface="Palatino"/>
                <a:sym typeface="Palatino"/>
              </a:defRPr>
            </a:lvl1pPr>
          </a:lstStyle>
          <a:p>
            <a:pPr algn="ctr"/>
            <a:r>
              <a:rPr lang="en-US" sz="1800" dirty="0"/>
              <a:t>Producer</a:t>
            </a:r>
          </a:p>
        </p:txBody>
      </p:sp>
      <p:cxnSp>
        <p:nvCxnSpPr>
          <p:cNvPr id="128" name="Straight Connector 127"/>
          <p:cNvCxnSpPr>
            <a:cxnSpLocks/>
          </p:cNvCxnSpPr>
          <p:nvPr/>
        </p:nvCxnSpPr>
        <p:spPr>
          <a:xfrm>
            <a:off x="3300328" y="3201736"/>
            <a:ext cx="0" cy="228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730719" y="3201736"/>
            <a:ext cx="5369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2763376" y="4380129"/>
            <a:ext cx="5369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2763376" y="5482620"/>
            <a:ext cx="5369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cxnSpLocks/>
          </p:cNvCxnSpPr>
          <p:nvPr/>
        </p:nvCxnSpPr>
        <p:spPr>
          <a:xfrm flipV="1">
            <a:off x="3300328" y="4367653"/>
            <a:ext cx="506185" cy="2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77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Failure Tolerance</a:t>
            </a:r>
          </a:p>
        </p:txBody>
      </p:sp>
      <p:sp>
        <p:nvSpPr>
          <p:cNvPr id="66" name="Replication of Kafka Partitions 1"/>
          <p:cNvSpPr txBox="1">
            <a:spLocks/>
          </p:cNvSpPr>
          <p:nvPr/>
        </p:nvSpPr>
        <p:spPr>
          <a:xfrm>
            <a:off x="806051" y="-2097588"/>
            <a:ext cx="9419753" cy="1200281"/>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US"/>
              <a:t>Replication of Kafka Partitions 1</a:t>
            </a:r>
          </a:p>
        </p:txBody>
      </p:sp>
      <p:sp>
        <p:nvSpPr>
          <p:cNvPr id="67" name="Rectangle"/>
          <p:cNvSpPr/>
          <p:nvPr/>
        </p:nvSpPr>
        <p:spPr>
          <a:xfrm>
            <a:off x="698014" y="2445151"/>
            <a:ext cx="2602921" cy="4013323"/>
          </a:xfrm>
          <a:prstGeom prst="rect">
            <a:avLst/>
          </a:prstGeom>
          <a:solidFill>
            <a:srgbClr val="FFFFFF"/>
          </a:solidFill>
          <a:ln w="25400">
            <a:solidFill>
              <a:srgbClr val="55857B"/>
            </a:solidFill>
          </a:ln>
        </p:spPr>
        <p:txBody>
          <a:bodyPr lIns="50800" tIns="50800" rIns="50800" bIns="50800" anchor="ctr"/>
          <a:lstStyle/>
          <a:p>
            <a:pPr algn="ctr">
              <a:defRPr>
                <a:solidFill>
                  <a:srgbClr val="004141"/>
                </a:solidFill>
              </a:defRPr>
            </a:pPr>
            <a:endParaRPr/>
          </a:p>
        </p:txBody>
      </p:sp>
      <p:sp>
        <p:nvSpPr>
          <p:cNvPr id="68" name="Kafka Broker 0"/>
          <p:cNvSpPr/>
          <p:nvPr/>
        </p:nvSpPr>
        <p:spPr>
          <a:xfrm>
            <a:off x="1334474" y="2497055"/>
            <a:ext cx="1460621"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ctr"/>
            <a:r>
              <a:rPr dirty="0"/>
              <a:t>Kafka Broker 0</a:t>
            </a:r>
          </a:p>
        </p:txBody>
      </p:sp>
      <p:sp>
        <p:nvSpPr>
          <p:cNvPr id="69" name="Partition 0"/>
          <p:cNvSpPr/>
          <p:nvPr/>
        </p:nvSpPr>
        <p:spPr>
          <a:xfrm>
            <a:off x="888514" y="3175830"/>
            <a:ext cx="2303565" cy="712569"/>
          </a:xfrm>
          <a:prstGeom prst="roundRect">
            <a:avLst>
              <a:gd name="adj" fmla="val 26319"/>
            </a:avLst>
          </a:prstGeom>
          <a:solidFill>
            <a:srgbClr val="F8CFB6"/>
          </a:solidFill>
          <a:ln>
            <a:solidFill>
              <a:srgbClr val="CD8675"/>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rPr dirty="0"/>
              <a:t>Partition 0</a:t>
            </a:r>
          </a:p>
        </p:txBody>
      </p:sp>
      <p:sp>
        <p:nvSpPr>
          <p:cNvPr id="70" name="Partition 1"/>
          <p:cNvSpPr/>
          <p:nvPr/>
        </p:nvSpPr>
        <p:spPr>
          <a:xfrm>
            <a:off x="888514" y="3963230"/>
            <a:ext cx="2303566"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1</a:t>
            </a:r>
          </a:p>
        </p:txBody>
      </p:sp>
      <p:sp>
        <p:nvSpPr>
          <p:cNvPr id="71" name="Partition 2"/>
          <p:cNvSpPr/>
          <p:nvPr/>
        </p:nvSpPr>
        <p:spPr>
          <a:xfrm>
            <a:off x="888514" y="4750630"/>
            <a:ext cx="2303566"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2</a:t>
            </a:r>
          </a:p>
        </p:txBody>
      </p:sp>
      <p:sp>
        <p:nvSpPr>
          <p:cNvPr id="72" name="Partition 3"/>
          <p:cNvSpPr/>
          <p:nvPr/>
        </p:nvSpPr>
        <p:spPr>
          <a:xfrm>
            <a:off x="888514" y="5538030"/>
            <a:ext cx="2303566" cy="712569"/>
          </a:xfrm>
          <a:prstGeom prst="roundRect">
            <a:avLst>
              <a:gd name="adj" fmla="val 26319"/>
            </a:avLst>
          </a:prstGeom>
          <a:solidFill>
            <a:srgbClr val="F8CFB6"/>
          </a:solidFill>
          <a:ln>
            <a:solidFill>
              <a:srgbClr val="CD8675"/>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3</a:t>
            </a:r>
          </a:p>
        </p:txBody>
      </p:sp>
      <p:sp>
        <p:nvSpPr>
          <p:cNvPr id="74" name="Rectangle"/>
          <p:cNvSpPr/>
          <p:nvPr/>
        </p:nvSpPr>
        <p:spPr>
          <a:xfrm>
            <a:off x="4802042" y="2445149"/>
            <a:ext cx="2602922" cy="4013325"/>
          </a:xfrm>
          <a:prstGeom prst="rect">
            <a:avLst/>
          </a:prstGeom>
          <a:solidFill>
            <a:srgbClr val="FFFFFF"/>
          </a:solidFill>
          <a:ln w="25400">
            <a:solidFill>
              <a:srgbClr val="55857B"/>
            </a:solidFill>
          </a:ln>
        </p:spPr>
        <p:txBody>
          <a:bodyPr lIns="50800" tIns="50800" rIns="50800" bIns="50800" anchor="ctr"/>
          <a:lstStyle/>
          <a:p>
            <a:pPr algn="ctr">
              <a:defRPr>
                <a:solidFill>
                  <a:srgbClr val="004141"/>
                </a:solidFill>
              </a:defRPr>
            </a:pPr>
            <a:endParaRPr/>
          </a:p>
        </p:txBody>
      </p:sp>
      <p:sp>
        <p:nvSpPr>
          <p:cNvPr id="75" name="Kafka Broker 1"/>
          <p:cNvSpPr/>
          <p:nvPr/>
        </p:nvSpPr>
        <p:spPr>
          <a:xfrm>
            <a:off x="5520318" y="2445151"/>
            <a:ext cx="1381481"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ctr"/>
            <a:r>
              <a:rPr dirty="0"/>
              <a:t>Kafka Broker 1</a:t>
            </a:r>
          </a:p>
        </p:txBody>
      </p:sp>
      <p:sp>
        <p:nvSpPr>
          <p:cNvPr id="76" name="Partition 0"/>
          <p:cNvSpPr/>
          <p:nvPr/>
        </p:nvSpPr>
        <p:spPr>
          <a:xfrm>
            <a:off x="4992542" y="3170683"/>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rPr dirty="0"/>
              <a:t>Partition 0</a:t>
            </a:r>
          </a:p>
        </p:txBody>
      </p:sp>
      <p:sp>
        <p:nvSpPr>
          <p:cNvPr id="77" name="Partition 1"/>
          <p:cNvSpPr/>
          <p:nvPr/>
        </p:nvSpPr>
        <p:spPr>
          <a:xfrm>
            <a:off x="4992542" y="3958083"/>
            <a:ext cx="2303565" cy="712569"/>
          </a:xfrm>
          <a:prstGeom prst="roundRect">
            <a:avLst>
              <a:gd name="adj" fmla="val 26319"/>
            </a:avLst>
          </a:prstGeom>
          <a:solidFill>
            <a:srgbClr val="F8CFB6"/>
          </a:solidFill>
          <a:ln>
            <a:solidFill>
              <a:srgbClr val="CD8675"/>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rPr dirty="0"/>
              <a:t>Partition 1</a:t>
            </a:r>
          </a:p>
        </p:txBody>
      </p:sp>
      <p:sp>
        <p:nvSpPr>
          <p:cNvPr id="78" name="Partition 2"/>
          <p:cNvSpPr/>
          <p:nvPr/>
        </p:nvSpPr>
        <p:spPr>
          <a:xfrm>
            <a:off x="4992542" y="4745483"/>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2</a:t>
            </a:r>
          </a:p>
        </p:txBody>
      </p:sp>
      <p:sp>
        <p:nvSpPr>
          <p:cNvPr id="79" name="Partition 3"/>
          <p:cNvSpPr/>
          <p:nvPr/>
        </p:nvSpPr>
        <p:spPr>
          <a:xfrm>
            <a:off x="4992542" y="5532883"/>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3</a:t>
            </a:r>
          </a:p>
        </p:txBody>
      </p:sp>
      <p:sp>
        <p:nvSpPr>
          <p:cNvPr id="81" name="Rectangle"/>
          <p:cNvSpPr/>
          <p:nvPr/>
        </p:nvSpPr>
        <p:spPr>
          <a:xfrm>
            <a:off x="9026331" y="2431508"/>
            <a:ext cx="2602921" cy="4026966"/>
          </a:xfrm>
          <a:prstGeom prst="rect">
            <a:avLst/>
          </a:prstGeom>
          <a:solidFill>
            <a:srgbClr val="FFFFFF"/>
          </a:solidFill>
          <a:ln w="25400">
            <a:solidFill>
              <a:srgbClr val="55857B"/>
            </a:solidFill>
          </a:ln>
        </p:spPr>
        <p:txBody>
          <a:bodyPr lIns="50800" tIns="50800" rIns="50800" bIns="50800" anchor="ctr"/>
          <a:lstStyle/>
          <a:p>
            <a:pPr algn="ctr">
              <a:defRPr>
                <a:solidFill>
                  <a:srgbClr val="004141"/>
                </a:solidFill>
              </a:defRPr>
            </a:pPr>
            <a:endParaRPr/>
          </a:p>
        </p:txBody>
      </p:sp>
      <p:sp>
        <p:nvSpPr>
          <p:cNvPr id="82" name="Kafka Broker 2"/>
          <p:cNvSpPr/>
          <p:nvPr/>
        </p:nvSpPr>
        <p:spPr>
          <a:xfrm>
            <a:off x="9597480" y="2405279"/>
            <a:ext cx="1460621"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ctr"/>
            <a:r>
              <a:rPr dirty="0"/>
              <a:t>Kafka Broker 2</a:t>
            </a:r>
          </a:p>
        </p:txBody>
      </p:sp>
      <p:sp>
        <p:nvSpPr>
          <p:cNvPr id="83" name="Partition 1"/>
          <p:cNvSpPr/>
          <p:nvPr/>
        </p:nvSpPr>
        <p:spPr>
          <a:xfrm>
            <a:off x="9216831" y="3924100"/>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1</a:t>
            </a:r>
          </a:p>
        </p:txBody>
      </p:sp>
      <p:sp>
        <p:nvSpPr>
          <p:cNvPr id="84" name="Partition 2"/>
          <p:cNvSpPr/>
          <p:nvPr/>
        </p:nvSpPr>
        <p:spPr>
          <a:xfrm>
            <a:off x="9216831" y="4711500"/>
            <a:ext cx="2303565" cy="712569"/>
          </a:xfrm>
          <a:prstGeom prst="roundRect">
            <a:avLst>
              <a:gd name="adj" fmla="val 26319"/>
            </a:avLst>
          </a:prstGeom>
          <a:solidFill>
            <a:srgbClr val="F8CFB6"/>
          </a:solidFill>
          <a:ln>
            <a:solidFill>
              <a:srgbClr val="CD8675"/>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2</a:t>
            </a:r>
          </a:p>
        </p:txBody>
      </p:sp>
      <p:sp>
        <p:nvSpPr>
          <p:cNvPr id="85" name="Partition 3"/>
          <p:cNvSpPr/>
          <p:nvPr/>
        </p:nvSpPr>
        <p:spPr>
          <a:xfrm>
            <a:off x="9216831" y="5498900"/>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3</a:t>
            </a:r>
          </a:p>
        </p:txBody>
      </p:sp>
      <p:sp>
        <p:nvSpPr>
          <p:cNvPr id="90" name="Partition 0"/>
          <p:cNvSpPr/>
          <p:nvPr/>
        </p:nvSpPr>
        <p:spPr>
          <a:xfrm>
            <a:off x="9216831" y="3136700"/>
            <a:ext cx="2303565" cy="712569"/>
          </a:xfrm>
          <a:prstGeom prst="roundRect">
            <a:avLst>
              <a:gd name="adj" fmla="val 26319"/>
            </a:avLst>
          </a:prstGeom>
          <a:solidFill>
            <a:schemeClr val="accent1"/>
          </a:solidFill>
          <a:ln>
            <a:solidFill>
              <a:schemeClr val="accent1">
                <a:satOff val="-6583"/>
                <a:lumOff val="-11372"/>
              </a:schemeClr>
            </a:solidFill>
          </a:ln>
          <a:extLst>
            <a:ext uri="{C572A759-6A51-4108-AA02-DFA0A04FC94B}">
              <ma14:wrappingTextBoxFlag xmlns="" xmlns:ma14="http://schemas.microsoft.com/office/mac/drawingml/2011/main" val="1"/>
            </a:ext>
          </a:extLst>
        </p:spPr>
        <p:txBody>
          <a:bodyPr lIns="50800" tIns="50800" rIns="50800" bIns="50800" anchor="ctr"/>
          <a:lstStyle>
            <a:lvl1pPr>
              <a:defRPr>
                <a:solidFill>
                  <a:srgbClr val="004141"/>
                </a:solidFill>
              </a:defRPr>
            </a:lvl1pPr>
          </a:lstStyle>
          <a:p>
            <a:pPr algn="ctr"/>
            <a:r>
              <a:t>Partition 0</a:t>
            </a:r>
          </a:p>
        </p:txBody>
      </p:sp>
      <p:sp>
        <p:nvSpPr>
          <p:cNvPr id="26" name="Client Producer"/>
          <p:cNvSpPr/>
          <p:nvPr/>
        </p:nvSpPr>
        <p:spPr>
          <a:xfrm>
            <a:off x="4826823" y="1342226"/>
            <a:ext cx="2529607" cy="789343"/>
          </a:xfrm>
          <a:prstGeom prst="rect">
            <a:avLst/>
          </a:prstGeom>
          <a:solidFill>
            <a:srgbClr val="D24726"/>
          </a:solidFill>
          <a:ln w="25400">
            <a:solidFill>
              <a:srgbClr val="55857B"/>
            </a:solidFill>
          </a:ln>
          <a:extLst>
            <a:ext uri="{C572A759-6A51-4108-AA02-DFA0A04FC94B}">
              <ma14:wrappingTextBoxFlag xmlns:ma14="http://schemas.microsoft.com/office/mac/drawingml/2011/main" xmlns="" val="1"/>
            </a:ext>
          </a:extLst>
        </p:spPr>
        <p:txBody>
          <a:bodyPr lIns="50800" tIns="50800" rIns="50800" bIns="50800" anchor="ctr"/>
          <a:lstStyle>
            <a:lvl1pPr>
              <a:defRPr>
                <a:solidFill>
                  <a:srgbClr val="004141"/>
                </a:solidFill>
              </a:defRPr>
            </a:lvl1pPr>
          </a:lstStyle>
          <a:p>
            <a:pPr algn="ctr"/>
            <a:r>
              <a:rPr dirty="0">
                <a:solidFill>
                  <a:schemeClr val="bg1"/>
                </a:solidFill>
              </a:rPr>
              <a:t>Client Producer</a:t>
            </a:r>
          </a:p>
        </p:txBody>
      </p:sp>
      <p:cxnSp>
        <p:nvCxnSpPr>
          <p:cNvPr id="4" name="Straight Arrow Connector 3"/>
          <p:cNvCxnSpPr/>
          <p:nvPr/>
        </p:nvCxnSpPr>
        <p:spPr>
          <a:xfrm flipH="1">
            <a:off x="3044031" y="1729525"/>
            <a:ext cx="1722469" cy="14411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p:cNvCxnSpPr/>
          <p:nvPr/>
        </p:nvCxnSpPr>
        <p:spPr>
          <a:xfrm flipV="1">
            <a:off x="3192079" y="3362382"/>
            <a:ext cx="1800463" cy="1306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a:cxnSpLocks/>
          </p:cNvCxnSpPr>
          <p:nvPr/>
        </p:nvCxnSpPr>
        <p:spPr>
          <a:xfrm flipV="1">
            <a:off x="3151257" y="3622817"/>
            <a:ext cx="6065574" cy="75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1) Write record"/>
          <p:cNvSpPr/>
          <p:nvPr/>
        </p:nvSpPr>
        <p:spPr>
          <a:xfrm>
            <a:off x="3232007" y="2109234"/>
            <a:ext cx="1753493"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dirty="0"/>
              <a:t>1) Write record</a:t>
            </a:r>
          </a:p>
        </p:txBody>
      </p:sp>
      <p:sp>
        <p:nvSpPr>
          <p:cNvPr id="34" name="1) Write record"/>
          <p:cNvSpPr/>
          <p:nvPr/>
        </p:nvSpPr>
        <p:spPr>
          <a:xfrm>
            <a:off x="3280293" y="3285286"/>
            <a:ext cx="1412892"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ctr"/>
            <a:r>
              <a:rPr lang="en-US" b="1" dirty="0"/>
              <a:t>2</a:t>
            </a:r>
            <a:r>
              <a:rPr b="1" dirty="0"/>
              <a:t>) </a:t>
            </a:r>
            <a:r>
              <a:rPr lang="en-US" b="1" dirty="0"/>
              <a:t>Replicate</a:t>
            </a:r>
            <a:r>
              <a:rPr b="1" dirty="0"/>
              <a:t> record</a:t>
            </a:r>
          </a:p>
        </p:txBody>
      </p:sp>
    </p:spTree>
    <p:extLst>
      <p:ext uri="{BB962C8B-B14F-4D97-AF65-F5344CB8AC3E}">
        <p14:creationId xmlns:p14="http://schemas.microsoft.com/office/powerpoint/2010/main" val="396017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4679" y="1774207"/>
            <a:ext cx="7505795" cy="3398293"/>
          </a:xfrm>
          <a:prstGeom prst="rect">
            <a:avLst/>
          </a:prstGeom>
          <a:ln>
            <a:noFill/>
          </a:ln>
          <a:effectLst>
            <a:softEdge rad="112500"/>
          </a:effectLst>
        </p:spPr>
      </p:pic>
      <p:sp>
        <p:nvSpPr>
          <p:cNvPr id="3" name="Title 2"/>
          <p:cNvSpPr>
            <a:spLocks noGrp="1"/>
          </p:cNvSpPr>
          <p:nvPr>
            <p:ph type="title"/>
          </p:nvPr>
        </p:nvSpPr>
        <p:spPr/>
        <p:txBody>
          <a:bodyPr/>
          <a:lstStyle/>
          <a:p>
            <a:r>
              <a:rPr lang="en-US" dirty="0"/>
              <a:t>Failure Tolerance</a:t>
            </a:r>
          </a:p>
        </p:txBody>
      </p:sp>
    </p:spTree>
    <p:extLst>
      <p:ext uri="{BB962C8B-B14F-4D97-AF65-F5344CB8AC3E}">
        <p14:creationId xmlns:p14="http://schemas.microsoft.com/office/powerpoint/2010/main" val="380709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21208" y="1854343"/>
            <a:ext cx="11142389" cy="3978275"/>
          </a:xfrm>
        </p:spPr>
        <p:txBody>
          <a:bodyPr>
            <a:normAutofit/>
          </a:bodyPr>
          <a:lstStyle/>
          <a:p>
            <a:pPr defTabSz="578358">
              <a:lnSpc>
                <a:spcPct val="90000"/>
              </a:lnSpc>
              <a:spcBef>
                <a:spcPts val="2300"/>
              </a:spcBef>
              <a:defRPr sz="3500"/>
            </a:pPr>
            <a:r>
              <a:rPr lang="en-US" sz="2000" dirty="0">
                <a:solidFill>
                  <a:schemeClr val="tx1"/>
                </a:solidFill>
              </a:rPr>
              <a:t> Transferring data from one application to another, so the applications can focus on data, but not worry about how to share it.</a:t>
            </a:r>
          </a:p>
          <a:p>
            <a:pPr defTabSz="578358">
              <a:lnSpc>
                <a:spcPct val="90000"/>
              </a:lnSpc>
              <a:spcBef>
                <a:spcPts val="2300"/>
              </a:spcBef>
              <a:defRPr sz="3500"/>
            </a:pPr>
            <a:endParaRPr lang="en-US" sz="2000" dirty="0">
              <a:solidFill>
                <a:schemeClr val="tx1"/>
              </a:solidFill>
            </a:endParaRPr>
          </a:p>
          <a:p>
            <a:pPr defTabSz="578358">
              <a:lnSpc>
                <a:spcPct val="90000"/>
              </a:lnSpc>
              <a:spcBef>
                <a:spcPts val="2300"/>
              </a:spcBef>
              <a:defRPr sz="3500"/>
            </a:pPr>
            <a:r>
              <a:rPr lang="en-US" sz="2000" dirty="0">
                <a:solidFill>
                  <a:schemeClr val="tx1"/>
                </a:solidFill>
              </a:rPr>
              <a:t>Messages are queued asynchronously between client applications and messaging system. </a:t>
            </a:r>
          </a:p>
          <a:p>
            <a:pPr defTabSz="578358">
              <a:lnSpc>
                <a:spcPct val="90000"/>
              </a:lnSpc>
              <a:spcBef>
                <a:spcPts val="2300"/>
              </a:spcBef>
              <a:defRPr sz="3500"/>
            </a:pPr>
            <a:endParaRPr lang="en-US" sz="2000" dirty="0">
              <a:solidFill>
                <a:schemeClr val="tx1"/>
              </a:solidFill>
            </a:endParaRPr>
          </a:p>
        </p:txBody>
      </p:sp>
      <p:sp>
        <p:nvSpPr>
          <p:cNvPr id="3" name="Title 2"/>
          <p:cNvSpPr>
            <a:spLocks noGrp="1"/>
          </p:cNvSpPr>
          <p:nvPr>
            <p:ph type="title"/>
          </p:nvPr>
        </p:nvSpPr>
        <p:spPr/>
        <p:txBody>
          <a:bodyPr/>
          <a:lstStyle/>
          <a:p>
            <a:r>
              <a:rPr lang="en-US" dirty="0"/>
              <a:t>Kafka as Messaging System</a:t>
            </a:r>
          </a:p>
        </p:txBody>
      </p:sp>
    </p:spTree>
    <p:extLst>
      <p:ext uri="{BB962C8B-B14F-4D97-AF65-F5344CB8AC3E}">
        <p14:creationId xmlns:p14="http://schemas.microsoft.com/office/powerpoint/2010/main" val="21744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41600" y="2964832"/>
            <a:ext cx="7152640" cy="2480928"/>
          </a:xfrm>
          <a:prstGeom prst="rect">
            <a:avLst/>
          </a:prstGeom>
          <a:ln>
            <a:noFill/>
          </a:ln>
          <a:effectLst>
            <a:softEdge rad="112500"/>
          </a:effectLst>
        </p:spPr>
      </p:pic>
      <p:sp>
        <p:nvSpPr>
          <p:cNvPr id="3" name="Title 2"/>
          <p:cNvSpPr>
            <a:spLocks noGrp="1"/>
          </p:cNvSpPr>
          <p:nvPr>
            <p:ph type="title"/>
          </p:nvPr>
        </p:nvSpPr>
        <p:spPr/>
        <p:txBody>
          <a:bodyPr/>
          <a:lstStyle/>
          <a:p>
            <a:r>
              <a:rPr lang="en-US" dirty="0"/>
              <a:t>Kafka as Messaging System</a:t>
            </a:r>
          </a:p>
        </p:txBody>
      </p:sp>
      <p:sp>
        <p:nvSpPr>
          <p:cNvPr id="8" name="TextBox 7"/>
          <p:cNvSpPr txBox="1"/>
          <p:nvPr/>
        </p:nvSpPr>
        <p:spPr>
          <a:xfrm>
            <a:off x="704088" y="2355818"/>
            <a:ext cx="1510350" cy="400110"/>
          </a:xfrm>
          <a:prstGeom prst="rect">
            <a:avLst/>
          </a:prstGeom>
          <a:noFill/>
        </p:spPr>
        <p:txBody>
          <a:bodyPr wrap="none" rtlCol="0">
            <a:spAutoFit/>
          </a:bodyPr>
          <a:lstStyle/>
          <a:p>
            <a:pPr marL="342900" indent="-342900">
              <a:buFont typeface="Wingdings" panose="05000000000000000000" pitchFamily="2" charset="2"/>
              <a:buChar char="v"/>
            </a:pPr>
            <a:r>
              <a:rPr lang="en-US" sz="2000" dirty="0"/>
              <a:t>Queuing</a:t>
            </a:r>
          </a:p>
        </p:txBody>
      </p:sp>
      <p:sp>
        <p:nvSpPr>
          <p:cNvPr id="2" name="Rectangle 1"/>
          <p:cNvSpPr/>
          <p:nvPr/>
        </p:nvSpPr>
        <p:spPr>
          <a:xfrm>
            <a:off x="704088" y="1601752"/>
            <a:ext cx="10521135" cy="424732"/>
          </a:xfrm>
          <a:prstGeom prst="rect">
            <a:avLst/>
          </a:prstGeom>
        </p:spPr>
        <p:txBody>
          <a:bodyPr wrap="square">
            <a:spAutoFit/>
          </a:bodyPr>
          <a:lstStyle/>
          <a:p>
            <a:pPr defTabSz="578358">
              <a:lnSpc>
                <a:spcPct val="90000"/>
              </a:lnSpc>
              <a:spcBef>
                <a:spcPts val="2300"/>
              </a:spcBef>
              <a:defRPr sz="3500"/>
            </a:pPr>
            <a:r>
              <a:rPr lang="en-US" sz="2000" dirty="0"/>
              <a:t>Two types of messaging </a:t>
            </a:r>
            <a:r>
              <a:rPr lang="en-US" sz="2400" dirty="0"/>
              <a:t>patterns</a:t>
            </a:r>
            <a:r>
              <a:rPr lang="en-US" sz="2000" dirty="0"/>
              <a:t> are available :</a:t>
            </a:r>
          </a:p>
        </p:txBody>
      </p:sp>
    </p:spTree>
    <p:extLst>
      <p:ext uri="{BB962C8B-B14F-4D97-AF65-F5344CB8AC3E}">
        <p14:creationId xmlns:p14="http://schemas.microsoft.com/office/powerpoint/2010/main" val="3693004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Kafka as Messaging System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880" y="2700672"/>
            <a:ext cx="6644639" cy="2806048"/>
          </a:xfrm>
          <a:prstGeom prst="rect">
            <a:avLst/>
          </a:prstGeom>
          <a:ln>
            <a:noFill/>
          </a:ln>
          <a:effectLst>
            <a:softEdge rad="112500"/>
          </a:effectLst>
        </p:spPr>
      </p:pic>
      <p:sp>
        <p:nvSpPr>
          <p:cNvPr id="9" name="TextBox 8"/>
          <p:cNvSpPr txBox="1"/>
          <p:nvPr/>
        </p:nvSpPr>
        <p:spPr>
          <a:xfrm>
            <a:off x="704012" y="1887389"/>
            <a:ext cx="2552302" cy="400110"/>
          </a:xfrm>
          <a:prstGeom prst="rect">
            <a:avLst/>
          </a:prstGeom>
          <a:noFill/>
        </p:spPr>
        <p:txBody>
          <a:bodyPr wrap="none" rtlCol="0">
            <a:spAutoFit/>
          </a:bodyPr>
          <a:lstStyle/>
          <a:p>
            <a:pPr marL="342900" indent="-342900">
              <a:buFont typeface="Wingdings" panose="05000000000000000000" pitchFamily="2" charset="2"/>
              <a:buChar char="v"/>
            </a:pPr>
            <a:r>
              <a:rPr lang="en-US" sz="2000" dirty="0"/>
              <a:t>Publish-Subscribe</a:t>
            </a:r>
          </a:p>
        </p:txBody>
      </p:sp>
    </p:spTree>
    <p:extLst>
      <p:ext uri="{BB962C8B-B14F-4D97-AF65-F5344CB8AC3E}">
        <p14:creationId xmlns:p14="http://schemas.microsoft.com/office/powerpoint/2010/main" val="264539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Kafka as Messaging System</a:t>
            </a:r>
          </a:p>
        </p:txBody>
      </p:sp>
      <p:sp>
        <p:nvSpPr>
          <p:cNvPr id="4" name="TextBox 3"/>
          <p:cNvSpPr txBox="1"/>
          <p:nvPr/>
        </p:nvSpPr>
        <p:spPr>
          <a:xfrm>
            <a:off x="704012" y="1887389"/>
            <a:ext cx="3306996" cy="400110"/>
          </a:xfrm>
          <a:prstGeom prst="rect">
            <a:avLst/>
          </a:prstGeom>
          <a:noFill/>
        </p:spPr>
        <p:txBody>
          <a:bodyPr wrap="none" rtlCol="0">
            <a:spAutoFit/>
          </a:bodyPr>
          <a:lstStyle/>
          <a:p>
            <a:pPr marL="342900" indent="-342900">
              <a:buFont typeface="Wingdings" panose="05000000000000000000" pitchFamily="2" charset="2"/>
              <a:buChar char="v"/>
            </a:pPr>
            <a:r>
              <a:rPr lang="en-US" sz="2000" b="1" dirty="0"/>
              <a:t>Kafka </a:t>
            </a:r>
            <a:r>
              <a:rPr lang="en-US" sz="2000" dirty="0"/>
              <a:t>Publish-Subscribe</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38253" y="2567194"/>
            <a:ext cx="7200582" cy="3775743"/>
          </a:xfrm>
        </p:spPr>
      </p:pic>
    </p:spTree>
    <p:extLst>
      <p:ext uri="{BB962C8B-B14F-4D97-AF65-F5344CB8AC3E}">
        <p14:creationId xmlns:p14="http://schemas.microsoft.com/office/powerpoint/2010/main" val="385733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83360" y="2511019"/>
            <a:ext cx="9062720" cy="3889781"/>
          </a:xfrm>
        </p:spPr>
      </p:pic>
      <p:sp>
        <p:nvSpPr>
          <p:cNvPr id="3" name="Title 2"/>
          <p:cNvSpPr>
            <a:spLocks noGrp="1"/>
          </p:cNvSpPr>
          <p:nvPr>
            <p:ph type="title"/>
          </p:nvPr>
        </p:nvSpPr>
        <p:spPr/>
        <p:txBody>
          <a:bodyPr/>
          <a:lstStyle/>
          <a:p>
            <a:r>
              <a:rPr lang="en-US" dirty="0"/>
              <a:t>Kafka as Messaging System</a:t>
            </a:r>
          </a:p>
        </p:txBody>
      </p:sp>
      <p:sp>
        <p:nvSpPr>
          <p:cNvPr id="4" name="TextBox 3"/>
          <p:cNvSpPr txBox="1"/>
          <p:nvPr/>
        </p:nvSpPr>
        <p:spPr>
          <a:xfrm>
            <a:off x="704012" y="1887389"/>
            <a:ext cx="2040623" cy="400110"/>
          </a:xfrm>
          <a:prstGeom prst="rect">
            <a:avLst/>
          </a:prstGeom>
          <a:noFill/>
        </p:spPr>
        <p:txBody>
          <a:bodyPr wrap="none" rtlCol="0">
            <a:spAutoFit/>
          </a:bodyPr>
          <a:lstStyle/>
          <a:p>
            <a:pPr marL="342900" indent="-342900">
              <a:buFont typeface="Wingdings" panose="05000000000000000000" pitchFamily="2" charset="2"/>
              <a:buChar char="v"/>
            </a:pPr>
            <a:r>
              <a:rPr lang="en-US" sz="2000" b="1" dirty="0"/>
              <a:t>Kafka </a:t>
            </a:r>
            <a:r>
              <a:rPr lang="en-US" sz="2000" dirty="0"/>
              <a:t>Queue</a:t>
            </a:r>
          </a:p>
        </p:txBody>
      </p:sp>
    </p:spTree>
    <p:extLst>
      <p:ext uri="{BB962C8B-B14F-4D97-AF65-F5344CB8AC3E}">
        <p14:creationId xmlns:p14="http://schemas.microsoft.com/office/powerpoint/2010/main" val="93187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is Kafka?</a:t>
            </a:r>
            <a:endParaRPr lang="en-US" dirty="0">
              <a:latin typeface="Segoe UI Light" panose="020B0502040204020203" pitchFamily="34" charset="0"/>
              <a:cs typeface="Segoe UI Light" panose="020B0502040204020203" pitchFamily="34" charset="0"/>
            </a:endParaRPr>
          </a:p>
        </p:txBody>
      </p:sp>
      <p:sp>
        <p:nvSpPr>
          <p:cNvPr id="5" name="Stream Processing…"/>
          <p:cNvSpPr txBox="1">
            <a:spLocks/>
          </p:cNvSpPr>
          <p:nvPr/>
        </p:nvSpPr>
        <p:spPr>
          <a:xfrm>
            <a:off x="521208" y="1608483"/>
            <a:ext cx="11988800" cy="60960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496570">
              <a:spcBef>
                <a:spcPts val="2000"/>
              </a:spcBef>
              <a:buFont typeface="Wingdings" panose="05000000000000000000" pitchFamily="2" charset="2"/>
              <a:buChar char="Ø"/>
              <a:defRPr sz="3060"/>
            </a:pPr>
            <a:endParaRPr lang="en-US" sz="2000" dirty="0"/>
          </a:p>
        </p:txBody>
      </p:sp>
      <p:sp>
        <p:nvSpPr>
          <p:cNvPr id="6" name="Shape 160"/>
          <p:cNvSpPr txBox="1">
            <a:spLocks/>
          </p:cNvSpPr>
          <p:nvPr/>
        </p:nvSpPr>
        <p:spPr>
          <a:xfrm>
            <a:off x="521208" y="1930216"/>
            <a:ext cx="11988800" cy="60960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578358">
              <a:spcBef>
                <a:spcPts val="2300"/>
              </a:spcBef>
              <a:buFont typeface="Wingdings" panose="05000000000000000000" pitchFamily="2" charset="2"/>
              <a:buChar char="v"/>
              <a:defRPr sz="3500"/>
            </a:pPr>
            <a:r>
              <a:rPr lang="en-US" sz="2000" dirty="0"/>
              <a:t>  Distributed Streaming Platform</a:t>
            </a:r>
          </a:p>
          <a:p>
            <a:pPr marL="935100" lvl="1" indent="-465201" defTabSz="578358">
              <a:spcBef>
                <a:spcPts val="2300"/>
              </a:spcBef>
              <a:defRPr sz="3500"/>
            </a:pPr>
            <a:r>
              <a:rPr lang="en-US" sz="2000" dirty="0"/>
              <a:t>Publish and Subscribe to streams of records</a:t>
            </a:r>
          </a:p>
          <a:p>
            <a:pPr marL="935100" lvl="1" indent="-465201" defTabSz="578358">
              <a:spcBef>
                <a:spcPts val="2300"/>
              </a:spcBef>
              <a:defRPr sz="3500"/>
            </a:pPr>
            <a:r>
              <a:rPr lang="en-US" sz="2000" dirty="0"/>
              <a:t>store streams of records in a fault-tolerant way </a:t>
            </a:r>
          </a:p>
          <a:p>
            <a:pPr marL="935100" lvl="1" indent="-465201" defTabSz="578358">
              <a:spcBef>
                <a:spcPts val="2300"/>
              </a:spcBef>
              <a:defRPr sz="3500"/>
            </a:pPr>
            <a:r>
              <a:rPr lang="en-US" sz="2000" dirty="0"/>
              <a:t>Process streams of records as they occur</a:t>
            </a:r>
          </a:p>
        </p:txBody>
      </p:sp>
    </p:spTree>
    <p:extLst>
      <p:ext uri="{BB962C8B-B14F-4D97-AF65-F5344CB8AC3E}">
        <p14:creationId xmlns:p14="http://schemas.microsoft.com/office/powerpoint/2010/main" val="1048225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1610" y="1431010"/>
            <a:ext cx="11467509" cy="5132350"/>
          </a:xfrm>
        </p:spPr>
        <p:txBody>
          <a:bodyPr>
            <a:noAutofit/>
          </a:bodyPr>
          <a:lstStyle/>
          <a:p>
            <a:r>
              <a:rPr lang="en-US" sz="3200" b="1" dirty="0"/>
              <a:t>Facebook</a:t>
            </a:r>
          </a:p>
          <a:p>
            <a:pPr lvl="1">
              <a:buFont typeface="Courier New" panose="02070309020205020404" pitchFamily="49" charset="0"/>
              <a:buChar char="o"/>
            </a:pPr>
            <a:r>
              <a:rPr lang="en-US" sz="2000" dirty="0">
                <a:solidFill>
                  <a:schemeClr val="tx1"/>
                </a:solidFill>
              </a:rPr>
              <a:t>1B active users.</a:t>
            </a:r>
          </a:p>
          <a:p>
            <a:pPr lvl="1">
              <a:buFont typeface="Courier New" panose="02070309020205020404" pitchFamily="49" charset="0"/>
              <a:buChar char="o"/>
            </a:pPr>
            <a:r>
              <a:rPr lang="en-US" sz="2000" dirty="0">
                <a:solidFill>
                  <a:schemeClr val="tx1"/>
                </a:solidFill>
              </a:rPr>
              <a:t>run more than 30,000 queries daily across a variety of pluggable backend data stores like Hive, HBase, and Scribe. </a:t>
            </a:r>
          </a:p>
          <a:p>
            <a:pPr lvl="1">
              <a:buFont typeface="Courier New" panose="02070309020205020404" pitchFamily="49" charset="0"/>
              <a:buChar char="o"/>
            </a:pPr>
            <a:r>
              <a:rPr lang="en-US" sz="2000" dirty="0">
                <a:solidFill>
                  <a:schemeClr val="tx1"/>
                </a:solidFill>
              </a:rPr>
              <a:t>The data is used for a wide range of applications</a:t>
            </a:r>
          </a:p>
        </p:txBody>
      </p:sp>
      <p:sp>
        <p:nvSpPr>
          <p:cNvPr id="3" name="Title 2"/>
          <p:cNvSpPr>
            <a:spLocks noGrp="1"/>
          </p:cNvSpPr>
          <p:nvPr>
            <p:ph type="title"/>
          </p:nvPr>
        </p:nvSpPr>
        <p:spPr/>
        <p:txBody>
          <a:bodyPr/>
          <a:lstStyle/>
          <a:p>
            <a:r>
              <a:rPr lang="en-US" dirty="0"/>
              <a:t>Real Use Case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3543" y="3392898"/>
            <a:ext cx="6563641" cy="3170462"/>
          </a:xfrm>
          <a:prstGeom prst="rect">
            <a:avLst/>
          </a:prstGeom>
          <a:ln>
            <a:noFill/>
          </a:ln>
          <a:effectLst>
            <a:softEdge rad="112500"/>
          </a:effectLst>
        </p:spPr>
      </p:pic>
    </p:spTree>
    <p:extLst>
      <p:ext uri="{BB962C8B-B14F-4D97-AF65-F5344CB8AC3E}">
        <p14:creationId xmlns:p14="http://schemas.microsoft.com/office/powerpoint/2010/main" val="348618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541610" y="1431010"/>
            <a:ext cx="11467509" cy="5132350"/>
          </a:xfrm>
        </p:spPr>
        <p:txBody>
          <a:bodyPr>
            <a:noAutofit/>
          </a:bodyPr>
          <a:lstStyle/>
          <a:p>
            <a:r>
              <a:rPr lang="en-US" sz="3200" b="1" dirty="0"/>
              <a:t>Netflix</a:t>
            </a:r>
          </a:p>
          <a:p>
            <a:pPr lvl="1">
              <a:buFont typeface="Courier New" panose="02070309020205020404" pitchFamily="49" charset="0"/>
              <a:buChar char="o"/>
            </a:pPr>
            <a:r>
              <a:rPr lang="en-US" sz="2000" dirty="0">
                <a:solidFill>
                  <a:schemeClr val="tx1"/>
                </a:solidFill>
              </a:rPr>
              <a:t>capture roughly 500 billion events per day</a:t>
            </a:r>
          </a:p>
          <a:p>
            <a:pPr lvl="1">
              <a:buFont typeface="Courier New" panose="02070309020205020404" pitchFamily="49" charset="0"/>
              <a:buChar char="o"/>
            </a:pPr>
            <a:r>
              <a:rPr lang="en-US" sz="2000" dirty="0">
                <a:solidFill>
                  <a:schemeClr val="tx1"/>
                </a:solidFill>
              </a:rPr>
              <a:t>1.3 PB per day.</a:t>
            </a:r>
          </a:p>
          <a:p>
            <a:pPr lvl="1">
              <a:buFont typeface="Courier New" panose="02070309020205020404" pitchFamily="49" charset="0"/>
              <a:buChar char="o"/>
            </a:pPr>
            <a:r>
              <a:rPr lang="en-US" sz="2000" dirty="0">
                <a:solidFill>
                  <a:schemeClr val="tx1"/>
                </a:solidFill>
              </a:rPr>
              <a:t> At peak hours, they’ll record 8 million events per second.</a:t>
            </a:r>
            <a:endParaRPr lang="en-US" sz="3200" dirty="0"/>
          </a:p>
        </p:txBody>
      </p:sp>
      <p:sp>
        <p:nvSpPr>
          <p:cNvPr id="3" name="Title 2"/>
          <p:cNvSpPr>
            <a:spLocks noGrp="1"/>
          </p:cNvSpPr>
          <p:nvPr>
            <p:ph type="title"/>
          </p:nvPr>
        </p:nvSpPr>
        <p:spPr/>
        <p:txBody>
          <a:bodyPr/>
          <a:lstStyle/>
          <a:p>
            <a:r>
              <a:rPr lang="en-US" dirty="0"/>
              <a:t>Real Use Case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859" y="3434080"/>
            <a:ext cx="7059010" cy="2966720"/>
          </a:xfrm>
          <a:prstGeom prst="rect">
            <a:avLst/>
          </a:prstGeom>
          <a:ln>
            <a:noFill/>
          </a:ln>
          <a:effectLst>
            <a:softEdge rad="112500"/>
          </a:effectLst>
        </p:spPr>
      </p:pic>
    </p:spTree>
    <p:extLst>
      <p:ext uri="{BB962C8B-B14F-4D97-AF65-F5344CB8AC3E}">
        <p14:creationId xmlns:p14="http://schemas.microsoft.com/office/powerpoint/2010/main" val="379758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782143" y="4097867"/>
            <a:ext cx="2002705" cy="425980"/>
          </a:xfrm>
        </p:spPr>
        <p:txBody>
          <a:bodyPr>
            <a:normAutofit/>
          </a:bodyPr>
          <a:lstStyle/>
          <a:p>
            <a:pPr marL="0" indent="0">
              <a:buNone/>
            </a:pPr>
            <a:r>
              <a:rPr lang="en-US" sz="4400" dirty="0"/>
              <a:t>Demo</a:t>
            </a:r>
          </a:p>
        </p:txBody>
      </p:sp>
      <p:sp>
        <p:nvSpPr>
          <p:cNvPr id="3" name="Title 2"/>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321921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4054"/>
          <a:stretch/>
        </p:blipFill>
        <p:spPr>
          <a:xfrm>
            <a:off x="965201" y="1537806"/>
            <a:ext cx="9618132" cy="4832286"/>
          </a:xfrm>
          <a:prstGeom prst="rect">
            <a:avLst/>
          </a:prstGeom>
          <a:ln>
            <a:noFill/>
          </a:ln>
          <a:effectLst>
            <a:softEdge rad="112500"/>
          </a:effectLst>
        </p:spPr>
      </p:pic>
      <p:sp>
        <p:nvSpPr>
          <p:cNvPr id="3" name="Title 2"/>
          <p:cNvSpPr>
            <a:spLocks noGrp="1"/>
          </p:cNvSpPr>
          <p:nvPr>
            <p:ph type="title"/>
          </p:nvPr>
        </p:nvSpPr>
        <p:spPr/>
        <p:txBody>
          <a:bodyPr/>
          <a:lstStyle/>
          <a:p>
            <a:r>
              <a:rPr lang="en-US" dirty="0" err="1"/>
              <a:t>KafKa</a:t>
            </a:r>
            <a:r>
              <a:rPr lang="en-US" dirty="0"/>
              <a:t> Architecture </a:t>
            </a:r>
          </a:p>
        </p:txBody>
      </p:sp>
    </p:spTree>
    <p:extLst>
      <p:ext uri="{BB962C8B-B14F-4D97-AF65-F5344CB8AC3E}">
        <p14:creationId xmlns:p14="http://schemas.microsoft.com/office/powerpoint/2010/main" val="42777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descr="Small circle with number 1 inside indicating step 1"/>
          <p:cNvGrpSpPr/>
          <p:nvPr/>
        </p:nvGrpSpPr>
        <p:grpSpPr>
          <a:xfrm>
            <a:off x="497343" y="1549676"/>
            <a:ext cx="558179" cy="409838"/>
            <a:chOff x="6953426" y="711274"/>
            <a:chExt cx="558179" cy="409838"/>
          </a:xfrm>
        </p:grpSpPr>
        <p:sp>
          <p:nvSpPr>
            <p:cNvPr id="34" name="Oval 3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small circle with numeral 1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36" name="Group 35" descr="Small circle with number 2 inside indicating step 2"/>
          <p:cNvGrpSpPr/>
          <p:nvPr/>
        </p:nvGrpSpPr>
        <p:grpSpPr>
          <a:xfrm>
            <a:off x="521208" y="2954844"/>
            <a:ext cx="558179" cy="409838"/>
            <a:chOff x="6953426" y="711274"/>
            <a:chExt cx="558179" cy="409838"/>
          </a:xfrm>
        </p:grpSpPr>
        <p:sp>
          <p:nvSpPr>
            <p:cNvPr id="37" name="Oval 36"/>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small circle with number 2 inside "/>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a:xfrm>
            <a:off x="494815" y="3901433"/>
            <a:ext cx="558179" cy="409838"/>
            <a:chOff x="6953426" y="711274"/>
            <a:chExt cx="558179" cy="409838"/>
          </a:xfrm>
        </p:grpSpPr>
        <p:sp>
          <p:nvSpPr>
            <p:cNvPr id="40" name="Oval 39"/>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 name="Title 1"/>
          <p:cNvSpPr>
            <a:spLocks noGrp="1"/>
          </p:cNvSpPr>
          <p:nvPr>
            <p:ph type="title"/>
          </p:nvPr>
        </p:nvSpPr>
        <p:spPr/>
        <p:txBody>
          <a:bodyPr>
            <a:normAutofit/>
          </a:bodyPr>
          <a:lstStyle/>
          <a:p>
            <a:pPr lvl="0"/>
            <a:r>
              <a:rPr lang="en-US" dirty="0"/>
              <a:t>Why Kafka is Needed?</a:t>
            </a:r>
            <a:endParaRPr lang="en-US" dirty="0">
              <a:latin typeface="Segoe UI Light" panose="020B0502040204020203" pitchFamily="34" charset="0"/>
              <a:cs typeface="Segoe UI Light" panose="020B0502040204020203" pitchFamily="34" charset="0"/>
            </a:endParaRPr>
          </a:p>
        </p:txBody>
      </p:sp>
      <p:sp>
        <p:nvSpPr>
          <p:cNvPr id="22" name="Real time streaming data processed for real time analytics…"/>
          <p:cNvSpPr txBox="1">
            <a:spLocks/>
          </p:cNvSpPr>
          <p:nvPr/>
        </p:nvSpPr>
        <p:spPr>
          <a:xfrm>
            <a:off x="984285" y="1586574"/>
            <a:ext cx="11988800" cy="60960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403097">
              <a:spcBef>
                <a:spcPts val="1600"/>
              </a:spcBef>
              <a:buNone/>
              <a:defRPr sz="2484"/>
            </a:pPr>
            <a:r>
              <a:rPr lang="en-US" sz="2000" dirty="0"/>
              <a:t>Real time streaming data processed for real time analytics </a:t>
            </a:r>
          </a:p>
          <a:p>
            <a:pPr marL="324231" lvl="1" indent="0" defTabSz="403097">
              <a:spcBef>
                <a:spcPts val="1600"/>
              </a:spcBef>
              <a:buNone/>
              <a:defRPr sz="2484"/>
            </a:pPr>
            <a:r>
              <a:rPr lang="en-US" sz="2000" dirty="0"/>
              <a:t>Service calls, track every call, IOT sensors</a:t>
            </a:r>
          </a:p>
          <a:p>
            <a:pPr marL="324231" lvl="1" indent="0" defTabSz="403097">
              <a:spcBef>
                <a:spcPts val="1600"/>
              </a:spcBef>
              <a:buNone/>
              <a:defRPr sz="2484"/>
            </a:pPr>
            <a:endParaRPr lang="en-US" sz="2000" dirty="0"/>
          </a:p>
          <a:p>
            <a:pPr marL="0" indent="0" defTabSz="403097">
              <a:spcBef>
                <a:spcPts val="1600"/>
              </a:spcBef>
              <a:buNone/>
              <a:defRPr sz="2484"/>
            </a:pPr>
            <a:r>
              <a:rPr lang="en-US" sz="2000" dirty="0"/>
              <a:t>Apache Kafka is a fast, scalable, durable, and fault-tolerant publish-subscribe messaging system</a:t>
            </a:r>
          </a:p>
          <a:p>
            <a:pPr marL="0" indent="0" defTabSz="403097">
              <a:spcBef>
                <a:spcPts val="1600"/>
              </a:spcBef>
              <a:buNone/>
              <a:defRPr sz="2484"/>
            </a:pPr>
            <a:endParaRPr lang="en-US" sz="2000" dirty="0"/>
          </a:p>
          <a:p>
            <a:pPr marL="0" indent="0" defTabSz="403097">
              <a:spcBef>
                <a:spcPts val="1600"/>
              </a:spcBef>
              <a:buNone/>
              <a:defRPr sz="2484"/>
            </a:pPr>
            <a:r>
              <a:rPr lang="en-US" sz="2000" dirty="0"/>
              <a:t>Kafka can work in combination with Apache Storm, Apache HBase and Apache Spark for real-time analysis and processing of streaming data</a:t>
            </a:r>
          </a:p>
          <a:p>
            <a:pPr marL="0" indent="0" defTabSz="403097">
              <a:spcBef>
                <a:spcPts val="1600"/>
              </a:spcBef>
              <a:buNone/>
              <a:defRPr sz="2484"/>
            </a:pPr>
            <a:endParaRPr lang="en-US" sz="2000" dirty="0"/>
          </a:p>
          <a:p>
            <a:pPr marL="0" indent="0" defTabSz="403097">
              <a:spcBef>
                <a:spcPts val="1600"/>
              </a:spcBef>
              <a:buNone/>
              <a:defRPr sz="2484"/>
            </a:pPr>
            <a:r>
              <a:rPr lang="en-US" sz="2000" dirty="0"/>
              <a:t>Kafka brokers massive message streams for low-latency analysis in Hadoop or Spark</a:t>
            </a:r>
          </a:p>
          <a:p>
            <a:pPr marL="0" indent="0" defTabSz="403097">
              <a:spcBef>
                <a:spcPts val="1600"/>
              </a:spcBef>
              <a:buNone/>
              <a:defRPr sz="2484"/>
            </a:pPr>
            <a:endParaRPr lang="en-US" sz="2000" dirty="0"/>
          </a:p>
          <a:p>
            <a:pPr marL="0" indent="0" defTabSz="403097">
              <a:spcBef>
                <a:spcPts val="1600"/>
              </a:spcBef>
              <a:buNone/>
              <a:defRPr sz="2484"/>
            </a:pPr>
            <a:r>
              <a:rPr lang="en-US" sz="2000" dirty="0"/>
              <a:t>Kafka Streaming (subproject) can be used for real analytics </a:t>
            </a:r>
          </a:p>
        </p:txBody>
      </p:sp>
      <p:grpSp>
        <p:nvGrpSpPr>
          <p:cNvPr id="23" name="Group 22" descr="Small circle with number 3 inside  indicating step 3"/>
          <p:cNvGrpSpPr/>
          <p:nvPr/>
        </p:nvGrpSpPr>
        <p:grpSpPr>
          <a:xfrm>
            <a:off x="492287" y="5117972"/>
            <a:ext cx="558179" cy="409838"/>
            <a:chOff x="6953426" y="711274"/>
            <a:chExt cx="558179" cy="409838"/>
          </a:xfrm>
        </p:grpSpPr>
        <p:sp>
          <p:nvSpPr>
            <p:cNvPr id="24" name="Oval 23"/>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grpSp>
        <p:nvGrpSpPr>
          <p:cNvPr id="26" name="Group 25" descr="Small circle with number 3 inside  indicating step 3"/>
          <p:cNvGrpSpPr/>
          <p:nvPr/>
        </p:nvGrpSpPr>
        <p:grpSpPr>
          <a:xfrm>
            <a:off x="521208" y="6088777"/>
            <a:ext cx="558179" cy="409838"/>
            <a:chOff x="6953426" y="711274"/>
            <a:chExt cx="558179" cy="409838"/>
          </a:xfrm>
        </p:grpSpPr>
        <p:sp>
          <p:nvSpPr>
            <p:cNvPr id="27" name="Oval 26"/>
            <p:cNvSpPr/>
            <p:nvPr/>
          </p:nvSpPr>
          <p:spPr>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51333"/>
            <a:ext cx="11988800" cy="60960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defTabSz="578358">
              <a:spcBef>
                <a:spcPts val="2300"/>
              </a:spcBef>
              <a:buFont typeface="Wingdings" panose="05000000000000000000" pitchFamily="2" charset="2"/>
              <a:buChar char="v"/>
              <a:defRPr sz="3500"/>
            </a:pPr>
            <a:r>
              <a:rPr lang="en-US" sz="2000" dirty="0"/>
              <a:t>Producer</a:t>
            </a:r>
          </a:p>
          <a:p>
            <a:pPr defTabSz="578358">
              <a:spcBef>
                <a:spcPts val="2300"/>
              </a:spcBef>
              <a:buFont typeface="Wingdings" panose="05000000000000000000" pitchFamily="2" charset="2"/>
              <a:buChar char="v"/>
              <a:defRPr sz="3500"/>
            </a:pPr>
            <a:r>
              <a:rPr lang="en-US" sz="2000" dirty="0"/>
              <a:t>Consumer</a:t>
            </a:r>
          </a:p>
          <a:p>
            <a:pPr defTabSz="578358">
              <a:spcBef>
                <a:spcPts val="2300"/>
              </a:spcBef>
              <a:buFont typeface="Wingdings" panose="05000000000000000000" pitchFamily="2" charset="2"/>
              <a:buChar char="v"/>
              <a:defRPr sz="3500"/>
            </a:pPr>
            <a:r>
              <a:rPr lang="en-US" sz="2000" dirty="0"/>
              <a:t>Broker</a:t>
            </a:r>
          </a:p>
          <a:p>
            <a:pPr defTabSz="578358">
              <a:spcBef>
                <a:spcPts val="2300"/>
              </a:spcBef>
              <a:buFont typeface="Wingdings" panose="05000000000000000000" pitchFamily="2" charset="2"/>
              <a:buChar char="v"/>
              <a:defRPr sz="3500"/>
            </a:pPr>
            <a:r>
              <a:rPr lang="en-US" sz="2000" dirty="0"/>
              <a:t>Cluster</a:t>
            </a:r>
          </a:p>
          <a:p>
            <a:pPr defTabSz="578358">
              <a:spcBef>
                <a:spcPts val="2300"/>
              </a:spcBef>
              <a:buFont typeface="Wingdings" panose="05000000000000000000" pitchFamily="2" charset="2"/>
              <a:buChar char="v"/>
              <a:defRPr sz="3500"/>
            </a:pPr>
            <a:r>
              <a:rPr lang="en-US" sz="2000" dirty="0"/>
              <a:t>Topics</a:t>
            </a:r>
          </a:p>
          <a:p>
            <a:pPr defTabSz="578358">
              <a:spcBef>
                <a:spcPts val="2300"/>
              </a:spcBef>
              <a:buFont typeface="Wingdings" panose="05000000000000000000" pitchFamily="2" charset="2"/>
              <a:buChar char="v"/>
              <a:defRPr sz="3500"/>
            </a:pPr>
            <a:r>
              <a:rPr lang="en-US" sz="2000" dirty="0"/>
              <a:t>Partition</a:t>
            </a:r>
          </a:p>
          <a:p>
            <a:pPr defTabSz="578358">
              <a:spcBef>
                <a:spcPts val="2300"/>
              </a:spcBef>
              <a:buFont typeface="Wingdings" panose="05000000000000000000" pitchFamily="2" charset="2"/>
              <a:buChar char="v"/>
              <a:defRPr sz="3500"/>
            </a:pPr>
            <a:r>
              <a:rPr lang="en-US" sz="2000" dirty="0"/>
              <a:t>Offset</a:t>
            </a:r>
          </a:p>
          <a:p>
            <a:pPr defTabSz="578358">
              <a:spcBef>
                <a:spcPts val="2300"/>
              </a:spcBef>
              <a:buFont typeface="Wingdings" panose="05000000000000000000" pitchFamily="2" charset="2"/>
              <a:buChar char="v"/>
              <a:defRPr sz="3500"/>
            </a:pPr>
            <a:r>
              <a:rPr lang="en-US" sz="2000" dirty="0"/>
              <a:t>Consumer Group</a:t>
            </a:r>
          </a:p>
        </p:txBody>
      </p:sp>
    </p:spTree>
    <p:extLst>
      <p:ext uri="{BB962C8B-B14F-4D97-AF65-F5344CB8AC3E}">
        <p14:creationId xmlns:p14="http://schemas.microsoft.com/office/powerpoint/2010/main" val="3366453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71024" cy="3923073"/>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Producer</a:t>
            </a:r>
          </a:p>
          <a:p>
            <a:pPr marL="0" indent="0" defTabSz="578358">
              <a:spcBef>
                <a:spcPts val="2300"/>
              </a:spcBef>
              <a:buNone/>
              <a:defRPr sz="3500"/>
            </a:pPr>
            <a:r>
              <a:rPr lang="en-US" sz="2000" dirty="0"/>
              <a:t>An application that sends messages to Kafka.</a:t>
            </a:r>
          </a:p>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Message</a:t>
            </a:r>
          </a:p>
          <a:p>
            <a:pPr marL="0" indent="0" defTabSz="578358">
              <a:spcBef>
                <a:spcPts val="2300"/>
              </a:spcBef>
              <a:buNone/>
              <a:defRPr sz="3500"/>
            </a:pPr>
            <a:r>
              <a:rPr lang="en-US" sz="2000" dirty="0"/>
              <a:t>Small to medium size piece of data.</a:t>
            </a:r>
          </a:p>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Consumer</a:t>
            </a:r>
          </a:p>
          <a:p>
            <a:pPr marL="0" indent="0" defTabSz="578358">
              <a:spcBef>
                <a:spcPts val="2300"/>
              </a:spcBef>
              <a:buNone/>
              <a:defRPr sz="3500"/>
            </a:pPr>
            <a:r>
              <a:rPr lang="en-US" sz="2000" dirty="0"/>
              <a:t>An application that reads data from Kafka.</a:t>
            </a:r>
          </a:p>
          <a:p>
            <a:pPr marL="0" indent="0" defTabSz="578358">
              <a:spcBef>
                <a:spcPts val="2300"/>
              </a:spcBef>
              <a:buNone/>
              <a:defRPr sz="3500"/>
            </a:pPr>
            <a:endParaRPr lang="en-US" sz="2000" dirty="0"/>
          </a:p>
          <a:p>
            <a:pPr marL="0" indent="0" defTabSz="578358">
              <a:spcBef>
                <a:spcPts val="2300"/>
              </a:spcBef>
              <a:buNone/>
              <a:defRPr sz="3500"/>
            </a:pPr>
            <a:endParaRPr lang="en-US" sz="2000" dirty="0"/>
          </a:p>
          <a:p>
            <a:pPr marL="0" indent="0" defTabSz="578358">
              <a:spcBef>
                <a:spcPts val="2300"/>
              </a:spcBef>
              <a:buNone/>
              <a:defRPr sz="3500"/>
            </a:pPr>
            <a:endParaRPr lang="ar-SY" sz="2000" dirty="0"/>
          </a:p>
        </p:txBody>
      </p:sp>
    </p:spTree>
    <p:extLst>
      <p:ext uri="{BB962C8B-B14F-4D97-AF65-F5344CB8AC3E}">
        <p14:creationId xmlns:p14="http://schemas.microsoft.com/office/powerpoint/2010/main" val="1160404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71024" cy="1828801"/>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Broker</a:t>
            </a:r>
          </a:p>
          <a:p>
            <a:pPr marL="0" indent="0" defTabSz="578358">
              <a:spcBef>
                <a:spcPts val="2300"/>
              </a:spcBef>
              <a:buNone/>
              <a:defRPr sz="3500"/>
            </a:pPr>
            <a:r>
              <a:rPr lang="en-US" sz="2000" dirty="0"/>
              <a:t>Or just </a:t>
            </a:r>
            <a:r>
              <a:rPr lang="en-US" sz="2000" dirty="0" err="1"/>
              <a:t>kafka</a:t>
            </a:r>
            <a:r>
              <a:rPr lang="en-US" sz="2000" dirty="0"/>
              <a:t> server.</a:t>
            </a:r>
          </a:p>
          <a:p>
            <a:pPr marL="0" indent="0" defTabSz="578358">
              <a:spcBef>
                <a:spcPts val="2300"/>
              </a:spcBef>
              <a:buNone/>
              <a:defRPr sz="3500"/>
            </a:pPr>
            <a:endParaRPr lang="ar-SY"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640" y="2968735"/>
            <a:ext cx="9014159" cy="3269833"/>
          </a:xfrm>
          <a:prstGeom prst="rect">
            <a:avLst/>
          </a:prstGeom>
          <a:ln>
            <a:noFill/>
          </a:ln>
          <a:effectLst>
            <a:softEdge rad="112500"/>
          </a:effectLst>
        </p:spPr>
      </p:pic>
    </p:spTree>
    <p:extLst>
      <p:ext uri="{BB962C8B-B14F-4D97-AF65-F5344CB8AC3E}">
        <p14:creationId xmlns:p14="http://schemas.microsoft.com/office/powerpoint/2010/main" val="3140714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71024" cy="1828801"/>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Cluster</a:t>
            </a:r>
          </a:p>
          <a:p>
            <a:pPr defTabSz="578358">
              <a:spcBef>
                <a:spcPts val="2300"/>
              </a:spcBef>
              <a:defRPr sz="3500"/>
            </a:pPr>
            <a:r>
              <a:rPr lang="en-US" sz="2000" dirty="0"/>
              <a:t>Group of computers sharing workload for a common purpose.</a:t>
            </a:r>
          </a:p>
          <a:p>
            <a:pPr defTabSz="578358">
              <a:spcBef>
                <a:spcPts val="2300"/>
              </a:spcBef>
              <a:defRPr sz="3500"/>
            </a:pPr>
            <a:r>
              <a:rPr lang="en-US" sz="2000" dirty="0"/>
              <a:t>Each computer executes one instance of Kafka broker.</a:t>
            </a:r>
          </a:p>
          <a:p>
            <a:pPr marL="0" indent="0" defTabSz="578358">
              <a:spcBef>
                <a:spcPts val="2300"/>
              </a:spcBef>
              <a:buNone/>
              <a:defRPr sz="3500"/>
            </a:pPr>
            <a:endParaRPr lang="ar-SY"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626" y="3276316"/>
            <a:ext cx="6874188" cy="2887868"/>
          </a:xfrm>
          <a:prstGeom prst="rect">
            <a:avLst/>
          </a:prstGeom>
          <a:ln>
            <a:noFill/>
          </a:ln>
          <a:effectLst>
            <a:softEdge rad="112500"/>
          </a:effectLst>
        </p:spPr>
      </p:pic>
    </p:spTree>
    <p:extLst>
      <p:ext uri="{BB962C8B-B14F-4D97-AF65-F5344CB8AC3E}">
        <p14:creationId xmlns:p14="http://schemas.microsoft.com/office/powerpoint/2010/main" val="26445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5"/>
            <a:ext cx="11071024" cy="146009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Topic</a:t>
            </a:r>
          </a:p>
          <a:p>
            <a:pPr marL="0" indent="0" defTabSz="578358">
              <a:spcBef>
                <a:spcPts val="2300"/>
              </a:spcBef>
              <a:buNone/>
              <a:defRPr sz="3500"/>
            </a:pPr>
            <a:r>
              <a:rPr lang="en-US" sz="2000" dirty="0"/>
              <a:t>Unique name for Kafka stream, Multi Producer contributor, Multi consumer subscriber.</a:t>
            </a:r>
          </a:p>
          <a:p>
            <a:pPr marL="0" indent="0" defTabSz="578358">
              <a:spcBef>
                <a:spcPts val="2300"/>
              </a:spcBef>
              <a:buNone/>
              <a:defRPr sz="3500"/>
            </a:pPr>
            <a:endParaRPr lang="ar-SY"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152" y="3052917"/>
            <a:ext cx="6727025" cy="3217760"/>
          </a:xfrm>
          <a:prstGeom prst="rect">
            <a:avLst/>
          </a:prstGeom>
          <a:ln>
            <a:noFill/>
          </a:ln>
          <a:effectLst>
            <a:softEdge rad="112500"/>
          </a:effectLst>
        </p:spPr>
      </p:pic>
    </p:spTree>
    <p:extLst>
      <p:ext uri="{BB962C8B-B14F-4D97-AF65-F5344CB8AC3E}">
        <p14:creationId xmlns:p14="http://schemas.microsoft.com/office/powerpoint/2010/main" val="473089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448056"/>
            <a:ext cx="6117336" cy="640080"/>
          </a:xfrm>
        </p:spPr>
        <p:txBody>
          <a:bodyPr>
            <a:normAutofit/>
          </a:bodyPr>
          <a:lstStyle/>
          <a:p>
            <a:r>
              <a:rPr lang="en-US" dirty="0"/>
              <a:t>Concepts used in Kafka</a:t>
            </a:r>
          </a:p>
        </p:txBody>
      </p:sp>
      <p:sp>
        <p:nvSpPr>
          <p:cNvPr id="49" name="Shape 160"/>
          <p:cNvSpPr txBox="1">
            <a:spLocks/>
          </p:cNvSpPr>
          <p:nvPr/>
        </p:nvSpPr>
        <p:spPr>
          <a:xfrm>
            <a:off x="521208" y="1592824"/>
            <a:ext cx="11085773" cy="1283111"/>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78358">
              <a:spcBef>
                <a:spcPts val="2300"/>
              </a:spcBef>
              <a:buNone/>
              <a:defRPr sz="3500"/>
            </a:pPr>
            <a:r>
              <a:rPr lang="en-US" sz="2400" dirty="0">
                <a:solidFill>
                  <a:srgbClr val="D24726"/>
                </a:solidFill>
                <a:latin typeface="Segoe UI Semibold" panose="020B0702040204020203" pitchFamily="34" charset="0"/>
                <a:cs typeface="Segoe UI Semibold" panose="020B0702040204020203" pitchFamily="34" charset="0"/>
              </a:rPr>
              <a:t>Partition</a:t>
            </a:r>
          </a:p>
          <a:p>
            <a:pPr marL="0" indent="0" defTabSz="578358">
              <a:spcBef>
                <a:spcPts val="2300"/>
              </a:spcBef>
              <a:buNone/>
              <a:defRPr sz="3500"/>
            </a:pPr>
            <a:r>
              <a:rPr lang="en-US" sz="2000" dirty="0"/>
              <a:t>Ordered, Equal, Immutable sequence of records. Each partition on one server.</a:t>
            </a:r>
          </a:p>
          <a:p>
            <a:pPr marL="0" indent="0" defTabSz="578358">
              <a:spcBef>
                <a:spcPts val="2300"/>
              </a:spcBef>
              <a:buNone/>
              <a:defRPr sz="3500"/>
            </a:pPr>
            <a:endParaRPr lang="ar-SY" sz="2000" dirty="0"/>
          </a:p>
        </p:txBody>
      </p:sp>
      <p:pic>
        <p:nvPicPr>
          <p:cNvPr id="5"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47509" y="2995967"/>
            <a:ext cx="7033169" cy="2746680"/>
          </a:xfrm>
          <a:prstGeom prst="rect">
            <a:avLst/>
          </a:prstGeom>
          <a:ln>
            <a:noFill/>
          </a:ln>
          <a:effectLst>
            <a:softEdge rad="112500"/>
          </a:effectLst>
        </p:spPr>
      </p:pic>
    </p:spTree>
    <p:extLst>
      <p:ext uri="{BB962C8B-B14F-4D97-AF65-F5344CB8AC3E}">
        <p14:creationId xmlns:p14="http://schemas.microsoft.com/office/powerpoint/2010/main" val="388065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 for Win32.potx" id="{CC5B85EF-600B-41EE-B0F1-7BF5BD14BEC8}" vid="{67085E21-9FFC-49E7-8EF1-8FBDD268C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2470</TotalTime>
  <Words>966</Words>
  <Application>Microsoft Office PowerPoint</Application>
  <PresentationFormat>Widescreen</PresentationFormat>
  <Paragraphs>184</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Palatino</vt:lpstr>
      <vt:lpstr>Segoe UI</vt:lpstr>
      <vt:lpstr>Segoe UI Light</vt:lpstr>
      <vt:lpstr>Segoe UI Semibold</vt:lpstr>
      <vt:lpstr>Wingdings</vt:lpstr>
      <vt:lpstr>WelcomeDoc</vt:lpstr>
      <vt:lpstr>Apache Kafka </vt:lpstr>
      <vt:lpstr>What is Kafka?</vt:lpstr>
      <vt:lpstr>Why Kafka is Needed?</vt:lpstr>
      <vt:lpstr>Concepts used in Kafka</vt:lpstr>
      <vt:lpstr>Concepts used in Kafka</vt:lpstr>
      <vt:lpstr>Concepts used in Kafka</vt:lpstr>
      <vt:lpstr>Concepts used in Kafka</vt:lpstr>
      <vt:lpstr>Concepts used in Kafka</vt:lpstr>
      <vt:lpstr>Concepts used in Kafka</vt:lpstr>
      <vt:lpstr>Concepts used in Kafka</vt:lpstr>
      <vt:lpstr>Concepts used in Kafka</vt:lpstr>
      <vt:lpstr>Coordination for Kafka Consumer and Kafka Cluster</vt:lpstr>
      <vt:lpstr>Failure Tolerance</vt:lpstr>
      <vt:lpstr>Failure Tolerance</vt:lpstr>
      <vt:lpstr>Kafka as Messaging System</vt:lpstr>
      <vt:lpstr>Kafka as Messaging System</vt:lpstr>
      <vt:lpstr>Kafka as Messaging System</vt:lpstr>
      <vt:lpstr>Kafka as Messaging System</vt:lpstr>
      <vt:lpstr>Kafka as Messaging System</vt:lpstr>
      <vt:lpstr>Real Use Case</vt:lpstr>
      <vt:lpstr>Real Use Case</vt:lpstr>
      <vt:lpstr>The End</vt:lpstr>
      <vt:lpstr>KafKa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 </dc:title>
  <dc:creator>asus</dc:creator>
  <cp:keywords/>
  <cp:lastModifiedBy>asus</cp:lastModifiedBy>
  <cp:revision>87</cp:revision>
  <dcterms:created xsi:type="dcterms:W3CDTF">2017-05-12T08:53:44Z</dcterms:created>
  <dcterms:modified xsi:type="dcterms:W3CDTF">2017-05-25T16:00:28Z</dcterms:modified>
  <cp:version/>
</cp:coreProperties>
</file>