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78" r:id="rId5"/>
    <p:sldId id="262" r:id="rId6"/>
    <p:sldId id="285" r:id="rId7"/>
    <p:sldId id="259" r:id="rId8"/>
    <p:sldId id="260" r:id="rId9"/>
    <p:sldId id="261" r:id="rId10"/>
    <p:sldId id="266" r:id="rId11"/>
    <p:sldId id="267" r:id="rId12"/>
    <p:sldId id="282" r:id="rId13"/>
    <p:sldId id="284" r:id="rId14"/>
    <p:sldId id="268" r:id="rId15"/>
    <p:sldId id="272" r:id="rId16"/>
    <p:sldId id="273"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93" autoAdjust="0"/>
    <p:restoredTop sz="67455" autoAdjust="0"/>
  </p:normalViewPr>
  <p:slideViewPr>
    <p:cSldViewPr snapToGrid="0">
      <p:cViewPr varScale="1">
        <p:scale>
          <a:sx n="49" d="100"/>
          <a:sy n="49" d="100"/>
        </p:scale>
        <p:origin x="80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F0F38-FD84-4339-9BD9-9B9F70D21F50}" type="datetimeFigureOut">
              <a:rPr lang="en-US" smtClean="0"/>
              <a:t>3/29/2017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682533-DBA9-48E8-AD07-E18934C44DD9}" type="slidenum">
              <a:rPr lang="en-US" smtClean="0"/>
              <a:t>‹#›</a:t>
            </a:fld>
            <a:endParaRPr lang="en-US"/>
          </a:p>
        </p:txBody>
      </p:sp>
    </p:spTree>
    <p:extLst>
      <p:ext uri="{BB962C8B-B14F-4D97-AF65-F5344CB8AC3E}">
        <p14:creationId xmlns:p14="http://schemas.microsoft.com/office/powerpoint/2010/main" val="4012670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imagine, if you will, an apartment building that has many rooms and floors where people move in and out all the time. In this apartment building, 200 spaces are available but not all are taken at one time. So, in a sense, the apartment scales vertically as more people come and there are rooms to accommodate them. As long as the 200-space capacity is not exceeded, life is good.</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could even apply to a restaurant. You have seen the signs that tell you how many people could be held in the establishment. As more patrons come in more tables may be set up and more chairs added (scaling vertically). However when capacity is reached no more patrons would be able to fit. You can only be as big as the building and patio of the restaurant. This is much like in your cloud environment, where you could add more hardware to the existing machine (RAM and hard drive space) but you are limited to capacity of your actual machine.</a:t>
            </a:r>
            <a:endParaRPr lang="en-US" dirty="0" smtClean="0"/>
          </a:p>
          <a:p>
            <a:endParaRPr lang="en-US" dirty="0"/>
          </a:p>
        </p:txBody>
      </p:sp>
      <p:sp>
        <p:nvSpPr>
          <p:cNvPr id="4" name="Slide Number Placeholder 3"/>
          <p:cNvSpPr>
            <a:spLocks noGrp="1"/>
          </p:cNvSpPr>
          <p:nvPr>
            <p:ph type="sldNum" sz="quarter" idx="10"/>
          </p:nvPr>
        </p:nvSpPr>
        <p:spPr/>
        <p:txBody>
          <a:bodyPr/>
          <a:lstStyle/>
          <a:p>
            <a:fld id="{73682533-DBA9-48E8-AD07-E18934C44DD9}" type="slidenum">
              <a:rPr lang="en-US" smtClean="0"/>
              <a:t>12</a:t>
            </a:fld>
            <a:endParaRPr lang="en-US"/>
          </a:p>
        </p:txBody>
      </p:sp>
    </p:spTree>
    <p:extLst>
      <p:ext uri="{BB962C8B-B14F-4D97-AF65-F5344CB8AC3E}">
        <p14:creationId xmlns:p14="http://schemas.microsoft.com/office/powerpoint/2010/main" val="2115272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82533-DBA9-48E8-AD07-E18934C44DD9}" type="slidenum">
              <a:rPr lang="en-US" smtClean="0"/>
              <a:t>13</a:t>
            </a:fld>
            <a:endParaRPr lang="en-US"/>
          </a:p>
        </p:txBody>
      </p:sp>
    </p:spTree>
    <p:extLst>
      <p:ext uri="{BB962C8B-B14F-4D97-AF65-F5344CB8AC3E}">
        <p14:creationId xmlns:p14="http://schemas.microsoft.com/office/powerpoint/2010/main" val="347645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682533-DBA9-48E8-AD07-E18934C44DD9}" type="slidenum">
              <a:rPr lang="en-US" smtClean="0"/>
              <a:t>17</a:t>
            </a:fld>
            <a:endParaRPr lang="en-US"/>
          </a:p>
        </p:txBody>
      </p:sp>
    </p:spTree>
    <p:extLst>
      <p:ext uri="{BB962C8B-B14F-4D97-AF65-F5344CB8AC3E}">
        <p14:creationId xmlns:p14="http://schemas.microsoft.com/office/powerpoint/2010/main" val="624952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D23CA8-E7A2-46F8-B098-867413FD4D3B}"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75B46-8C64-4912-BB86-4963ADE67C63}" type="slidenum">
              <a:rPr lang="en-US" smtClean="0"/>
              <a:t>‹#›</a:t>
            </a:fld>
            <a:endParaRPr lang="en-US"/>
          </a:p>
        </p:txBody>
      </p:sp>
    </p:spTree>
    <p:extLst>
      <p:ext uri="{BB962C8B-B14F-4D97-AF65-F5344CB8AC3E}">
        <p14:creationId xmlns:p14="http://schemas.microsoft.com/office/powerpoint/2010/main" val="1977592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D23CA8-E7A2-46F8-B098-867413FD4D3B}"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75B46-8C64-4912-BB86-4963ADE67C63}" type="slidenum">
              <a:rPr lang="en-US" smtClean="0"/>
              <a:t>‹#›</a:t>
            </a:fld>
            <a:endParaRPr lang="en-US"/>
          </a:p>
        </p:txBody>
      </p:sp>
    </p:spTree>
    <p:extLst>
      <p:ext uri="{BB962C8B-B14F-4D97-AF65-F5344CB8AC3E}">
        <p14:creationId xmlns:p14="http://schemas.microsoft.com/office/powerpoint/2010/main" val="3176438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D23CA8-E7A2-46F8-B098-867413FD4D3B}"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75B46-8C64-4912-BB86-4963ADE67C63}" type="slidenum">
              <a:rPr lang="en-US" smtClean="0"/>
              <a:t>‹#›</a:t>
            </a:fld>
            <a:endParaRPr lang="en-US"/>
          </a:p>
        </p:txBody>
      </p:sp>
    </p:spTree>
    <p:extLst>
      <p:ext uri="{BB962C8B-B14F-4D97-AF65-F5344CB8AC3E}">
        <p14:creationId xmlns:p14="http://schemas.microsoft.com/office/powerpoint/2010/main" val="1414469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D23CA8-E7A2-46F8-B098-867413FD4D3B}"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75B46-8C64-4912-BB86-4963ADE67C63}" type="slidenum">
              <a:rPr lang="en-US" smtClean="0"/>
              <a:t>‹#›</a:t>
            </a:fld>
            <a:endParaRPr lang="en-US"/>
          </a:p>
        </p:txBody>
      </p:sp>
    </p:spTree>
    <p:extLst>
      <p:ext uri="{BB962C8B-B14F-4D97-AF65-F5344CB8AC3E}">
        <p14:creationId xmlns:p14="http://schemas.microsoft.com/office/powerpoint/2010/main" val="3256983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D23CA8-E7A2-46F8-B098-867413FD4D3B}"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75B46-8C64-4912-BB86-4963ADE67C63}" type="slidenum">
              <a:rPr lang="en-US" smtClean="0"/>
              <a:t>‹#›</a:t>
            </a:fld>
            <a:endParaRPr lang="en-US"/>
          </a:p>
        </p:txBody>
      </p:sp>
    </p:spTree>
    <p:extLst>
      <p:ext uri="{BB962C8B-B14F-4D97-AF65-F5344CB8AC3E}">
        <p14:creationId xmlns:p14="http://schemas.microsoft.com/office/powerpoint/2010/main" val="1291244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D23CA8-E7A2-46F8-B098-867413FD4D3B}" type="datetimeFigureOut">
              <a:rPr lang="en-US" smtClean="0"/>
              <a:t>3/29/2017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75B46-8C64-4912-BB86-4963ADE67C63}" type="slidenum">
              <a:rPr lang="en-US" smtClean="0"/>
              <a:t>‹#›</a:t>
            </a:fld>
            <a:endParaRPr lang="en-US"/>
          </a:p>
        </p:txBody>
      </p:sp>
    </p:spTree>
    <p:extLst>
      <p:ext uri="{BB962C8B-B14F-4D97-AF65-F5344CB8AC3E}">
        <p14:creationId xmlns:p14="http://schemas.microsoft.com/office/powerpoint/2010/main" val="43062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D23CA8-E7A2-46F8-B098-867413FD4D3B}" type="datetimeFigureOut">
              <a:rPr lang="en-US" smtClean="0"/>
              <a:t>3/29/2017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B75B46-8C64-4912-BB86-4963ADE67C63}" type="slidenum">
              <a:rPr lang="en-US" smtClean="0"/>
              <a:t>‹#›</a:t>
            </a:fld>
            <a:endParaRPr lang="en-US"/>
          </a:p>
        </p:txBody>
      </p:sp>
    </p:spTree>
    <p:extLst>
      <p:ext uri="{BB962C8B-B14F-4D97-AF65-F5344CB8AC3E}">
        <p14:creationId xmlns:p14="http://schemas.microsoft.com/office/powerpoint/2010/main" val="4104439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D23CA8-E7A2-46F8-B098-867413FD4D3B}" type="datetimeFigureOut">
              <a:rPr lang="en-US" smtClean="0"/>
              <a:t>3/29/2017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75B46-8C64-4912-BB86-4963ADE67C63}" type="slidenum">
              <a:rPr lang="en-US" smtClean="0"/>
              <a:t>‹#›</a:t>
            </a:fld>
            <a:endParaRPr lang="en-US"/>
          </a:p>
        </p:txBody>
      </p:sp>
    </p:spTree>
    <p:extLst>
      <p:ext uri="{BB962C8B-B14F-4D97-AF65-F5344CB8AC3E}">
        <p14:creationId xmlns:p14="http://schemas.microsoft.com/office/powerpoint/2010/main" val="2669307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23CA8-E7A2-46F8-B098-867413FD4D3B}" type="datetimeFigureOut">
              <a:rPr lang="en-US" smtClean="0"/>
              <a:t>3/29/2017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B75B46-8C64-4912-BB86-4963ADE67C63}" type="slidenum">
              <a:rPr lang="en-US" smtClean="0"/>
              <a:t>‹#›</a:t>
            </a:fld>
            <a:endParaRPr lang="en-US"/>
          </a:p>
        </p:txBody>
      </p:sp>
    </p:spTree>
    <p:extLst>
      <p:ext uri="{BB962C8B-B14F-4D97-AF65-F5344CB8AC3E}">
        <p14:creationId xmlns:p14="http://schemas.microsoft.com/office/powerpoint/2010/main" val="396852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D23CA8-E7A2-46F8-B098-867413FD4D3B}" type="datetimeFigureOut">
              <a:rPr lang="en-US" smtClean="0"/>
              <a:t>3/29/2017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75B46-8C64-4912-BB86-4963ADE67C63}" type="slidenum">
              <a:rPr lang="en-US" smtClean="0"/>
              <a:t>‹#›</a:t>
            </a:fld>
            <a:endParaRPr lang="en-US"/>
          </a:p>
        </p:txBody>
      </p:sp>
    </p:spTree>
    <p:extLst>
      <p:ext uri="{BB962C8B-B14F-4D97-AF65-F5344CB8AC3E}">
        <p14:creationId xmlns:p14="http://schemas.microsoft.com/office/powerpoint/2010/main" val="1266355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D23CA8-E7A2-46F8-B098-867413FD4D3B}" type="datetimeFigureOut">
              <a:rPr lang="en-US" smtClean="0"/>
              <a:t>3/29/2017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75B46-8C64-4912-BB86-4963ADE67C63}" type="slidenum">
              <a:rPr lang="en-US" smtClean="0"/>
              <a:t>‹#›</a:t>
            </a:fld>
            <a:endParaRPr lang="en-US"/>
          </a:p>
        </p:txBody>
      </p:sp>
    </p:spTree>
    <p:extLst>
      <p:ext uri="{BB962C8B-B14F-4D97-AF65-F5344CB8AC3E}">
        <p14:creationId xmlns:p14="http://schemas.microsoft.com/office/powerpoint/2010/main" val="2506081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D23CA8-E7A2-46F8-B098-867413FD4D3B}" type="datetimeFigureOut">
              <a:rPr lang="en-US" smtClean="0"/>
              <a:t>3/29/2017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B75B46-8C64-4912-BB86-4963ADE67C63}" type="slidenum">
              <a:rPr lang="en-US" smtClean="0"/>
              <a:t>‹#›</a:t>
            </a:fld>
            <a:endParaRPr lang="en-US"/>
          </a:p>
        </p:txBody>
      </p:sp>
    </p:spTree>
    <p:extLst>
      <p:ext uri="{BB962C8B-B14F-4D97-AF65-F5344CB8AC3E}">
        <p14:creationId xmlns:p14="http://schemas.microsoft.com/office/powerpoint/2010/main" val="2785571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4" name="Right Triangle 3"/>
          <p:cNvSpPr/>
          <p:nvPr/>
        </p:nvSpPr>
        <p:spPr>
          <a:xfrm rot="5400000">
            <a:off x="6091501" y="-99750"/>
            <a:ext cx="1510146" cy="1690254"/>
          </a:xfrm>
          <a:prstGeom prst="rtTriangle">
            <a:avLst/>
          </a:prstGeom>
          <a:gradFill flip="none" rotWithShape="1">
            <a:gsLst>
              <a:gs pos="0">
                <a:schemeClr val="accent1">
                  <a:shade val="30000"/>
                  <a:satMod val="115000"/>
                </a:schemeClr>
              </a:gs>
              <a:gs pos="35000">
                <a:srgbClr val="0070C0"/>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4179569" y="-22153"/>
            <a:ext cx="1821874" cy="1510146"/>
          </a:xfrm>
          <a:prstGeom prst="rtTriangle">
            <a:avLst/>
          </a:prstGeom>
          <a:gradFill>
            <a:gsLst>
              <a:gs pos="0">
                <a:schemeClr val="accent1">
                  <a:shade val="30000"/>
                  <a:satMod val="115000"/>
                </a:schemeClr>
              </a:gs>
              <a:gs pos="17000">
                <a:srgbClr val="0070C0"/>
              </a:gs>
              <a:gs pos="100000">
                <a:schemeClr val="accent1">
                  <a:shade val="100000"/>
                  <a:satMod val="115000"/>
                </a:schemeClr>
              </a:gs>
            </a:gsLst>
            <a:lin ang="162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hape 51"/>
          <p:cNvSpPr txBox="1">
            <a:spLocks noGrp="1"/>
          </p:cNvSpPr>
          <p:nvPr>
            <p:ph type="ctrTitle"/>
          </p:nvPr>
        </p:nvSpPr>
        <p:spPr>
          <a:xfrm>
            <a:off x="1837198" y="2633987"/>
            <a:ext cx="8756396" cy="2063736"/>
          </a:xfrm>
          <a:prstGeom prst="rect">
            <a:avLst/>
          </a:prstGeom>
        </p:spPr>
        <p:txBody>
          <a:bodyPr lIns="91425" tIns="91425" rIns="91425" bIns="91425" anchor="t" anchorCtr="0">
            <a:noAutofit/>
          </a:bodyPr>
          <a:lstStyle/>
          <a:p>
            <a:pPr lvl="0">
              <a:spcBef>
                <a:spcPts val="0"/>
              </a:spcBef>
              <a:buNone/>
            </a:pPr>
            <a:r>
              <a:rPr lang="en" b="1" dirty="0" smtClean="0">
                <a:solidFill>
                  <a:schemeClr val="bg1"/>
                </a:solidFill>
                <a:latin typeface="Playfair Display"/>
              </a:rPr>
              <a:t>Scaling in the Cloud</a:t>
            </a:r>
            <a:endParaRPr lang="en" b="1" dirty="0">
              <a:solidFill>
                <a:schemeClr val="bg1"/>
              </a:solidFill>
              <a:latin typeface="Playfair Display"/>
            </a:endParaRPr>
          </a:p>
        </p:txBody>
      </p:sp>
      <p:grpSp>
        <p:nvGrpSpPr>
          <p:cNvPr id="11" name="Shape 52"/>
          <p:cNvGrpSpPr/>
          <p:nvPr/>
        </p:nvGrpSpPr>
        <p:grpSpPr>
          <a:xfrm>
            <a:off x="5764818" y="0"/>
            <a:ext cx="473258" cy="998460"/>
            <a:chOff x="6730352" y="2315901"/>
            <a:chExt cx="257700" cy="420099"/>
          </a:xfrm>
        </p:grpSpPr>
        <p:sp>
          <p:nvSpPr>
            <p:cNvPr id="12" name="Shape 53"/>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3" name="Shape 54"/>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 name="Shape 55"/>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5" name="Shape 56"/>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6" name="Shape 57"/>
            <p:cNvSpPr/>
            <p:nvPr/>
          </p:nvSpPr>
          <p:spPr>
            <a:xfrm>
              <a:off x="6730352" y="2315901"/>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2110293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Shape 90"/>
          <p:cNvSpPr txBox="1">
            <a:spLocks/>
          </p:cNvSpPr>
          <p:nvPr/>
        </p:nvSpPr>
        <p:spPr>
          <a:xfrm>
            <a:off x="163774" y="1834081"/>
            <a:ext cx="8918767" cy="1851873"/>
          </a:xfrm>
          <a:prstGeom prst="rect">
            <a:avLst/>
          </a:prstGeom>
        </p:spPr>
        <p:txBody>
          <a:bodyPr vert="horz"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 sz="3067" i="1" dirty="0">
                <a:solidFill>
                  <a:schemeClr val="bg1"/>
                </a:solidFill>
                <a:latin typeface="Playfair Display"/>
                <a:ea typeface="Playfair Display"/>
                <a:cs typeface="Playfair Display"/>
                <a:sym typeface="Playfair Display"/>
              </a:rPr>
              <a:t>How to know that one server is out of service?</a:t>
            </a:r>
          </a:p>
          <a:p>
            <a:pPr>
              <a:buFont typeface="Arial" panose="020B0604020202020204" pitchFamily="34" charset="0"/>
              <a:buNone/>
            </a:pPr>
            <a:r>
              <a:rPr lang="en" sz="3067" dirty="0" smtClean="0">
                <a:solidFill>
                  <a:schemeClr val="bg1">
                    <a:lumMod val="50000"/>
                  </a:schemeClr>
                </a:solidFill>
              </a:rPr>
              <a:t>		</a:t>
            </a:r>
            <a:r>
              <a:rPr lang="en" sz="3067" i="1" dirty="0">
                <a:solidFill>
                  <a:schemeClr val="bg1">
                    <a:lumMod val="50000"/>
                  </a:schemeClr>
                </a:solidFill>
                <a:latin typeface="Playfair Display"/>
                <a:ea typeface="Playfair Display"/>
                <a:cs typeface="Playfair Display"/>
                <a:sym typeface="Playfair Display"/>
              </a:rPr>
              <a:t>Heartbeat</a:t>
            </a:r>
          </a:p>
        </p:txBody>
      </p:sp>
      <p:sp>
        <p:nvSpPr>
          <p:cNvPr id="3" name="Shape 90"/>
          <p:cNvSpPr txBox="1">
            <a:spLocks/>
          </p:cNvSpPr>
          <p:nvPr/>
        </p:nvSpPr>
        <p:spPr>
          <a:xfrm>
            <a:off x="163774" y="4220328"/>
            <a:ext cx="8031662" cy="1851873"/>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rgbClr val="CC0000"/>
              </a:buClr>
              <a:buSzPct val="100000"/>
              <a:buFont typeface="Playfair Display"/>
              <a:buChar char="◈"/>
              <a:defRPr sz="3000" b="0" i="1" u="none" strike="noStrike" cap="none">
                <a:solidFill>
                  <a:srgbClr val="000000"/>
                </a:solidFill>
                <a:latin typeface="Playfair Display"/>
                <a:ea typeface="Playfair Display"/>
                <a:cs typeface="Playfair Display"/>
                <a:sym typeface="Playfair Display"/>
              </a:defRPr>
            </a:lvl1pPr>
            <a:lvl2pPr marR="0" lvl="1" algn="ctr" rtl="0">
              <a:lnSpc>
                <a:spcPct val="115000"/>
              </a:lnSpc>
              <a:spcBef>
                <a:spcPts val="0"/>
              </a:spcBef>
              <a:spcAft>
                <a:spcPts val="0"/>
              </a:spcAft>
              <a:buClr>
                <a:srgbClr val="CC0000"/>
              </a:buClr>
              <a:buSzPct val="100000"/>
              <a:buFont typeface="Playfair Display"/>
              <a:buChar char="⬥"/>
              <a:defRPr sz="3000" b="0" i="1" u="none" strike="noStrike" cap="none">
                <a:solidFill>
                  <a:srgbClr val="000000"/>
                </a:solidFill>
                <a:latin typeface="Playfair Display"/>
                <a:ea typeface="Playfair Display"/>
                <a:cs typeface="Playfair Display"/>
                <a:sym typeface="Playfair Display"/>
              </a:defRPr>
            </a:lvl2pPr>
            <a:lvl3pPr marR="0" lvl="2" algn="ctr" rtl="0">
              <a:lnSpc>
                <a:spcPct val="115000"/>
              </a:lnSpc>
              <a:spcBef>
                <a:spcPts val="0"/>
              </a:spcBef>
              <a:spcAft>
                <a:spcPts val="0"/>
              </a:spcAft>
              <a:buClr>
                <a:srgbClr val="CC0000"/>
              </a:buClr>
              <a:buSzPct val="100000"/>
              <a:buFont typeface="Playfair Display"/>
              <a:buChar char="⬦"/>
              <a:defRPr sz="3000" b="0" i="1" u="none" strike="noStrike" cap="none">
                <a:solidFill>
                  <a:srgbClr val="000000"/>
                </a:solidFill>
                <a:latin typeface="Playfair Display"/>
                <a:ea typeface="Playfair Display"/>
                <a:cs typeface="Playfair Display"/>
                <a:sym typeface="Playfair Display"/>
              </a:defRPr>
            </a:lvl3pPr>
            <a:lvl4pPr marR="0" lvl="3" algn="ctr" rtl="0">
              <a:lnSpc>
                <a:spcPct val="115000"/>
              </a:lnSpc>
              <a:spcBef>
                <a:spcPts val="0"/>
              </a:spcBef>
              <a:spcAft>
                <a:spcPts val="0"/>
              </a:spcAft>
              <a:buClr>
                <a:srgbClr val="CC0000"/>
              </a:buClr>
              <a:buSzPct val="100000"/>
              <a:buFont typeface="Playfair Display"/>
              <a:buChar char="⬩"/>
              <a:defRPr sz="3000" b="0" i="1" u="none" strike="noStrike" cap="none">
                <a:solidFill>
                  <a:srgbClr val="000000"/>
                </a:solidFill>
                <a:latin typeface="Playfair Display"/>
                <a:ea typeface="Playfair Display"/>
                <a:cs typeface="Playfair Display"/>
                <a:sym typeface="Playfair Display"/>
              </a:defRPr>
            </a:lvl4pPr>
            <a:lvl5pPr marR="0" lvl="4" algn="ctr" rtl="0">
              <a:lnSpc>
                <a:spcPct val="115000"/>
              </a:lnSpc>
              <a:spcBef>
                <a:spcPts val="0"/>
              </a:spcBef>
              <a:spcAft>
                <a:spcPts val="0"/>
              </a:spcAft>
              <a:buClr>
                <a:srgbClr val="CC0000"/>
              </a:buClr>
              <a:buSzPct val="100000"/>
              <a:buFont typeface="Playfair Display"/>
              <a:buChar char="⬩"/>
              <a:defRPr sz="3000" b="0" i="1" u="none" strike="noStrike" cap="none">
                <a:solidFill>
                  <a:srgbClr val="000000"/>
                </a:solidFill>
                <a:latin typeface="Playfair Display"/>
                <a:ea typeface="Playfair Display"/>
                <a:cs typeface="Playfair Display"/>
                <a:sym typeface="Playfair Display"/>
              </a:defRPr>
            </a:lvl5pPr>
            <a:lvl6pPr marR="0" lvl="5" algn="ctr" rtl="0">
              <a:lnSpc>
                <a:spcPct val="115000"/>
              </a:lnSpc>
              <a:spcBef>
                <a:spcPts val="0"/>
              </a:spcBef>
              <a:spcAft>
                <a:spcPts val="0"/>
              </a:spcAft>
              <a:buClr>
                <a:srgbClr val="CC0000"/>
              </a:buClr>
              <a:buSzPct val="100000"/>
              <a:buFont typeface="Playfair Display"/>
              <a:buChar char="⬩"/>
              <a:defRPr sz="3000" b="0" i="1" u="none" strike="noStrike" cap="none">
                <a:solidFill>
                  <a:srgbClr val="000000"/>
                </a:solidFill>
                <a:latin typeface="Playfair Display"/>
                <a:ea typeface="Playfair Display"/>
                <a:cs typeface="Playfair Display"/>
                <a:sym typeface="Playfair Display"/>
              </a:defRPr>
            </a:lvl6pPr>
            <a:lvl7pPr marR="0" lvl="6" algn="ctr" rtl="0">
              <a:lnSpc>
                <a:spcPct val="115000"/>
              </a:lnSpc>
              <a:spcBef>
                <a:spcPts val="0"/>
              </a:spcBef>
              <a:spcAft>
                <a:spcPts val="0"/>
              </a:spcAft>
              <a:buClr>
                <a:srgbClr val="CC0000"/>
              </a:buClr>
              <a:buSzPct val="100000"/>
              <a:buFont typeface="Playfair Display"/>
              <a:buChar char="⬩"/>
              <a:defRPr sz="3000" b="0" i="1" u="none" strike="noStrike" cap="none">
                <a:solidFill>
                  <a:srgbClr val="000000"/>
                </a:solidFill>
                <a:latin typeface="Playfair Display"/>
                <a:ea typeface="Playfair Display"/>
                <a:cs typeface="Playfair Display"/>
                <a:sym typeface="Playfair Display"/>
              </a:defRPr>
            </a:lvl7pPr>
            <a:lvl8pPr marR="0" lvl="7" algn="ctr" rtl="0">
              <a:lnSpc>
                <a:spcPct val="115000"/>
              </a:lnSpc>
              <a:spcBef>
                <a:spcPts val="0"/>
              </a:spcBef>
              <a:spcAft>
                <a:spcPts val="0"/>
              </a:spcAft>
              <a:buSzPct val="100000"/>
              <a:buFont typeface="Playfair Display"/>
              <a:buNone/>
              <a:defRPr sz="3000" b="0" i="1" u="none" strike="noStrike" cap="none">
                <a:solidFill>
                  <a:srgbClr val="000000"/>
                </a:solidFill>
                <a:latin typeface="Playfair Display"/>
                <a:ea typeface="Playfair Display"/>
                <a:cs typeface="Playfair Display"/>
                <a:sym typeface="Playfair Display"/>
              </a:defRPr>
            </a:lvl8pPr>
            <a:lvl9pPr marR="0" lvl="8" algn="ctr" rtl="0">
              <a:lnSpc>
                <a:spcPct val="115000"/>
              </a:lnSpc>
              <a:spcBef>
                <a:spcPts val="0"/>
              </a:spcBef>
              <a:spcAft>
                <a:spcPts val="0"/>
              </a:spcAft>
              <a:buSzPct val="100000"/>
              <a:buFont typeface="Playfair Display"/>
              <a:buNone/>
              <a:defRPr sz="3000" b="0" i="1" u="none" strike="noStrike" cap="none">
                <a:solidFill>
                  <a:srgbClr val="000000"/>
                </a:solidFill>
                <a:latin typeface="Playfair Display"/>
                <a:ea typeface="Playfair Display"/>
                <a:cs typeface="Playfair Display"/>
                <a:sym typeface="Playfair Display"/>
              </a:defRPr>
            </a:lvl9pPr>
          </a:lstStyle>
          <a:p>
            <a:pPr>
              <a:buFont typeface="Playfair Display"/>
              <a:buNone/>
            </a:pPr>
            <a:r>
              <a:rPr lang="en" sz="3067" dirty="0">
                <a:solidFill>
                  <a:schemeClr val="bg1"/>
                </a:solidFill>
              </a:rPr>
              <a:t>But, What if the “Load Balancer” goes down?</a:t>
            </a:r>
          </a:p>
          <a:p>
            <a:pPr marL="228600" indent="-228600" algn="l">
              <a:lnSpc>
                <a:spcPct val="90000"/>
              </a:lnSpc>
              <a:spcBef>
                <a:spcPts val="1000"/>
              </a:spcBef>
              <a:buNone/>
            </a:pPr>
            <a:r>
              <a:rPr lang="en" sz="3067" dirty="0">
                <a:solidFill>
                  <a:schemeClr val="accent6"/>
                </a:solidFill>
              </a:rPr>
              <a:t> </a:t>
            </a:r>
            <a:r>
              <a:rPr lang="en" sz="3067" dirty="0" smtClean="0">
                <a:solidFill>
                  <a:schemeClr val="accent6"/>
                </a:solidFill>
              </a:rPr>
              <a:t>    </a:t>
            </a:r>
            <a:r>
              <a:rPr lang="en" sz="3067" dirty="0">
                <a:solidFill>
                  <a:schemeClr val="bg1">
                    <a:lumMod val="50000"/>
                  </a:schemeClr>
                </a:solidFill>
                <a:latin typeface="+mn-lt"/>
                <a:ea typeface="+mn-ea"/>
                <a:cs typeface="+mn-cs"/>
              </a:rPr>
              <a:t>Single Point Of Failer (SPOF)</a:t>
            </a:r>
          </a:p>
        </p:txBody>
      </p:sp>
      <p:sp>
        <p:nvSpPr>
          <p:cNvPr id="5" name="Isosceles Triangle 4"/>
          <p:cNvSpPr/>
          <p:nvPr/>
        </p:nvSpPr>
        <p:spPr>
          <a:xfrm rot="10800000">
            <a:off x="4626590" y="0"/>
            <a:ext cx="1975491" cy="1338618"/>
          </a:xfrm>
          <a:prstGeom prst="triangle">
            <a:avLst/>
          </a:prstGeom>
          <a:noFill/>
          <a:ln w="571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solidFill>
                <a:schemeClr val="bg1"/>
              </a:solidFill>
            </a:endParaRPr>
          </a:p>
        </p:txBody>
      </p:sp>
      <p:sp>
        <p:nvSpPr>
          <p:cNvPr id="6" name="Shape 85"/>
          <p:cNvSpPr txBox="1"/>
          <p:nvPr/>
        </p:nvSpPr>
        <p:spPr>
          <a:xfrm>
            <a:off x="4623157" y="79453"/>
            <a:ext cx="2013490" cy="748145"/>
          </a:xfrm>
          <a:prstGeom prst="rect">
            <a:avLst/>
          </a:prstGeom>
          <a:noFill/>
          <a:ln>
            <a:noFill/>
          </a:ln>
        </p:spPr>
        <p:txBody>
          <a:bodyPr lIns="91425" tIns="91425" rIns="91425" bIns="91425" anchor="ctr" anchorCtr="0">
            <a:noAutofit/>
          </a:bodyPr>
          <a:lstStyle/>
          <a:p>
            <a:pPr lvl="0" algn="ctr">
              <a:spcBef>
                <a:spcPts val="0"/>
              </a:spcBef>
              <a:buNone/>
            </a:pPr>
            <a:r>
              <a:rPr lang="en" sz="1800" dirty="0" smtClean="0">
                <a:solidFill>
                  <a:schemeClr val="bg1"/>
                </a:solidFill>
                <a:latin typeface="Playfair Display"/>
                <a:ea typeface="Playfair Display"/>
                <a:cs typeface="Playfair Display"/>
                <a:sym typeface="Playfair Display"/>
              </a:rPr>
              <a:t>Load</a:t>
            </a:r>
          </a:p>
          <a:p>
            <a:pPr lvl="0" algn="ctr">
              <a:spcBef>
                <a:spcPts val="0"/>
              </a:spcBef>
              <a:buNone/>
            </a:pPr>
            <a:r>
              <a:rPr lang="en" sz="1800" dirty="0" smtClean="0">
                <a:solidFill>
                  <a:schemeClr val="bg1"/>
                </a:solidFill>
                <a:latin typeface="Playfair Display"/>
                <a:ea typeface="Playfair Display"/>
                <a:cs typeface="Playfair Display"/>
                <a:sym typeface="Playfair Display"/>
              </a:rPr>
              <a:t>balancer</a:t>
            </a:r>
            <a:endParaRPr lang="en" sz="1800" dirty="0">
              <a:solidFill>
                <a:schemeClr val="bg1"/>
              </a:solidFill>
              <a:latin typeface="Playfair Display"/>
              <a:ea typeface="Playfair Display"/>
              <a:cs typeface="Playfair Display"/>
              <a:sym typeface="Playfair Display"/>
            </a:endParaRPr>
          </a:p>
        </p:txBody>
      </p:sp>
      <p:sp>
        <p:nvSpPr>
          <p:cNvPr id="7" name="Isosceles Triangle 6"/>
          <p:cNvSpPr/>
          <p:nvPr/>
        </p:nvSpPr>
        <p:spPr>
          <a:xfrm rot="10800000">
            <a:off x="4299597" y="-1"/>
            <a:ext cx="2626043" cy="1655199"/>
          </a:xfrm>
          <a:prstGeom prst="triangle">
            <a:avLst/>
          </a:prstGeom>
          <a:noFill/>
          <a:ln w="15875" cap="rnd"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4715732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600" y="1970767"/>
            <a:ext cx="2735565" cy="1815005"/>
          </a:xfrm>
          <a:prstGeom prst="rect">
            <a:avLst/>
          </a:prstGeom>
          <a:solidFill>
            <a:srgbClr val="FFFFFF"/>
          </a:solidFill>
        </p:spPr>
      </p:pic>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l="20973" r="27915"/>
          <a:stretch/>
        </p:blipFill>
        <p:spPr>
          <a:xfrm>
            <a:off x="179603" y="4187372"/>
            <a:ext cx="1864660" cy="2339577"/>
          </a:xfrm>
          <a:prstGeom prst="rect">
            <a:avLst/>
          </a:prstGeom>
        </p:spPr>
      </p:pic>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20973" r="27915"/>
          <a:stretch/>
        </p:blipFill>
        <p:spPr>
          <a:xfrm>
            <a:off x="114950" y="277105"/>
            <a:ext cx="1864660" cy="2339577"/>
          </a:xfrm>
          <a:prstGeom prst="rect">
            <a:avLst/>
          </a:prstGeom>
        </p:spPr>
      </p:pic>
      <p:cxnSp>
        <p:nvCxnSpPr>
          <p:cNvPr id="18" name="Straight Arrow Connector 17"/>
          <p:cNvCxnSpPr/>
          <p:nvPr/>
        </p:nvCxnSpPr>
        <p:spPr>
          <a:xfrm flipH="1" flipV="1">
            <a:off x="1941166" y="1119581"/>
            <a:ext cx="1701209" cy="1120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2044263" y="2795332"/>
            <a:ext cx="1598112" cy="1162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39954" t="15098" r="40094" b="52924"/>
          <a:stretch/>
        </p:blipFill>
        <p:spPr>
          <a:xfrm>
            <a:off x="4028366" y="1062875"/>
            <a:ext cx="1227569" cy="1531088"/>
          </a:xfrm>
          <a:prstGeom prst="rect">
            <a:avLst/>
          </a:prstGeom>
        </p:spPr>
      </p:pic>
      <p:cxnSp>
        <p:nvCxnSpPr>
          <p:cNvPr id="16" name="Straight Arrow Connector 15"/>
          <p:cNvCxnSpPr/>
          <p:nvPr/>
        </p:nvCxnSpPr>
        <p:spPr>
          <a:xfrm flipH="1">
            <a:off x="5255935" y="3020228"/>
            <a:ext cx="9356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39954" t="15098" r="40094" b="52924"/>
          <a:stretch/>
        </p:blipFill>
        <p:spPr>
          <a:xfrm>
            <a:off x="3908924" y="3544187"/>
            <a:ext cx="1227569" cy="1531088"/>
          </a:xfrm>
          <a:prstGeom prst="rect">
            <a:avLst/>
          </a:prstGeom>
        </p:spPr>
      </p:pic>
      <p:cxnSp>
        <p:nvCxnSpPr>
          <p:cNvPr id="9" name="Straight Arrow Connector 8"/>
          <p:cNvCxnSpPr/>
          <p:nvPr/>
        </p:nvCxnSpPr>
        <p:spPr>
          <a:xfrm flipH="1" flipV="1">
            <a:off x="1979610" y="2239926"/>
            <a:ext cx="1662765" cy="1389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155233" y="4187371"/>
            <a:ext cx="1426760" cy="887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332193" y="2878270"/>
            <a:ext cx="0" cy="498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642149" y="2878270"/>
            <a:ext cx="0" cy="498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9027510" y="2839028"/>
            <a:ext cx="10806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hape 292"/>
          <p:cNvSpPr/>
          <p:nvPr/>
        </p:nvSpPr>
        <p:spPr>
          <a:xfrm>
            <a:off x="10237052" y="46663"/>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292"/>
          <p:cNvSpPr/>
          <p:nvPr/>
        </p:nvSpPr>
        <p:spPr>
          <a:xfrm>
            <a:off x="10237052" y="5275633"/>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292"/>
          <p:cNvSpPr/>
          <p:nvPr/>
        </p:nvSpPr>
        <p:spPr>
          <a:xfrm>
            <a:off x="10237054" y="6193441"/>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92"/>
          <p:cNvSpPr/>
          <p:nvPr/>
        </p:nvSpPr>
        <p:spPr>
          <a:xfrm>
            <a:off x="10237053" y="4282846"/>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92"/>
          <p:cNvSpPr/>
          <p:nvPr/>
        </p:nvSpPr>
        <p:spPr>
          <a:xfrm>
            <a:off x="10237052" y="834221"/>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292"/>
          <p:cNvSpPr/>
          <p:nvPr/>
        </p:nvSpPr>
        <p:spPr>
          <a:xfrm>
            <a:off x="10237053" y="3340030"/>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292"/>
          <p:cNvSpPr/>
          <p:nvPr/>
        </p:nvSpPr>
        <p:spPr>
          <a:xfrm>
            <a:off x="10237052" y="2507587"/>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292"/>
          <p:cNvSpPr/>
          <p:nvPr/>
        </p:nvSpPr>
        <p:spPr>
          <a:xfrm>
            <a:off x="10237052" y="1679753"/>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30" name="Straight Arrow Connector 29"/>
          <p:cNvCxnSpPr/>
          <p:nvPr/>
        </p:nvCxnSpPr>
        <p:spPr>
          <a:xfrm flipH="1">
            <a:off x="8754004" y="1882541"/>
            <a:ext cx="1347475" cy="460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9025959" y="4002913"/>
            <a:ext cx="961099" cy="611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8051006" y="4282846"/>
            <a:ext cx="2071626" cy="2242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9160921" y="3436180"/>
            <a:ext cx="940558" cy="451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8646752" y="1037149"/>
            <a:ext cx="1454727" cy="1011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8522061" y="4282846"/>
            <a:ext cx="1586103" cy="1324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8369661" y="399568"/>
            <a:ext cx="1617397" cy="1305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847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Shape 588"/>
          <p:cNvGrpSpPr/>
          <p:nvPr/>
        </p:nvGrpSpPr>
        <p:grpSpPr>
          <a:xfrm>
            <a:off x="5404238" y="627711"/>
            <a:ext cx="416760" cy="399774"/>
            <a:chOff x="5241175" y="4959100"/>
            <a:chExt cx="539775" cy="517775"/>
          </a:xfrm>
          <a:solidFill>
            <a:schemeClr val="accent1"/>
          </a:solidFill>
        </p:grpSpPr>
        <p:sp>
          <p:nvSpPr>
            <p:cNvPr id="3" name="Shape 589"/>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grpFill/>
            <a:ln>
              <a:noFill/>
            </a:ln>
          </p:spPr>
          <p:txBody>
            <a:bodyPr lIns="91425" tIns="91425" rIns="91425" bIns="91425" anchor="ctr" anchorCtr="0">
              <a:noAutofit/>
            </a:bodyPr>
            <a:lstStyle/>
            <a:p>
              <a:pPr lvl="0">
                <a:spcBef>
                  <a:spcPts val="0"/>
                </a:spcBef>
                <a:buNone/>
              </a:pPr>
              <a:endParaRPr/>
            </a:p>
          </p:txBody>
        </p:sp>
        <p:sp>
          <p:nvSpPr>
            <p:cNvPr id="4" name="Shape 590"/>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grpFill/>
            <a:ln>
              <a:noFill/>
            </a:ln>
          </p:spPr>
          <p:txBody>
            <a:bodyPr lIns="91425" tIns="91425" rIns="91425" bIns="91425" anchor="ctr" anchorCtr="0">
              <a:noAutofit/>
            </a:bodyPr>
            <a:lstStyle/>
            <a:p>
              <a:pPr lvl="0">
                <a:spcBef>
                  <a:spcPts val="0"/>
                </a:spcBef>
                <a:buNone/>
              </a:pPr>
              <a:endParaRPr/>
            </a:p>
          </p:txBody>
        </p:sp>
        <p:sp>
          <p:nvSpPr>
            <p:cNvPr id="5" name="Shape 591"/>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6" name="Shape 592"/>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grpFill/>
            <a:ln>
              <a:noFill/>
            </a:ln>
          </p:spPr>
          <p:txBody>
            <a:bodyPr lIns="91425" tIns="91425" rIns="91425" bIns="91425" anchor="ctr" anchorCtr="0">
              <a:noAutofit/>
            </a:bodyPr>
            <a:lstStyle/>
            <a:p>
              <a:pPr lvl="0">
                <a:spcBef>
                  <a:spcPts val="0"/>
                </a:spcBef>
                <a:buNone/>
              </a:pPr>
              <a:endParaRPr/>
            </a:p>
          </p:txBody>
        </p:sp>
        <p:sp>
          <p:nvSpPr>
            <p:cNvPr id="7" name="Shape 593"/>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grpFill/>
            <a:ln>
              <a:noFill/>
            </a:ln>
          </p:spPr>
          <p:txBody>
            <a:bodyPr lIns="91425" tIns="91425" rIns="91425" bIns="91425" anchor="ctr" anchorCtr="0">
              <a:noAutofit/>
            </a:bodyPr>
            <a:lstStyle/>
            <a:p>
              <a:pPr lvl="0">
                <a:spcBef>
                  <a:spcPts val="0"/>
                </a:spcBef>
                <a:buNone/>
              </a:pPr>
              <a:endParaRPr/>
            </a:p>
          </p:txBody>
        </p:sp>
        <p:sp>
          <p:nvSpPr>
            <p:cNvPr id="8" name="Shape 594"/>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grpFill/>
            <a:ln>
              <a:noFill/>
            </a:ln>
          </p:spPr>
          <p:txBody>
            <a:bodyPr lIns="91425" tIns="91425" rIns="91425" bIns="91425" anchor="ctr" anchorCtr="0">
              <a:noAutofit/>
            </a:bodyPr>
            <a:lstStyle/>
            <a:p>
              <a:pPr lvl="0">
                <a:spcBef>
                  <a:spcPts val="0"/>
                </a:spcBef>
                <a:buNone/>
              </a:pPr>
              <a:endParaRPr/>
            </a:p>
          </p:txBody>
        </p:sp>
      </p:grpSp>
      <p:sp>
        <p:nvSpPr>
          <p:cNvPr id="9" name="Isosceles Triangle 8"/>
          <p:cNvSpPr/>
          <p:nvPr/>
        </p:nvSpPr>
        <p:spPr>
          <a:xfrm rot="10800000">
            <a:off x="4626590" y="0"/>
            <a:ext cx="1975491" cy="1338618"/>
          </a:xfrm>
          <a:prstGeom prst="triangle">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solidFill>
                <a:schemeClr val="bg1"/>
              </a:solidFill>
            </a:endParaRPr>
          </a:p>
        </p:txBody>
      </p:sp>
      <p:sp>
        <p:nvSpPr>
          <p:cNvPr id="10" name="Isosceles Triangle 9"/>
          <p:cNvSpPr/>
          <p:nvPr/>
        </p:nvSpPr>
        <p:spPr>
          <a:xfrm rot="10800000">
            <a:off x="4299597" y="-1"/>
            <a:ext cx="2626043" cy="1655199"/>
          </a:xfrm>
          <a:prstGeom prst="triangle">
            <a:avLst/>
          </a:prstGeom>
          <a:noFill/>
          <a:ln w="15875" cap="rnd"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1" name="Shape 95"/>
          <p:cNvSpPr txBox="1">
            <a:spLocks/>
          </p:cNvSpPr>
          <p:nvPr/>
        </p:nvSpPr>
        <p:spPr>
          <a:xfrm>
            <a:off x="4986109" y="51463"/>
            <a:ext cx="7081200" cy="539100"/>
          </a:xfrm>
          <a:prstGeom prst="rect">
            <a:avLst/>
          </a:prstGeom>
        </p:spPr>
        <p:txBody>
          <a:bodyPr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3200" b="1" dirty="0" smtClean="0">
                <a:solidFill>
                  <a:schemeClr val="accent1"/>
                </a:solidFill>
              </a:rPr>
              <a:t>Scaling</a:t>
            </a:r>
            <a:endParaRPr lang="en" sz="3200" b="1" dirty="0">
              <a:solidFill>
                <a:schemeClr val="accent1"/>
              </a:solidFill>
            </a:endParaRPr>
          </a:p>
        </p:txBody>
      </p:sp>
      <p:sp>
        <p:nvSpPr>
          <p:cNvPr id="12" name="Cube 11"/>
          <p:cNvSpPr/>
          <p:nvPr/>
        </p:nvSpPr>
        <p:spPr>
          <a:xfrm>
            <a:off x="10214864" y="590563"/>
            <a:ext cx="1283368" cy="1812758"/>
          </a:xfrm>
          <a:prstGeom prst="cube">
            <a:avLst>
              <a:gd name="adj" fmla="val 38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 14"/>
          <p:cNvSpPr/>
          <p:nvPr/>
        </p:nvSpPr>
        <p:spPr>
          <a:xfrm>
            <a:off x="10519664" y="2636829"/>
            <a:ext cx="793754" cy="1314555"/>
          </a:xfrm>
          <a:prstGeom prst="cube">
            <a:avLst>
              <a:gd name="adj" fmla="val 38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ube 15"/>
          <p:cNvSpPr/>
          <p:nvPr/>
        </p:nvSpPr>
        <p:spPr>
          <a:xfrm>
            <a:off x="10856547" y="4239072"/>
            <a:ext cx="396343" cy="578586"/>
          </a:xfrm>
          <a:prstGeom prst="cube">
            <a:avLst>
              <a:gd name="adj" fmla="val 38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367264" y="1353461"/>
            <a:ext cx="489284" cy="14348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624432" y="3166219"/>
            <a:ext cx="304635" cy="4571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0891343" y="4480774"/>
            <a:ext cx="159595" cy="4571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10365430" y="2242795"/>
            <a:ext cx="491118" cy="190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0360575" y="2116516"/>
            <a:ext cx="491118" cy="190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0624432" y="3842995"/>
            <a:ext cx="2321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0628017" y="3785845"/>
            <a:ext cx="2321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6" idx="3"/>
            <a:endCxn id="16" idx="3"/>
          </p:cNvCxnSpPr>
          <p:nvPr/>
        </p:nvCxnSpPr>
        <p:spPr>
          <a:xfrm>
            <a:off x="10977927" y="4817658"/>
            <a:ext cx="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6" idx="3"/>
            <a:endCxn id="16" idx="3"/>
          </p:cNvCxnSpPr>
          <p:nvPr/>
        </p:nvCxnSpPr>
        <p:spPr>
          <a:xfrm>
            <a:off x="10977927" y="4817658"/>
            <a:ext cx="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6" idx="3"/>
            <a:endCxn id="16" idx="3"/>
          </p:cNvCxnSpPr>
          <p:nvPr/>
        </p:nvCxnSpPr>
        <p:spPr>
          <a:xfrm>
            <a:off x="10977927" y="481765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0891343" y="4752121"/>
            <a:ext cx="152317" cy="15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0898621" y="4694552"/>
            <a:ext cx="152317" cy="15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49397" y="1910137"/>
            <a:ext cx="8780956" cy="2291653"/>
          </a:xfrm>
          <a:prstGeom prst="rect">
            <a:avLst/>
          </a:prstGeom>
          <a:noFill/>
        </p:spPr>
        <p:txBody>
          <a:bodyPr wrap="square" rtlCol="0">
            <a:spAutoFit/>
          </a:bodyPr>
          <a:lstStyle/>
          <a:p>
            <a:pPr>
              <a:lnSpc>
                <a:spcPct val="90000"/>
              </a:lnSpc>
            </a:pPr>
            <a:r>
              <a:rPr lang="en-US" sz="3200" b="1" dirty="0">
                <a:solidFill>
                  <a:schemeClr val="accent1"/>
                </a:solidFill>
                <a:latin typeface="+mj-lt"/>
                <a:ea typeface="+mj-ea"/>
                <a:cs typeface="+mj-cs"/>
              </a:rPr>
              <a:t>Vertical scaling </a:t>
            </a:r>
            <a:endParaRPr lang="en-US" sz="3200" b="1" dirty="0" smtClean="0">
              <a:solidFill>
                <a:schemeClr val="accent1"/>
              </a:solidFill>
              <a:latin typeface="+mj-lt"/>
              <a:ea typeface="+mj-ea"/>
              <a:cs typeface="+mj-cs"/>
            </a:endParaRPr>
          </a:p>
          <a:p>
            <a:pPr>
              <a:lnSpc>
                <a:spcPct val="90000"/>
              </a:lnSpc>
            </a:pPr>
            <a:endParaRPr lang="en-US" sz="3200" b="1" dirty="0">
              <a:solidFill>
                <a:schemeClr val="accent1"/>
              </a:solidFill>
              <a:latin typeface="+mj-lt"/>
              <a:ea typeface="+mj-ea"/>
              <a:cs typeface="+mj-cs"/>
            </a:endParaRPr>
          </a:p>
          <a:p>
            <a:pPr marL="228600" indent="-228600" algn="just">
              <a:buClr>
                <a:schemeClr val="dk1"/>
              </a:buClr>
              <a:buSzPct val="78571"/>
            </a:pPr>
            <a:r>
              <a:rPr lang="en-US" sz="2133" dirty="0" smtClean="0">
                <a:solidFill>
                  <a:srgbClr val="666666"/>
                </a:solidFill>
              </a:rPr>
              <a:t>	resize </a:t>
            </a:r>
            <a:r>
              <a:rPr lang="en-US" sz="2133" dirty="0">
                <a:solidFill>
                  <a:srgbClr val="666666"/>
                </a:solidFill>
              </a:rPr>
              <a:t>your server with no change to your code. It is the ability to </a:t>
            </a:r>
            <a:r>
              <a:rPr lang="en-US" sz="2133" dirty="0" smtClean="0">
                <a:solidFill>
                  <a:srgbClr val="666666"/>
                </a:solidFill>
              </a:rPr>
              <a:t>increase the </a:t>
            </a:r>
            <a:r>
              <a:rPr lang="en-US" sz="2133" dirty="0">
                <a:solidFill>
                  <a:srgbClr val="666666"/>
                </a:solidFill>
              </a:rPr>
              <a:t>capacity of existing hardware or software by adding resources. Vertical scaling is limited by the fact that you can only get as big as the size of the server.</a:t>
            </a:r>
          </a:p>
        </p:txBody>
      </p:sp>
    </p:spTree>
    <p:extLst>
      <p:ext uri="{BB962C8B-B14F-4D97-AF65-F5344CB8AC3E}">
        <p14:creationId xmlns:p14="http://schemas.microsoft.com/office/powerpoint/2010/main" val="2707193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Shape 588"/>
          <p:cNvGrpSpPr/>
          <p:nvPr/>
        </p:nvGrpSpPr>
        <p:grpSpPr>
          <a:xfrm>
            <a:off x="5404238" y="627711"/>
            <a:ext cx="416760" cy="399774"/>
            <a:chOff x="5241175" y="4959100"/>
            <a:chExt cx="539775" cy="517775"/>
          </a:xfrm>
          <a:solidFill>
            <a:schemeClr val="accent1"/>
          </a:solidFill>
        </p:grpSpPr>
        <p:sp>
          <p:nvSpPr>
            <p:cNvPr id="3" name="Shape 589"/>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grpFill/>
            <a:ln>
              <a:noFill/>
            </a:ln>
          </p:spPr>
          <p:txBody>
            <a:bodyPr lIns="91425" tIns="91425" rIns="91425" bIns="91425" anchor="ctr" anchorCtr="0">
              <a:noAutofit/>
            </a:bodyPr>
            <a:lstStyle/>
            <a:p>
              <a:pPr lvl="0">
                <a:spcBef>
                  <a:spcPts val="0"/>
                </a:spcBef>
                <a:buNone/>
              </a:pPr>
              <a:endParaRPr/>
            </a:p>
          </p:txBody>
        </p:sp>
        <p:sp>
          <p:nvSpPr>
            <p:cNvPr id="4" name="Shape 590"/>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grpFill/>
            <a:ln>
              <a:noFill/>
            </a:ln>
          </p:spPr>
          <p:txBody>
            <a:bodyPr lIns="91425" tIns="91425" rIns="91425" bIns="91425" anchor="ctr" anchorCtr="0">
              <a:noAutofit/>
            </a:bodyPr>
            <a:lstStyle/>
            <a:p>
              <a:pPr lvl="0">
                <a:spcBef>
                  <a:spcPts val="0"/>
                </a:spcBef>
                <a:buNone/>
              </a:pPr>
              <a:endParaRPr/>
            </a:p>
          </p:txBody>
        </p:sp>
        <p:sp>
          <p:nvSpPr>
            <p:cNvPr id="5" name="Shape 591"/>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6" name="Shape 592"/>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grpFill/>
            <a:ln>
              <a:noFill/>
            </a:ln>
          </p:spPr>
          <p:txBody>
            <a:bodyPr lIns="91425" tIns="91425" rIns="91425" bIns="91425" anchor="ctr" anchorCtr="0">
              <a:noAutofit/>
            </a:bodyPr>
            <a:lstStyle/>
            <a:p>
              <a:pPr lvl="0">
                <a:spcBef>
                  <a:spcPts val="0"/>
                </a:spcBef>
                <a:buNone/>
              </a:pPr>
              <a:endParaRPr/>
            </a:p>
          </p:txBody>
        </p:sp>
        <p:sp>
          <p:nvSpPr>
            <p:cNvPr id="7" name="Shape 593"/>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grpFill/>
            <a:ln>
              <a:noFill/>
            </a:ln>
          </p:spPr>
          <p:txBody>
            <a:bodyPr lIns="91425" tIns="91425" rIns="91425" bIns="91425" anchor="ctr" anchorCtr="0">
              <a:noAutofit/>
            </a:bodyPr>
            <a:lstStyle/>
            <a:p>
              <a:pPr lvl="0">
                <a:spcBef>
                  <a:spcPts val="0"/>
                </a:spcBef>
                <a:buNone/>
              </a:pPr>
              <a:endParaRPr/>
            </a:p>
          </p:txBody>
        </p:sp>
        <p:sp>
          <p:nvSpPr>
            <p:cNvPr id="8" name="Shape 594"/>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grpFill/>
            <a:ln>
              <a:noFill/>
            </a:ln>
          </p:spPr>
          <p:txBody>
            <a:bodyPr lIns="91425" tIns="91425" rIns="91425" bIns="91425" anchor="ctr" anchorCtr="0">
              <a:noAutofit/>
            </a:bodyPr>
            <a:lstStyle/>
            <a:p>
              <a:pPr lvl="0">
                <a:spcBef>
                  <a:spcPts val="0"/>
                </a:spcBef>
                <a:buNone/>
              </a:pPr>
              <a:endParaRPr/>
            </a:p>
          </p:txBody>
        </p:sp>
      </p:grpSp>
      <p:sp>
        <p:nvSpPr>
          <p:cNvPr id="9" name="Isosceles Triangle 8"/>
          <p:cNvSpPr/>
          <p:nvPr/>
        </p:nvSpPr>
        <p:spPr>
          <a:xfrm rot="10800000">
            <a:off x="4626590" y="0"/>
            <a:ext cx="1975491" cy="1338618"/>
          </a:xfrm>
          <a:prstGeom prst="triangle">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solidFill>
                <a:schemeClr val="bg1"/>
              </a:solidFill>
            </a:endParaRPr>
          </a:p>
        </p:txBody>
      </p:sp>
      <p:sp>
        <p:nvSpPr>
          <p:cNvPr id="10" name="Isosceles Triangle 9"/>
          <p:cNvSpPr/>
          <p:nvPr/>
        </p:nvSpPr>
        <p:spPr>
          <a:xfrm rot="10800000">
            <a:off x="4299597" y="-1"/>
            <a:ext cx="2626043" cy="1655199"/>
          </a:xfrm>
          <a:prstGeom prst="triangle">
            <a:avLst/>
          </a:prstGeom>
          <a:noFill/>
          <a:ln w="15875" cap="rnd"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1" name="Shape 95"/>
          <p:cNvSpPr txBox="1">
            <a:spLocks/>
          </p:cNvSpPr>
          <p:nvPr/>
        </p:nvSpPr>
        <p:spPr>
          <a:xfrm>
            <a:off x="4986109" y="51463"/>
            <a:ext cx="7081200" cy="539100"/>
          </a:xfrm>
          <a:prstGeom prst="rect">
            <a:avLst/>
          </a:prstGeom>
        </p:spPr>
        <p:txBody>
          <a:bodyPr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3200" b="1" dirty="0" smtClean="0">
                <a:solidFill>
                  <a:schemeClr val="accent1"/>
                </a:solidFill>
              </a:rPr>
              <a:t>Scaling</a:t>
            </a:r>
            <a:endParaRPr lang="en" sz="3200" b="1" dirty="0">
              <a:solidFill>
                <a:schemeClr val="accent1"/>
              </a:solidFill>
            </a:endParaRPr>
          </a:p>
        </p:txBody>
      </p:sp>
      <p:sp>
        <p:nvSpPr>
          <p:cNvPr id="15" name="Cube 14"/>
          <p:cNvSpPr/>
          <p:nvPr/>
        </p:nvSpPr>
        <p:spPr>
          <a:xfrm>
            <a:off x="10654061" y="2937807"/>
            <a:ext cx="793754" cy="1314555"/>
          </a:xfrm>
          <a:prstGeom prst="cube">
            <a:avLst>
              <a:gd name="adj" fmla="val 38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758829" y="3467197"/>
            <a:ext cx="304635" cy="4571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10365430" y="2242795"/>
            <a:ext cx="491118" cy="190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0758829" y="4143973"/>
            <a:ext cx="2321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6" idx="3"/>
            <a:endCxn id="16" idx="3"/>
          </p:cNvCxnSpPr>
          <p:nvPr/>
        </p:nvCxnSpPr>
        <p:spPr>
          <a:xfrm>
            <a:off x="10977927" y="4817658"/>
            <a:ext cx="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6" idx="3"/>
            <a:endCxn id="16" idx="3"/>
          </p:cNvCxnSpPr>
          <p:nvPr/>
        </p:nvCxnSpPr>
        <p:spPr>
          <a:xfrm>
            <a:off x="10977927" y="4817658"/>
            <a:ext cx="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6" idx="3"/>
            <a:endCxn id="16" idx="3"/>
          </p:cNvCxnSpPr>
          <p:nvPr/>
        </p:nvCxnSpPr>
        <p:spPr>
          <a:xfrm>
            <a:off x="10977927" y="481765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0891343" y="4752121"/>
            <a:ext cx="152317" cy="15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0898621" y="4694552"/>
            <a:ext cx="152317" cy="15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5367" y="1960709"/>
            <a:ext cx="7970379" cy="1963423"/>
          </a:xfrm>
          <a:prstGeom prst="rect">
            <a:avLst/>
          </a:prstGeom>
          <a:noFill/>
        </p:spPr>
        <p:txBody>
          <a:bodyPr wrap="square" rtlCol="0">
            <a:spAutoFit/>
          </a:bodyPr>
          <a:lstStyle/>
          <a:p>
            <a:pPr>
              <a:lnSpc>
                <a:spcPct val="90000"/>
              </a:lnSpc>
            </a:pPr>
            <a:r>
              <a:rPr lang="en-US" sz="3200" b="1" dirty="0" smtClean="0">
                <a:solidFill>
                  <a:schemeClr val="accent1"/>
                </a:solidFill>
                <a:latin typeface="+mj-lt"/>
                <a:ea typeface="+mj-ea"/>
                <a:cs typeface="+mj-cs"/>
              </a:rPr>
              <a:t>Horizontal </a:t>
            </a:r>
            <a:r>
              <a:rPr lang="en-US" sz="3200" b="1" dirty="0">
                <a:solidFill>
                  <a:schemeClr val="accent1"/>
                </a:solidFill>
                <a:latin typeface="+mj-lt"/>
                <a:ea typeface="+mj-ea"/>
                <a:cs typeface="+mj-cs"/>
              </a:rPr>
              <a:t>scaling </a:t>
            </a:r>
            <a:endParaRPr lang="en-US" sz="3200" b="1" dirty="0" smtClean="0">
              <a:solidFill>
                <a:schemeClr val="accent1"/>
              </a:solidFill>
              <a:latin typeface="+mj-lt"/>
              <a:ea typeface="+mj-ea"/>
              <a:cs typeface="+mj-cs"/>
            </a:endParaRPr>
          </a:p>
          <a:p>
            <a:pPr>
              <a:lnSpc>
                <a:spcPct val="90000"/>
              </a:lnSpc>
            </a:pPr>
            <a:endParaRPr lang="en-US" sz="3200" b="1" dirty="0">
              <a:solidFill>
                <a:schemeClr val="accent1"/>
              </a:solidFill>
              <a:latin typeface="+mj-lt"/>
              <a:ea typeface="+mj-ea"/>
              <a:cs typeface="+mj-cs"/>
            </a:endParaRPr>
          </a:p>
          <a:p>
            <a:pPr marL="228600" indent="-228600" algn="just">
              <a:buClr>
                <a:schemeClr val="dk1"/>
              </a:buClr>
              <a:buSzPct val="78571"/>
            </a:pPr>
            <a:r>
              <a:rPr lang="en-US" sz="2133" dirty="0" smtClean="0">
                <a:solidFill>
                  <a:srgbClr val="666666"/>
                </a:solidFill>
              </a:rPr>
              <a:t>	connect </a:t>
            </a:r>
            <a:r>
              <a:rPr lang="en-US" sz="2133" dirty="0">
                <a:solidFill>
                  <a:srgbClr val="666666"/>
                </a:solidFill>
              </a:rPr>
              <a:t>multiple hardware or software entities, such as servers, so that they work as a single logical unit. This kind of scale cannot be implemented at a moment’s notice.</a:t>
            </a:r>
          </a:p>
        </p:txBody>
      </p:sp>
      <p:sp>
        <p:nvSpPr>
          <p:cNvPr id="84" name="Cube 83"/>
          <p:cNvSpPr/>
          <p:nvPr/>
        </p:nvSpPr>
        <p:spPr>
          <a:xfrm>
            <a:off x="9571676" y="2937807"/>
            <a:ext cx="793754" cy="1314555"/>
          </a:xfrm>
          <a:prstGeom prst="cube">
            <a:avLst>
              <a:gd name="adj" fmla="val 38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9676444" y="3467197"/>
            <a:ext cx="304635" cy="4571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p:cNvCxnSpPr/>
          <p:nvPr/>
        </p:nvCxnSpPr>
        <p:spPr>
          <a:xfrm>
            <a:off x="9680029" y="4086823"/>
            <a:ext cx="2321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Cube 86"/>
          <p:cNvSpPr/>
          <p:nvPr/>
        </p:nvSpPr>
        <p:spPr>
          <a:xfrm>
            <a:off x="8491834" y="2937807"/>
            <a:ext cx="793754" cy="1314555"/>
          </a:xfrm>
          <a:prstGeom prst="cube">
            <a:avLst>
              <a:gd name="adj" fmla="val 38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8596602" y="3467197"/>
            <a:ext cx="304635" cy="4571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p:cNvCxnSpPr/>
          <p:nvPr/>
        </p:nvCxnSpPr>
        <p:spPr>
          <a:xfrm>
            <a:off x="8600187" y="4086823"/>
            <a:ext cx="2321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9680029" y="3967719"/>
            <a:ext cx="2321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8600187" y="3972400"/>
            <a:ext cx="2321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0758829" y="4055018"/>
            <a:ext cx="2321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5906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Rectangle 3"/>
          <p:cNvSpPr/>
          <p:nvPr/>
        </p:nvSpPr>
        <p:spPr>
          <a:xfrm>
            <a:off x="-1" y="0"/>
            <a:ext cx="4295553" cy="6858000"/>
          </a:xfrm>
          <a:prstGeom prst="rect">
            <a:avLst/>
          </a:prstGeom>
          <a:solidFill>
            <a:schemeClr val="tx1">
              <a:lumMod val="50000"/>
              <a:lumOff val="50000"/>
              <a:alpha val="79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667" dirty="0"/>
              <a:t>    Physical Place</a:t>
            </a:r>
          </a:p>
          <a:p>
            <a:r>
              <a:rPr lang="en-US" sz="2667" dirty="0"/>
              <a:t>    Equipment</a:t>
            </a:r>
          </a:p>
          <a:p>
            <a:r>
              <a:rPr lang="en-US" sz="2667" dirty="0"/>
              <a:t>    Implementation</a:t>
            </a:r>
          </a:p>
          <a:p>
            <a:r>
              <a:rPr lang="en-US" sz="2667" dirty="0"/>
              <a:t>    Heat</a:t>
            </a:r>
          </a:p>
          <a:p>
            <a:r>
              <a:rPr lang="en-US" sz="2667" dirty="0"/>
              <a:t>    Electricity</a:t>
            </a:r>
          </a:p>
          <a:p>
            <a:r>
              <a:rPr lang="en-US" sz="2667" dirty="0"/>
              <a:t>    Access </a:t>
            </a:r>
            <a:endParaRPr lang="en-US" sz="2667" dirty="0" smtClean="0"/>
          </a:p>
          <a:p>
            <a:r>
              <a:rPr lang="en-US" sz="2667" dirty="0"/>
              <a:t> </a:t>
            </a:r>
            <a:r>
              <a:rPr lang="en-US" sz="2667" dirty="0" smtClean="0"/>
              <a:t>   Security</a:t>
            </a:r>
          </a:p>
          <a:p>
            <a:r>
              <a:rPr lang="en-US" sz="2667" dirty="0"/>
              <a:t> </a:t>
            </a:r>
            <a:r>
              <a:rPr lang="en-US" sz="2667" dirty="0" smtClean="0"/>
              <a:t>   Scaling</a:t>
            </a:r>
            <a:endParaRPr lang="en-US" sz="2667" dirty="0"/>
          </a:p>
          <a:p>
            <a:endParaRPr lang="en-US" sz="2667" dirty="0"/>
          </a:p>
          <a:p>
            <a:r>
              <a:rPr lang="en-US" sz="2667" dirty="0"/>
              <a:t>  </a:t>
            </a:r>
          </a:p>
          <a:p>
            <a:r>
              <a:rPr lang="en-US" sz="2667" dirty="0"/>
              <a:t>So why don’t we move all of these implementation away and rent a server in the cloud?</a:t>
            </a:r>
          </a:p>
          <a:p>
            <a:pPr algn="ctr"/>
            <a:endParaRPr lang="en-US" sz="2667" dirty="0"/>
          </a:p>
        </p:txBody>
      </p:sp>
    </p:spTree>
    <p:extLst>
      <p:ext uri="{BB962C8B-B14F-4D97-AF65-F5344CB8AC3E}">
        <p14:creationId xmlns:p14="http://schemas.microsoft.com/office/powerpoint/2010/main" val="3332002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77"/>
          <p:cNvSpPr txBox="1">
            <a:spLocks/>
          </p:cNvSpPr>
          <p:nvPr/>
        </p:nvSpPr>
        <p:spPr>
          <a:xfrm>
            <a:off x="1129699" y="2677901"/>
            <a:ext cx="9932400" cy="1961200"/>
          </a:xfrm>
          <a:prstGeom prst="rect">
            <a:avLst/>
          </a:prstGeom>
        </p:spPr>
        <p:txBody>
          <a:bodyPr vert="horz"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buClr>
                <a:schemeClr val="dk1"/>
              </a:buClr>
              <a:buSzPct val="78571"/>
              <a:buNone/>
            </a:pPr>
            <a:r>
              <a:rPr lang="en-US" sz="2133" dirty="0">
                <a:solidFill>
                  <a:srgbClr val="666666"/>
                </a:solidFill>
              </a:rPr>
              <a:t>we could implement the architecture of our system and build the infrastructure virtually using software</a:t>
            </a:r>
            <a:r>
              <a:rPr lang="en-US" sz="2133" dirty="0" smtClean="0">
                <a:solidFill>
                  <a:srgbClr val="666666"/>
                </a:solidFill>
              </a:rPr>
              <a:t>.</a:t>
            </a:r>
          </a:p>
          <a:p>
            <a:pPr algn="ctr">
              <a:lnSpc>
                <a:spcPct val="100000"/>
              </a:lnSpc>
              <a:spcBef>
                <a:spcPts val="0"/>
              </a:spcBef>
              <a:buClr>
                <a:schemeClr val="dk1"/>
              </a:buClr>
              <a:buSzPct val="78571"/>
              <a:buNone/>
            </a:pPr>
            <a:endParaRPr lang="en" sz="1867" dirty="0" smtClean="0">
              <a:solidFill>
                <a:srgbClr val="666666"/>
              </a:solidFill>
            </a:endParaRPr>
          </a:p>
          <a:p>
            <a:pPr algn="ctr">
              <a:lnSpc>
                <a:spcPct val="100000"/>
              </a:lnSpc>
              <a:spcBef>
                <a:spcPts val="0"/>
              </a:spcBef>
              <a:buClr>
                <a:schemeClr val="dk1"/>
              </a:buClr>
              <a:buSzPct val="78571"/>
              <a:buFont typeface="Arial" panose="020B0604020202020204" pitchFamily="34" charset="0"/>
              <a:buNone/>
            </a:pPr>
            <a:r>
              <a:rPr lang="en" sz="2667" b="1" dirty="0" smtClean="0">
                <a:solidFill>
                  <a:schemeClr val="accent1"/>
                </a:solidFill>
              </a:rPr>
              <a:t>Infrastructure As A Service (IAAS)</a:t>
            </a:r>
          </a:p>
          <a:p>
            <a:pPr algn="ctr">
              <a:lnSpc>
                <a:spcPct val="100000"/>
              </a:lnSpc>
              <a:spcBef>
                <a:spcPts val="0"/>
              </a:spcBef>
              <a:buClr>
                <a:schemeClr val="dk1"/>
              </a:buClr>
              <a:buSzPct val="78571"/>
              <a:buFont typeface="Arial" panose="020B0604020202020204" pitchFamily="34" charset="0"/>
              <a:buNone/>
            </a:pPr>
            <a:endParaRPr lang="en" b="1" dirty="0" smtClean="0">
              <a:solidFill>
                <a:schemeClr val="accent6"/>
              </a:solidFill>
            </a:endParaRPr>
          </a:p>
          <a:p>
            <a:pPr algn="ctr">
              <a:lnSpc>
                <a:spcPct val="100000"/>
              </a:lnSpc>
              <a:spcBef>
                <a:spcPts val="0"/>
              </a:spcBef>
              <a:buClr>
                <a:schemeClr val="dk1"/>
              </a:buClr>
              <a:buSzPct val="78571"/>
              <a:buFont typeface="Arial" panose="020B0604020202020204" pitchFamily="34" charset="0"/>
              <a:buNone/>
            </a:pPr>
            <a:r>
              <a:rPr lang="en-US" sz="2133" dirty="0" smtClean="0">
                <a:solidFill>
                  <a:srgbClr val="666666"/>
                </a:solidFill>
              </a:rPr>
              <a:t>W</a:t>
            </a:r>
            <a:r>
              <a:rPr lang="en" sz="2133" dirty="0" smtClean="0">
                <a:solidFill>
                  <a:srgbClr val="666666"/>
                </a:solidFill>
              </a:rPr>
              <a:t>e even could autoscale the architecture due to the situation &amp; the number of clients.</a:t>
            </a:r>
          </a:p>
          <a:p>
            <a:pPr algn="ctr">
              <a:lnSpc>
                <a:spcPct val="100000"/>
              </a:lnSpc>
              <a:spcBef>
                <a:spcPts val="0"/>
              </a:spcBef>
              <a:buClr>
                <a:schemeClr val="dk1"/>
              </a:buClr>
              <a:buSzPct val="78571"/>
              <a:buFont typeface="Arial" panose="020B0604020202020204" pitchFamily="34" charset="0"/>
              <a:buNone/>
            </a:pPr>
            <a:endParaRPr lang="en" sz="2133" dirty="0" smtClean="0">
              <a:solidFill>
                <a:srgbClr val="666666"/>
              </a:solidFill>
            </a:endParaRPr>
          </a:p>
          <a:p>
            <a:pPr algn="ctr">
              <a:lnSpc>
                <a:spcPct val="100000"/>
              </a:lnSpc>
              <a:spcBef>
                <a:spcPts val="0"/>
              </a:spcBef>
              <a:buClr>
                <a:schemeClr val="dk1"/>
              </a:buClr>
              <a:buSzPct val="78571"/>
              <a:buFont typeface="Arial" panose="020B0604020202020204" pitchFamily="34" charset="0"/>
              <a:buNone/>
            </a:pPr>
            <a:r>
              <a:rPr lang="en-US" sz="2133" dirty="0" smtClean="0">
                <a:solidFill>
                  <a:srgbClr val="666666"/>
                </a:solidFill>
              </a:rPr>
              <a:t>P</a:t>
            </a:r>
            <a:r>
              <a:rPr lang="en" sz="2133" dirty="0" smtClean="0">
                <a:solidFill>
                  <a:srgbClr val="666666"/>
                </a:solidFill>
              </a:rPr>
              <a:t>ay as much as you use.</a:t>
            </a:r>
            <a:endParaRPr lang="en" sz="2133" dirty="0">
              <a:solidFill>
                <a:srgbClr val="666666"/>
              </a:solidFill>
            </a:endParaRPr>
          </a:p>
        </p:txBody>
      </p:sp>
      <p:sp>
        <p:nvSpPr>
          <p:cNvPr id="3" name="Shape 164"/>
          <p:cNvSpPr/>
          <p:nvPr/>
        </p:nvSpPr>
        <p:spPr>
          <a:xfrm>
            <a:off x="4588746" y="122830"/>
            <a:ext cx="3014305" cy="2381693"/>
          </a:xfrm>
          <a:prstGeom prst="diamond">
            <a:avLst/>
          </a:prstGeom>
          <a:blipFill dpi="0" rotWithShape="1">
            <a:blip r:embed="rId2">
              <a:extLst>
                <a:ext uri="{28A0092B-C50C-407E-A947-70E740481C1C}">
                  <a14:useLocalDpi xmlns:a14="http://schemas.microsoft.com/office/drawing/2010/main" val="0"/>
                </a:ext>
              </a:extLst>
            </a:blip>
            <a:srcRect/>
            <a:stretch>
              <a:fillRect/>
            </a:stretch>
          </a:blipFill>
          <a:ln w="76200" cap="flat" cmpd="thinThick">
            <a:solidFill>
              <a:schemeClr val="accent1"/>
            </a:solidFill>
            <a:prstDash val="solid"/>
            <a:miter/>
            <a:headEnd type="none" w="med" len="med"/>
            <a:tailEnd type="none" w="med" len="med"/>
          </a:ln>
        </p:spPr>
        <p:txBody>
          <a:bodyPr lIns="121900" tIns="121900" rIns="121900" bIns="121900" anchor="ctr" anchorCtr="0">
            <a:noAutofit/>
          </a:bodyPr>
          <a:lstStyle/>
          <a:p>
            <a:pPr algn="ctr">
              <a:buClr>
                <a:schemeClr val="dk1"/>
              </a:buClr>
              <a:buSzPct val="68750"/>
            </a:pPr>
            <a:endParaRPr lang="en" sz="2133" i="1" baseline="-25000" dirty="0">
              <a:solidFill>
                <a:srgbClr val="FFFFFF"/>
              </a:solidFill>
              <a:highlight>
                <a:srgbClr val="111111"/>
              </a:highlight>
              <a:latin typeface="Playfair Display"/>
              <a:ea typeface="Playfair Display"/>
              <a:cs typeface="Playfair Display"/>
              <a:sym typeface="Playfair Display"/>
            </a:endParaRPr>
          </a:p>
        </p:txBody>
      </p:sp>
    </p:spTree>
    <p:extLst>
      <p:ext uri="{BB962C8B-B14F-4D97-AF65-F5344CB8AC3E}">
        <p14:creationId xmlns:p14="http://schemas.microsoft.com/office/powerpoint/2010/main" val="10597217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77"/>
          <p:cNvSpPr txBox="1">
            <a:spLocks/>
          </p:cNvSpPr>
          <p:nvPr/>
        </p:nvSpPr>
        <p:spPr>
          <a:xfrm>
            <a:off x="1129699" y="2677901"/>
            <a:ext cx="9932400" cy="1961200"/>
          </a:xfrm>
          <a:prstGeom prst="rect">
            <a:avLst/>
          </a:prstGeom>
        </p:spPr>
        <p:txBody>
          <a:bodyPr vert="horz"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buClr>
                <a:schemeClr val="dk1"/>
              </a:buClr>
              <a:buSzPct val="78571"/>
              <a:buFont typeface="Arial" panose="020B0604020202020204" pitchFamily="34" charset="0"/>
              <a:buNone/>
            </a:pPr>
            <a:r>
              <a:rPr lang="en" sz="2133" dirty="0" smtClean="0">
                <a:solidFill>
                  <a:srgbClr val="666666"/>
                </a:solidFill>
              </a:rPr>
              <a:t>Make it easier for you to run your application on the cloud </a:t>
            </a:r>
          </a:p>
          <a:p>
            <a:pPr algn="ctr">
              <a:lnSpc>
                <a:spcPct val="100000"/>
              </a:lnSpc>
              <a:spcBef>
                <a:spcPts val="0"/>
              </a:spcBef>
              <a:buClr>
                <a:schemeClr val="dk1"/>
              </a:buClr>
              <a:buSzPct val="78571"/>
              <a:buFont typeface="Arial" panose="020B0604020202020204" pitchFamily="34" charset="0"/>
              <a:buNone/>
            </a:pPr>
            <a:endParaRPr lang="en" sz="2133" dirty="0" smtClean="0">
              <a:solidFill>
                <a:srgbClr val="666666"/>
              </a:solidFill>
            </a:endParaRPr>
          </a:p>
          <a:p>
            <a:pPr algn="ctr">
              <a:lnSpc>
                <a:spcPct val="100000"/>
              </a:lnSpc>
              <a:spcBef>
                <a:spcPts val="0"/>
              </a:spcBef>
              <a:buClr>
                <a:schemeClr val="dk1"/>
              </a:buClr>
              <a:buSzPct val="78571"/>
              <a:buFont typeface="Arial" panose="020B0604020202020204" pitchFamily="34" charset="0"/>
              <a:buNone/>
            </a:pPr>
            <a:endParaRPr lang="en" sz="1867" dirty="0" smtClean="0">
              <a:solidFill>
                <a:srgbClr val="666666"/>
              </a:solidFill>
            </a:endParaRPr>
          </a:p>
          <a:p>
            <a:pPr algn="ctr">
              <a:lnSpc>
                <a:spcPct val="100000"/>
              </a:lnSpc>
              <a:spcBef>
                <a:spcPts val="0"/>
              </a:spcBef>
              <a:buClr>
                <a:schemeClr val="dk1"/>
              </a:buClr>
              <a:buSzPct val="78571"/>
              <a:buFont typeface="Arial" panose="020B0604020202020204" pitchFamily="34" charset="0"/>
              <a:buNone/>
            </a:pPr>
            <a:r>
              <a:rPr lang="en" sz="2667" b="1" dirty="0" smtClean="0">
                <a:solidFill>
                  <a:schemeClr val="accent1"/>
                </a:solidFill>
              </a:rPr>
              <a:t>Platform As A Service (PAAS)</a:t>
            </a:r>
          </a:p>
          <a:p>
            <a:pPr algn="ctr">
              <a:lnSpc>
                <a:spcPct val="100000"/>
              </a:lnSpc>
              <a:spcBef>
                <a:spcPts val="0"/>
              </a:spcBef>
              <a:buClr>
                <a:schemeClr val="dk1"/>
              </a:buClr>
              <a:buSzPct val="78571"/>
              <a:buFont typeface="Arial" panose="020B0604020202020204" pitchFamily="34" charset="0"/>
              <a:buNone/>
            </a:pPr>
            <a:endParaRPr lang="en" b="1" dirty="0" smtClean="0">
              <a:solidFill>
                <a:schemeClr val="accent6"/>
              </a:solidFill>
            </a:endParaRPr>
          </a:p>
          <a:p>
            <a:pPr algn="ctr">
              <a:lnSpc>
                <a:spcPct val="100000"/>
              </a:lnSpc>
              <a:spcBef>
                <a:spcPts val="0"/>
              </a:spcBef>
              <a:buClr>
                <a:schemeClr val="dk1"/>
              </a:buClr>
              <a:buSzPct val="78571"/>
              <a:buFont typeface="Arial" panose="020B0604020202020204" pitchFamily="34" charset="0"/>
              <a:buNone/>
            </a:pPr>
            <a:r>
              <a:rPr lang="en-US" sz="2133" dirty="0" smtClean="0">
                <a:solidFill>
                  <a:srgbClr val="666666"/>
                </a:solidFill>
              </a:rPr>
              <a:t>If I’m a software developer, then I really don’t care about the infrastructure. So, pay a little bit more to abstract away those kind of details.</a:t>
            </a:r>
            <a:endParaRPr lang="en" sz="2133" dirty="0">
              <a:solidFill>
                <a:srgbClr val="666666"/>
              </a:solidFill>
            </a:endParaRPr>
          </a:p>
        </p:txBody>
      </p:sp>
      <p:sp>
        <p:nvSpPr>
          <p:cNvPr id="3" name="Shape 164"/>
          <p:cNvSpPr/>
          <p:nvPr/>
        </p:nvSpPr>
        <p:spPr>
          <a:xfrm>
            <a:off x="4588746" y="131338"/>
            <a:ext cx="3014305" cy="2381693"/>
          </a:xfrm>
          <a:prstGeom prst="diamond">
            <a:avLst/>
          </a:prstGeom>
          <a:blipFill>
            <a:blip r:embed="rId2"/>
            <a:stretch>
              <a:fillRect/>
            </a:stretch>
          </a:blipFill>
          <a:ln w="76200" cap="flat" cmpd="thinThick">
            <a:solidFill>
              <a:schemeClr val="accent1"/>
            </a:solidFill>
            <a:prstDash val="solid"/>
            <a:miter/>
            <a:headEnd type="none" w="med" len="med"/>
            <a:tailEnd type="none" w="med" len="med"/>
          </a:ln>
        </p:spPr>
        <p:txBody>
          <a:bodyPr lIns="121900" tIns="121900" rIns="121900" bIns="121900" anchor="ctr" anchorCtr="0">
            <a:noAutofit/>
          </a:bodyPr>
          <a:lstStyle/>
          <a:p>
            <a:pPr algn="ctr">
              <a:buClr>
                <a:schemeClr val="dk1"/>
              </a:buClr>
              <a:buSzPct val="68750"/>
            </a:pPr>
            <a:endParaRPr lang="en" sz="2133" i="1" baseline="-25000" dirty="0">
              <a:solidFill>
                <a:srgbClr val="FFFFFF"/>
              </a:solidFill>
              <a:highlight>
                <a:srgbClr val="111111"/>
              </a:highlight>
              <a:latin typeface="Playfair Display"/>
              <a:ea typeface="Playfair Display"/>
              <a:cs typeface="Playfair Display"/>
              <a:sym typeface="Playfair Display"/>
            </a:endParaRPr>
          </a:p>
        </p:txBody>
      </p:sp>
    </p:spTree>
    <p:extLst>
      <p:ext uri="{BB962C8B-B14F-4D97-AF65-F5344CB8AC3E}">
        <p14:creationId xmlns:p14="http://schemas.microsoft.com/office/powerpoint/2010/main" val="195655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77"/>
          <p:cNvSpPr txBox="1">
            <a:spLocks/>
          </p:cNvSpPr>
          <p:nvPr/>
        </p:nvSpPr>
        <p:spPr>
          <a:xfrm>
            <a:off x="1129699" y="2677901"/>
            <a:ext cx="9932400" cy="1961200"/>
          </a:xfrm>
          <a:prstGeom prst="rect">
            <a:avLst/>
          </a:prstGeom>
        </p:spPr>
        <p:txBody>
          <a:bodyPr vert="horz"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buClr>
                <a:schemeClr val="dk1"/>
              </a:buClr>
              <a:buSzPct val="78571"/>
              <a:buFont typeface="Arial" panose="020B0604020202020204" pitchFamily="34" charset="0"/>
              <a:buNone/>
            </a:pPr>
            <a:r>
              <a:rPr lang="en" sz="2133" dirty="0" smtClean="0">
                <a:solidFill>
                  <a:srgbClr val="666666"/>
                </a:solidFill>
              </a:rPr>
              <a:t>For example your E-mail, you don’t really know the details about where emails are stored or how they tranfer….</a:t>
            </a:r>
          </a:p>
          <a:p>
            <a:pPr algn="ctr">
              <a:lnSpc>
                <a:spcPct val="100000"/>
              </a:lnSpc>
              <a:spcBef>
                <a:spcPts val="0"/>
              </a:spcBef>
              <a:buClr>
                <a:schemeClr val="dk1"/>
              </a:buClr>
              <a:buSzPct val="78571"/>
              <a:buFont typeface="Arial" panose="020B0604020202020204" pitchFamily="34" charset="0"/>
              <a:buNone/>
            </a:pPr>
            <a:endParaRPr lang="en" sz="1867" dirty="0" smtClean="0">
              <a:solidFill>
                <a:srgbClr val="666666"/>
              </a:solidFill>
            </a:endParaRPr>
          </a:p>
          <a:p>
            <a:pPr algn="ctr">
              <a:lnSpc>
                <a:spcPct val="100000"/>
              </a:lnSpc>
              <a:spcBef>
                <a:spcPts val="0"/>
              </a:spcBef>
              <a:buClr>
                <a:schemeClr val="dk1"/>
              </a:buClr>
              <a:buSzPct val="78571"/>
              <a:buFont typeface="Arial" panose="020B0604020202020204" pitchFamily="34" charset="0"/>
              <a:buNone/>
            </a:pPr>
            <a:r>
              <a:rPr lang="en" sz="2667" b="1" dirty="0" smtClean="0">
                <a:solidFill>
                  <a:schemeClr val="accent1"/>
                </a:solidFill>
              </a:rPr>
              <a:t>Software As A Service (SAAS)</a:t>
            </a:r>
          </a:p>
          <a:p>
            <a:pPr algn="ctr">
              <a:lnSpc>
                <a:spcPct val="100000"/>
              </a:lnSpc>
              <a:spcBef>
                <a:spcPts val="0"/>
              </a:spcBef>
              <a:buClr>
                <a:schemeClr val="dk1"/>
              </a:buClr>
              <a:buSzPct val="78571"/>
              <a:buFont typeface="Arial" panose="020B0604020202020204" pitchFamily="34" charset="0"/>
              <a:buNone/>
            </a:pPr>
            <a:endParaRPr lang="en" sz="2667" b="1" dirty="0" smtClean="0">
              <a:solidFill>
                <a:schemeClr val="accent6"/>
              </a:solidFill>
            </a:endParaRPr>
          </a:p>
          <a:p>
            <a:pPr algn="ctr">
              <a:lnSpc>
                <a:spcPct val="100000"/>
              </a:lnSpc>
              <a:spcBef>
                <a:spcPts val="0"/>
              </a:spcBef>
              <a:buClr>
                <a:schemeClr val="dk1"/>
              </a:buClr>
              <a:buSzPct val="78571"/>
              <a:buFont typeface="Arial" panose="020B0604020202020204" pitchFamily="34" charset="0"/>
              <a:buNone/>
            </a:pPr>
            <a:r>
              <a:rPr lang="en" sz="2133" dirty="0" smtClean="0">
                <a:solidFill>
                  <a:srgbClr val="666666"/>
                </a:solidFill>
              </a:rPr>
              <a:t>The all of underlying  implementation delails are abtracted away.</a:t>
            </a:r>
            <a:endParaRPr lang="en" sz="2133" dirty="0">
              <a:solidFill>
                <a:srgbClr val="666666"/>
              </a:solidFill>
            </a:endParaRPr>
          </a:p>
        </p:txBody>
      </p:sp>
      <p:sp>
        <p:nvSpPr>
          <p:cNvPr id="3" name="Shape 164"/>
          <p:cNvSpPr/>
          <p:nvPr/>
        </p:nvSpPr>
        <p:spPr>
          <a:xfrm>
            <a:off x="4588746" y="154357"/>
            <a:ext cx="3014305" cy="2381693"/>
          </a:xfrm>
          <a:prstGeom prst="diamond">
            <a:avLst/>
          </a:prstGeom>
          <a:blipFill dpi="0" rotWithShape="1">
            <a:blip r:embed="rId3">
              <a:extLst>
                <a:ext uri="{28A0092B-C50C-407E-A947-70E740481C1C}">
                  <a14:useLocalDpi xmlns:a14="http://schemas.microsoft.com/office/drawing/2010/main" val="0"/>
                </a:ext>
              </a:extLst>
            </a:blip>
            <a:srcRect/>
            <a:stretch>
              <a:fillRect/>
            </a:stretch>
          </a:blipFill>
          <a:ln w="76200" cap="flat" cmpd="thinThick">
            <a:solidFill>
              <a:schemeClr val="accent1"/>
            </a:solidFill>
            <a:prstDash val="solid"/>
            <a:miter/>
            <a:headEnd type="none" w="med" len="med"/>
            <a:tailEnd type="none" w="med" len="med"/>
          </a:ln>
        </p:spPr>
        <p:txBody>
          <a:bodyPr lIns="121900" tIns="121900" rIns="121900" bIns="121900" anchor="ctr" anchorCtr="0">
            <a:noAutofit/>
          </a:bodyPr>
          <a:lstStyle/>
          <a:p>
            <a:pPr algn="ctr">
              <a:buClr>
                <a:schemeClr val="dk1"/>
              </a:buClr>
              <a:buSzPct val="68750"/>
            </a:pPr>
            <a:endParaRPr lang="en" sz="2133" i="1" baseline="-25000" dirty="0">
              <a:solidFill>
                <a:srgbClr val="FFFFFF"/>
              </a:solidFill>
              <a:highlight>
                <a:srgbClr val="111111"/>
              </a:highlight>
              <a:latin typeface="Playfair Display"/>
              <a:ea typeface="Playfair Display"/>
              <a:cs typeface="Playfair Display"/>
              <a:sym typeface="Playfair Display"/>
            </a:endParaRPr>
          </a:p>
        </p:txBody>
      </p:sp>
    </p:spTree>
    <p:extLst>
      <p:ext uri="{BB962C8B-B14F-4D97-AF65-F5344CB8AC3E}">
        <p14:creationId xmlns:p14="http://schemas.microsoft.com/office/powerpoint/2010/main" val="3334171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9000" r="-9000"/>
          </a:stretch>
        </a:blipFill>
        <a:effectLst/>
      </p:bgPr>
    </p:bg>
    <p:spTree>
      <p:nvGrpSpPr>
        <p:cNvPr id="1" name=""/>
        <p:cNvGrpSpPr/>
        <p:nvPr/>
      </p:nvGrpSpPr>
      <p:grpSpPr>
        <a:xfrm>
          <a:off x="0" y="0"/>
          <a:ext cx="0" cy="0"/>
          <a:chOff x="0" y="0"/>
          <a:chExt cx="0" cy="0"/>
        </a:xfrm>
      </p:grpSpPr>
      <p:sp>
        <p:nvSpPr>
          <p:cNvPr id="4" name="Rectangle 3"/>
          <p:cNvSpPr/>
          <p:nvPr/>
        </p:nvSpPr>
        <p:spPr>
          <a:xfrm>
            <a:off x="415534" y="669612"/>
            <a:ext cx="3381054" cy="523220"/>
          </a:xfrm>
          <a:prstGeom prst="rect">
            <a:avLst/>
          </a:prstGeom>
        </p:spPr>
        <p:txBody>
          <a:bodyPr wrap="none">
            <a:spAutoFit/>
          </a:bodyPr>
          <a:lstStyle/>
          <a:p>
            <a:r>
              <a:rPr lang="en-US" sz="2800" b="1" dirty="0">
                <a:solidFill>
                  <a:schemeClr val="bg1"/>
                </a:solidFill>
              </a:rPr>
              <a:t>New Technology?!</a:t>
            </a:r>
            <a:endParaRPr lang="en-US" sz="2800" b="1" dirty="0"/>
          </a:p>
        </p:txBody>
      </p:sp>
    </p:spTree>
    <p:extLst>
      <p:ext uri="{BB962C8B-B14F-4D97-AF65-F5344CB8AC3E}">
        <p14:creationId xmlns:p14="http://schemas.microsoft.com/office/powerpoint/2010/main" val="2336370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9811" y="1345489"/>
            <a:ext cx="4467041" cy="296381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0973" r="27915"/>
          <a:stretch/>
        </p:blipFill>
        <p:spPr>
          <a:xfrm>
            <a:off x="1468320" y="1737545"/>
            <a:ext cx="1737237" cy="2179700"/>
          </a:xfrm>
          <a:prstGeom prst="rect">
            <a:avLst/>
          </a:prstGeom>
        </p:spPr>
      </p:pic>
      <p:cxnSp>
        <p:nvCxnSpPr>
          <p:cNvPr id="3" name="Straight Arrow Connector 2"/>
          <p:cNvCxnSpPr/>
          <p:nvPr/>
        </p:nvCxnSpPr>
        <p:spPr>
          <a:xfrm flipH="1">
            <a:off x="3089564" y="2715491"/>
            <a:ext cx="10806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7796525" y="2673927"/>
            <a:ext cx="10806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Shape 292"/>
          <p:cNvSpPr/>
          <p:nvPr/>
        </p:nvSpPr>
        <p:spPr>
          <a:xfrm>
            <a:off x="9435216" y="2342486"/>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4767707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9811" y="1345489"/>
            <a:ext cx="4467041" cy="296381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0973" r="27915"/>
          <a:stretch/>
        </p:blipFill>
        <p:spPr>
          <a:xfrm>
            <a:off x="1468320" y="1737545"/>
            <a:ext cx="1737237" cy="2179700"/>
          </a:xfrm>
          <a:prstGeom prst="rect">
            <a:avLst/>
          </a:prstGeom>
        </p:spPr>
      </p:pic>
      <p:cxnSp>
        <p:nvCxnSpPr>
          <p:cNvPr id="3" name="Straight Arrow Connector 2"/>
          <p:cNvCxnSpPr/>
          <p:nvPr/>
        </p:nvCxnSpPr>
        <p:spPr>
          <a:xfrm flipH="1">
            <a:off x="3089564" y="2715491"/>
            <a:ext cx="10806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8070031" y="2840705"/>
            <a:ext cx="10806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Shape 292"/>
          <p:cNvSpPr/>
          <p:nvPr/>
        </p:nvSpPr>
        <p:spPr>
          <a:xfrm>
            <a:off x="9279573" y="48340"/>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292"/>
          <p:cNvSpPr/>
          <p:nvPr/>
        </p:nvSpPr>
        <p:spPr>
          <a:xfrm>
            <a:off x="9279573" y="5277310"/>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292"/>
          <p:cNvSpPr/>
          <p:nvPr/>
        </p:nvSpPr>
        <p:spPr>
          <a:xfrm>
            <a:off x="9279575" y="6195118"/>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292"/>
          <p:cNvSpPr/>
          <p:nvPr/>
        </p:nvSpPr>
        <p:spPr>
          <a:xfrm>
            <a:off x="9279574" y="4284523"/>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292"/>
          <p:cNvSpPr/>
          <p:nvPr/>
        </p:nvSpPr>
        <p:spPr>
          <a:xfrm>
            <a:off x="9279573" y="835898"/>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292"/>
          <p:cNvSpPr/>
          <p:nvPr/>
        </p:nvSpPr>
        <p:spPr>
          <a:xfrm>
            <a:off x="9279574" y="3341707"/>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292"/>
          <p:cNvSpPr/>
          <p:nvPr/>
        </p:nvSpPr>
        <p:spPr>
          <a:xfrm>
            <a:off x="9279573" y="2509264"/>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292"/>
          <p:cNvSpPr/>
          <p:nvPr/>
        </p:nvSpPr>
        <p:spPr>
          <a:xfrm>
            <a:off x="9279573" y="1681430"/>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6" name="Straight Arrow Connector 5"/>
          <p:cNvCxnSpPr/>
          <p:nvPr/>
        </p:nvCxnSpPr>
        <p:spPr>
          <a:xfrm flipH="1">
            <a:off x="7796525" y="1884218"/>
            <a:ext cx="1347475" cy="460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8068480" y="4004590"/>
            <a:ext cx="961099" cy="611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7093527" y="4284523"/>
            <a:ext cx="2071626" cy="2242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8203442" y="3437857"/>
            <a:ext cx="940558" cy="451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7689273" y="1038826"/>
            <a:ext cx="1454727" cy="1011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7564582" y="4284523"/>
            <a:ext cx="1586103" cy="1324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7412182" y="401245"/>
            <a:ext cx="1617397" cy="1305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6288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115" y="5531461"/>
            <a:ext cx="2376615" cy="1326539"/>
          </a:xfrm>
          <a:prstGeom prst="rect">
            <a:avLst/>
          </a:prstGeom>
        </p:spPr>
      </p:pic>
      <p:sp>
        <p:nvSpPr>
          <p:cNvPr id="3" name="TextBox 2"/>
          <p:cNvSpPr txBox="1"/>
          <p:nvPr/>
        </p:nvSpPr>
        <p:spPr>
          <a:xfrm>
            <a:off x="2267623" y="2985253"/>
            <a:ext cx="1818686" cy="523220"/>
          </a:xfrm>
          <a:prstGeom prst="rect">
            <a:avLst/>
          </a:prstGeom>
          <a:noFill/>
        </p:spPr>
        <p:txBody>
          <a:bodyPr wrap="square" rtlCol="0">
            <a:spAutoFit/>
          </a:bodyPr>
          <a:lstStyle/>
          <a:p>
            <a:r>
              <a:rPr lang="en-US" sz="2800" b="1" dirty="0">
                <a:solidFill>
                  <a:schemeClr val="bg1"/>
                </a:solidFill>
              </a:rPr>
              <a:t>Extra Load</a:t>
            </a:r>
          </a:p>
        </p:txBody>
      </p:sp>
      <p:sp>
        <p:nvSpPr>
          <p:cNvPr id="4" name="Notched Right Arrow 3"/>
          <p:cNvSpPr/>
          <p:nvPr/>
        </p:nvSpPr>
        <p:spPr>
          <a:xfrm rot="10800000">
            <a:off x="4905115" y="2882260"/>
            <a:ext cx="1582698" cy="626212"/>
          </a:xfrm>
          <a:prstGeom prst="notchedRightArrow">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7723045" y="2933756"/>
            <a:ext cx="1557431" cy="523220"/>
          </a:xfrm>
          <a:prstGeom prst="rect">
            <a:avLst/>
          </a:prstGeom>
          <a:noFill/>
        </p:spPr>
        <p:txBody>
          <a:bodyPr wrap="square" rtlCol="0">
            <a:spAutoFit/>
          </a:bodyPr>
          <a:lstStyle/>
          <a:p>
            <a:r>
              <a:rPr lang="en-US" sz="2800" b="1" dirty="0">
                <a:solidFill>
                  <a:schemeClr val="bg1"/>
                </a:solidFill>
              </a:rPr>
              <a:t>Success</a:t>
            </a:r>
            <a:r>
              <a:rPr lang="en-US" sz="2400" dirty="0" smtClean="0">
                <a:solidFill>
                  <a:schemeClr val="bg1"/>
                </a:solidFill>
              </a:rPr>
              <a:t>!</a:t>
            </a:r>
            <a:endParaRPr lang="en-US" sz="2400" dirty="0">
              <a:solidFill>
                <a:schemeClr val="bg1"/>
              </a:solidFill>
            </a:endParaRPr>
          </a:p>
        </p:txBody>
      </p:sp>
    </p:spTree>
    <p:extLst>
      <p:ext uri="{BB962C8B-B14F-4D97-AF65-F5344CB8AC3E}">
        <p14:creationId xmlns:p14="http://schemas.microsoft.com/office/powerpoint/2010/main" val="113361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68320" y="48340"/>
            <a:ext cx="8494476" cy="6809660"/>
            <a:chOff x="1468320" y="48340"/>
            <a:chExt cx="8494476" cy="680966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9811" y="1345489"/>
              <a:ext cx="4467041" cy="296381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0973" r="27915"/>
            <a:stretch/>
          </p:blipFill>
          <p:spPr>
            <a:xfrm>
              <a:off x="1468320" y="1737545"/>
              <a:ext cx="1737237" cy="2179700"/>
            </a:xfrm>
            <a:prstGeom prst="rect">
              <a:avLst/>
            </a:prstGeom>
          </p:spPr>
        </p:pic>
        <p:cxnSp>
          <p:nvCxnSpPr>
            <p:cNvPr id="3" name="Straight Arrow Connector 2"/>
            <p:cNvCxnSpPr/>
            <p:nvPr/>
          </p:nvCxnSpPr>
          <p:spPr>
            <a:xfrm flipH="1">
              <a:off x="3089564" y="2715491"/>
              <a:ext cx="10806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8070031" y="2840705"/>
              <a:ext cx="10806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Shape 292"/>
            <p:cNvSpPr/>
            <p:nvPr/>
          </p:nvSpPr>
          <p:spPr>
            <a:xfrm>
              <a:off x="9279573" y="48340"/>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292"/>
            <p:cNvSpPr/>
            <p:nvPr/>
          </p:nvSpPr>
          <p:spPr>
            <a:xfrm>
              <a:off x="9279573" y="5277310"/>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292"/>
            <p:cNvSpPr/>
            <p:nvPr/>
          </p:nvSpPr>
          <p:spPr>
            <a:xfrm>
              <a:off x="9279575" y="6195118"/>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292"/>
            <p:cNvSpPr/>
            <p:nvPr/>
          </p:nvSpPr>
          <p:spPr>
            <a:xfrm>
              <a:off x="9279574" y="4284523"/>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292"/>
            <p:cNvSpPr/>
            <p:nvPr/>
          </p:nvSpPr>
          <p:spPr>
            <a:xfrm>
              <a:off x="9279573" y="835898"/>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292"/>
            <p:cNvSpPr/>
            <p:nvPr/>
          </p:nvSpPr>
          <p:spPr>
            <a:xfrm>
              <a:off x="9279574" y="3341707"/>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292"/>
            <p:cNvSpPr/>
            <p:nvPr/>
          </p:nvSpPr>
          <p:spPr>
            <a:xfrm>
              <a:off x="9279573" y="2509264"/>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292"/>
            <p:cNvSpPr/>
            <p:nvPr/>
          </p:nvSpPr>
          <p:spPr>
            <a:xfrm>
              <a:off x="9279573" y="1681430"/>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6" name="Straight Arrow Connector 5"/>
            <p:cNvCxnSpPr/>
            <p:nvPr/>
          </p:nvCxnSpPr>
          <p:spPr>
            <a:xfrm flipH="1">
              <a:off x="7796525" y="1884218"/>
              <a:ext cx="1347475" cy="460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8068480" y="4004590"/>
              <a:ext cx="961099" cy="611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7093527" y="4284523"/>
              <a:ext cx="2071626" cy="2242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8203442" y="3437857"/>
              <a:ext cx="940558" cy="451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7689273" y="1038826"/>
              <a:ext cx="1454727" cy="1011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7564582" y="4284523"/>
              <a:ext cx="1586103" cy="1324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7412182" y="401245"/>
              <a:ext cx="1617397" cy="1305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24" name="Picture 23"/>
          <p:cNvPicPr>
            <a:picLocks noChangeAspect="1"/>
          </p:cNvPicPr>
          <p:nvPr/>
        </p:nvPicPr>
        <p:blipFill rotWithShape="1">
          <a:blip r:embed="rId3">
            <a:extLst>
              <a:ext uri="{28A0092B-C50C-407E-A947-70E740481C1C}">
                <a14:useLocalDpi xmlns:a14="http://schemas.microsoft.com/office/drawing/2010/main" val="0"/>
              </a:ext>
            </a:extLst>
          </a:blip>
          <a:srcRect l="20973" r="27915"/>
          <a:stretch/>
        </p:blipFill>
        <p:spPr>
          <a:xfrm>
            <a:off x="1468320" y="3693438"/>
            <a:ext cx="1737237" cy="2179700"/>
          </a:xfrm>
          <a:prstGeom prst="rect">
            <a:avLst/>
          </a:prstGeom>
        </p:spPr>
      </p:pic>
      <p:cxnSp>
        <p:nvCxnSpPr>
          <p:cNvPr id="26" name="Straight Arrow Connector 25"/>
          <p:cNvCxnSpPr/>
          <p:nvPr/>
        </p:nvCxnSpPr>
        <p:spPr>
          <a:xfrm flipH="1">
            <a:off x="3225190" y="4085494"/>
            <a:ext cx="968529" cy="666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8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
        <p:nvSpPr>
          <p:cNvPr id="4" name="Rectangle 3"/>
          <p:cNvSpPr/>
          <p:nvPr/>
        </p:nvSpPr>
        <p:spPr>
          <a:xfrm>
            <a:off x="8657230" y="0"/>
            <a:ext cx="3534770" cy="6858000"/>
          </a:xfrm>
          <a:prstGeom prst="rect">
            <a:avLst/>
          </a:prstGeom>
          <a:solidFill>
            <a:schemeClr val="bg1">
              <a:alpha val="59000"/>
            </a:schemeClr>
          </a:solidFill>
          <a:ln>
            <a:solidFill>
              <a:schemeClr val="accent1">
                <a:lumMod val="50000"/>
                <a:alpha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en" sz="2000" b="1" dirty="0" smtClean="0">
                <a:solidFill>
                  <a:schemeClr val="accent1">
                    <a:lumMod val="50000"/>
                  </a:schemeClr>
                </a:solidFill>
              </a:rPr>
              <a:t>To reach</a:t>
            </a:r>
            <a:r>
              <a:rPr lang="ar-SY" sz="2000" b="1" dirty="0" smtClean="0">
                <a:solidFill>
                  <a:schemeClr val="accent1">
                    <a:lumMod val="50000"/>
                  </a:schemeClr>
                </a:solidFill>
              </a:rPr>
              <a:t> </a:t>
            </a:r>
            <a:r>
              <a:rPr lang="en-US" sz="2000" b="1" dirty="0" smtClean="0">
                <a:solidFill>
                  <a:schemeClr val="accent1">
                    <a:lumMod val="50000"/>
                  </a:schemeClr>
                </a:solidFill>
              </a:rPr>
              <a:t> out</a:t>
            </a:r>
            <a:r>
              <a:rPr lang="en" sz="2000" b="1" dirty="0" smtClean="0">
                <a:solidFill>
                  <a:schemeClr val="accent1">
                    <a:lumMod val="50000"/>
                  </a:schemeClr>
                </a:solidFill>
              </a:rPr>
              <a:t> a website you should write something like that</a:t>
            </a:r>
          </a:p>
          <a:p>
            <a:endParaRPr lang="en" b="1" dirty="0" smtClean="0">
              <a:solidFill>
                <a:srgbClr val="CC0000"/>
              </a:solidFill>
            </a:endParaRPr>
          </a:p>
          <a:p>
            <a:r>
              <a:rPr lang="ar-SY" sz="2000" b="1" dirty="0" smtClean="0">
                <a:solidFill>
                  <a:srgbClr val="CC0000"/>
                </a:solidFill>
              </a:rPr>
              <a:t>            </a:t>
            </a:r>
            <a:r>
              <a:rPr lang="en" sz="2000" b="1" dirty="0" smtClean="0">
                <a:solidFill>
                  <a:schemeClr val="tx1">
                    <a:lumMod val="65000"/>
                    <a:lumOff val="35000"/>
                  </a:schemeClr>
                </a:solidFill>
              </a:rPr>
              <a:t>www1.sth.com</a:t>
            </a:r>
          </a:p>
          <a:p>
            <a:r>
              <a:rPr lang="ar-SY" sz="2000" b="1" dirty="0" smtClean="0">
                <a:solidFill>
                  <a:schemeClr val="tx1">
                    <a:lumMod val="65000"/>
                    <a:lumOff val="35000"/>
                  </a:schemeClr>
                </a:solidFill>
              </a:rPr>
              <a:t>            </a:t>
            </a:r>
            <a:r>
              <a:rPr lang="en" sz="2000" b="1" dirty="0" smtClean="0">
                <a:solidFill>
                  <a:schemeClr val="tx1">
                    <a:lumMod val="65000"/>
                    <a:lumOff val="35000"/>
                  </a:schemeClr>
                </a:solidFill>
              </a:rPr>
              <a:t>www2.sth.com</a:t>
            </a:r>
          </a:p>
          <a:p>
            <a:r>
              <a:rPr lang="en" sz="2000" b="1" dirty="0" smtClean="0">
                <a:solidFill>
                  <a:schemeClr val="tx1">
                    <a:lumMod val="65000"/>
                    <a:lumOff val="35000"/>
                  </a:schemeClr>
                </a:solidFill>
              </a:rPr>
              <a:t>	         .</a:t>
            </a:r>
          </a:p>
          <a:p>
            <a:r>
              <a:rPr lang="en" sz="2000" b="1" dirty="0" smtClean="0">
                <a:solidFill>
                  <a:schemeClr val="tx1">
                    <a:lumMod val="65000"/>
                    <a:lumOff val="35000"/>
                  </a:schemeClr>
                </a:solidFill>
              </a:rPr>
              <a:t>	         .</a:t>
            </a:r>
          </a:p>
          <a:p>
            <a:r>
              <a:rPr lang="en" sz="2000" b="1" dirty="0" smtClean="0">
                <a:solidFill>
                  <a:schemeClr val="tx1">
                    <a:lumMod val="65000"/>
                    <a:lumOff val="35000"/>
                  </a:schemeClr>
                </a:solidFill>
              </a:rPr>
              <a:t> 	         .</a:t>
            </a:r>
          </a:p>
          <a:p>
            <a:r>
              <a:rPr lang="ar-SY" sz="2000" b="1" dirty="0" smtClean="0">
                <a:solidFill>
                  <a:schemeClr val="tx1">
                    <a:lumMod val="65000"/>
                    <a:lumOff val="35000"/>
                  </a:schemeClr>
                </a:solidFill>
              </a:rPr>
              <a:t>             </a:t>
            </a:r>
            <a:r>
              <a:rPr lang="en" sz="2000" b="1" dirty="0" smtClean="0">
                <a:solidFill>
                  <a:schemeClr val="tx1">
                    <a:lumMod val="65000"/>
                    <a:lumOff val="35000"/>
                  </a:schemeClr>
                </a:solidFill>
              </a:rPr>
              <a:t>wwwn.sth.com</a:t>
            </a:r>
          </a:p>
          <a:p>
            <a:endParaRPr lang="en" b="1" dirty="0" smtClean="0">
              <a:solidFill>
                <a:schemeClr val="tx1"/>
              </a:solidFill>
            </a:endParaRPr>
          </a:p>
          <a:p>
            <a:endParaRPr lang="en" b="1" dirty="0" smtClean="0">
              <a:solidFill>
                <a:schemeClr val="accent6"/>
              </a:solidFill>
            </a:endParaRPr>
          </a:p>
          <a:p>
            <a:pPr algn="just"/>
            <a:r>
              <a:rPr lang="en" sz="2000" b="1" dirty="0">
                <a:solidFill>
                  <a:schemeClr val="accent1">
                    <a:lumMod val="50000"/>
                  </a:schemeClr>
                </a:solidFill>
              </a:rPr>
              <a:t>What about if you got a bigger server that handles more requests and want to git rid of one of these servers?</a:t>
            </a:r>
          </a:p>
          <a:p>
            <a:pPr algn="ctr"/>
            <a:endParaRPr lang="en-US" dirty="0"/>
          </a:p>
        </p:txBody>
      </p:sp>
    </p:spTree>
    <p:extLst>
      <p:ext uri="{BB962C8B-B14F-4D97-AF65-F5344CB8AC3E}">
        <p14:creationId xmlns:p14="http://schemas.microsoft.com/office/powerpoint/2010/main" val="4201867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085" y="2142870"/>
            <a:ext cx="2506884" cy="1663279"/>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0973" r="27915"/>
          <a:stretch/>
        </p:blipFill>
        <p:spPr>
          <a:xfrm>
            <a:off x="967144" y="3822917"/>
            <a:ext cx="1575988" cy="1977382"/>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0973" r="27915"/>
          <a:stretch/>
        </p:blipFill>
        <p:spPr>
          <a:xfrm>
            <a:off x="918654" y="890217"/>
            <a:ext cx="1575988" cy="1977382"/>
          </a:xfrm>
          <a:prstGeom prst="rect">
            <a:avLst/>
          </a:prstGeom>
        </p:spPr>
      </p:pic>
      <p:cxnSp>
        <p:nvCxnSpPr>
          <p:cNvPr id="7" name="Straight Arrow Connector 6"/>
          <p:cNvCxnSpPr/>
          <p:nvPr/>
        </p:nvCxnSpPr>
        <p:spPr>
          <a:xfrm flipH="1" flipV="1">
            <a:off x="2465809" y="1522075"/>
            <a:ext cx="1275907" cy="84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2543131" y="3446854"/>
            <a:ext cx="1198584" cy="871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39954" t="15098" r="11752" b="52924"/>
          <a:stretch/>
        </p:blipFill>
        <p:spPr>
          <a:xfrm>
            <a:off x="3456687" y="2382834"/>
            <a:ext cx="2511315" cy="1294057"/>
          </a:xfrm>
          <a:prstGeom prst="rect">
            <a:avLst/>
          </a:prstGeom>
        </p:spPr>
      </p:pic>
      <p:cxnSp>
        <p:nvCxnSpPr>
          <p:cNvPr id="11" name="Straight Arrow Connector 10"/>
          <p:cNvCxnSpPr/>
          <p:nvPr/>
        </p:nvCxnSpPr>
        <p:spPr>
          <a:xfrm flipH="1">
            <a:off x="6113160" y="2992582"/>
            <a:ext cx="515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9386213" y="2858726"/>
            <a:ext cx="10806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Shape 292"/>
          <p:cNvSpPr/>
          <p:nvPr/>
        </p:nvSpPr>
        <p:spPr>
          <a:xfrm>
            <a:off x="10595755" y="66361"/>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292"/>
          <p:cNvSpPr/>
          <p:nvPr/>
        </p:nvSpPr>
        <p:spPr>
          <a:xfrm>
            <a:off x="10595755" y="5295331"/>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292"/>
          <p:cNvSpPr/>
          <p:nvPr/>
        </p:nvSpPr>
        <p:spPr>
          <a:xfrm>
            <a:off x="10595757" y="6213139"/>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292"/>
          <p:cNvSpPr/>
          <p:nvPr/>
        </p:nvSpPr>
        <p:spPr>
          <a:xfrm>
            <a:off x="10595756" y="4302544"/>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292"/>
          <p:cNvSpPr/>
          <p:nvPr/>
        </p:nvSpPr>
        <p:spPr>
          <a:xfrm>
            <a:off x="10595755" y="853919"/>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292"/>
          <p:cNvSpPr/>
          <p:nvPr/>
        </p:nvSpPr>
        <p:spPr>
          <a:xfrm>
            <a:off x="10595756" y="3359728"/>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292"/>
          <p:cNvSpPr/>
          <p:nvPr/>
        </p:nvSpPr>
        <p:spPr>
          <a:xfrm>
            <a:off x="10595755" y="2527285"/>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292"/>
          <p:cNvSpPr/>
          <p:nvPr/>
        </p:nvSpPr>
        <p:spPr>
          <a:xfrm>
            <a:off x="10595755" y="1699451"/>
            <a:ext cx="683221" cy="66288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2" name="Straight Arrow Connector 21"/>
          <p:cNvCxnSpPr/>
          <p:nvPr/>
        </p:nvCxnSpPr>
        <p:spPr>
          <a:xfrm flipH="1">
            <a:off x="9112707" y="1902239"/>
            <a:ext cx="1347475" cy="460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9384662" y="4022611"/>
            <a:ext cx="961099" cy="611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8409709" y="4302544"/>
            <a:ext cx="2071626" cy="2242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9519624" y="3455878"/>
            <a:ext cx="940558" cy="451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9005455" y="1056847"/>
            <a:ext cx="1454727" cy="1011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8880764" y="4302544"/>
            <a:ext cx="1586103" cy="1324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8728364" y="419266"/>
            <a:ext cx="1617397" cy="1305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434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7911" y="1727794"/>
            <a:ext cx="4140866" cy="2857854"/>
          </a:xfrm>
          <a:prstGeom prst="rect">
            <a:avLst/>
          </a:prstGeom>
        </p:spPr>
      </p:pic>
      <p:grpSp>
        <p:nvGrpSpPr>
          <p:cNvPr id="3" name="Shape 97"/>
          <p:cNvGrpSpPr/>
          <p:nvPr/>
        </p:nvGrpSpPr>
        <p:grpSpPr>
          <a:xfrm>
            <a:off x="1246500" y="1213560"/>
            <a:ext cx="1059971" cy="1515992"/>
            <a:chOff x="4636075" y="261925"/>
            <a:chExt cx="401800" cy="475050"/>
          </a:xfrm>
          <a:solidFill>
            <a:schemeClr val="accent5">
              <a:lumMod val="75000"/>
            </a:schemeClr>
          </a:solidFill>
        </p:grpSpPr>
        <p:sp>
          <p:nvSpPr>
            <p:cNvPr id="4" name="Shape 98"/>
            <p:cNvSpPr/>
            <p:nvPr/>
          </p:nvSpPr>
          <p:spPr>
            <a:xfrm>
              <a:off x="4665400" y="326650"/>
              <a:ext cx="372475" cy="97100"/>
            </a:xfrm>
            <a:custGeom>
              <a:avLst/>
              <a:gdLst/>
              <a:ahLst/>
              <a:cxnLst/>
              <a:rect l="0" t="0" r="0" b="0"/>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grpFill/>
            <a:ln>
              <a:noFill/>
            </a:ln>
          </p:spPr>
          <p:txBody>
            <a:bodyPr lIns="91425" tIns="91425" rIns="91425" bIns="91425" anchor="ctr" anchorCtr="0">
              <a:noAutofit/>
            </a:bodyPr>
            <a:lstStyle/>
            <a:p>
              <a:pPr lvl="0">
                <a:spcBef>
                  <a:spcPts val="0"/>
                </a:spcBef>
                <a:buNone/>
              </a:pPr>
              <a:endParaRPr/>
            </a:p>
          </p:txBody>
        </p:sp>
        <p:sp>
          <p:nvSpPr>
            <p:cNvPr id="5" name="Shape 99"/>
            <p:cNvSpPr/>
            <p:nvPr/>
          </p:nvSpPr>
          <p:spPr>
            <a:xfrm>
              <a:off x="4636075" y="438375"/>
              <a:ext cx="372475" cy="97125"/>
            </a:xfrm>
            <a:custGeom>
              <a:avLst/>
              <a:gdLst/>
              <a:ahLst/>
              <a:cxnLst/>
              <a:rect l="0" t="0" r="0" b="0"/>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6" name="Shape 100"/>
            <p:cNvSpPr/>
            <p:nvPr/>
          </p:nvSpPr>
          <p:spPr>
            <a:xfrm>
              <a:off x="4814975" y="261925"/>
              <a:ext cx="44000" cy="50100"/>
            </a:xfrm>
            <a:custGeom>
              <a:avLst/>
              <a:gdLst/>
              <a:ahLst/>
              <a:cxnLst/>
              <a:rect l="0" t="0" r="0" b="0"/>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7" name="Shape 101"/>
            <p:cNvSpPr/>
            <p:nvPr/>
          </p:nvSpPr>
          <p:spPr>
            <a:xfrm>
              <a:off x="4814975" y="550125"/>
              <a:ext cx="44000" cy="186850"/>
            </a:xfrm>
            <a:custGeom>
              <a:avLst/>
              <a:gdLst/>
              <a:ahLst/>
              <a:cxnLst/>
              <a:rect l="0" t="0" r="0" b="0"/>
              <a:pathLst>
                <a:path w="1760" h="7474" extrusionOk="0">
                  <a:moveTo>
                    <a:pt x="1" y="0"/>
                  </a:moveTo>
                  <a:lnTo>
                    <a:pt x="1" y="7474"/>
                  </a:lnTo>
                  <a:lnTo>
                    <a:pt x="1759" y="7474"/>
                  </a:lnTo>
                  <a:lnTo>
                    <a:pt x="1759" y="0"/>
                  </a:lnTo>
                  <a:close/>
                </a:path>
              </a:pathLst>
            </a:custGeom>
            <a:grpFill/>
            <a:ln>
              <a:noFill/>
            </a:ln>
          </p:spPr>
          <p:txBody>
            <a:bodyPr lIns="91425" tIns="91425" rIns="91425" bIns="91425" anchor="ctr" anchorCtr="0">
              <a:noAutofit/>
            </a:bodyPr>
            <a:lstStyle/>
            <a:p>
              <a:pPr lvl="0">
                <a:spcBef>
                  <a:spcPts val="0"/>
                </a:spcBef>
                <a:buNone/>
              </a:pPr>
              <a:endParaRPr/>
            </a:p>
          </p:txBody>
        </p:sp>
      </p:grpSp>
      <p:sp>
        <p:nvSpPr>
          <p:cNvPr id="8" name="Shape 84"/>
          <p:cNvSpPr txBox="1">
            <a:spLocks/>
          </p:cNvSpPr>
          <p:nvPr/>
        </p:nvSpPr>
        <p:spPr>
          <a:xfrm>
            <a:off x="3063167" y="1537777"/>
            <a:ext cx="1290469" cy="784800"/>
          </a:xfrm>
          <a:prstGeom prst="rect">
            <a:avLst/>
          </a:prstGeom>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Arial" panose="020B0604020202020204" pitchFamily="34" charset="0"/>
              <a:buNone/>
            </a:pPr>
            <a:r>
              <a:rPr lang="en" dirty="0" smtClean="0">
                <a:solidFill>
                  <a:schemeClr val="tx1">
                    <a:lumMod val="50000"/>
                    <a:lumOff val="50000"/>
                  </a:schemeClr>
                </a:solidFill>
              </a:rPr>
              <a:t>Route</a:t>
            </a:r>
            <a:endParaRPr lang="en" dirty="0">
              <a:solidFill>
                <a:schemeClr val="tx1">
                  <a:lumMod val="50000"/>
                  <a:lumOff val="50000"/>
                </a:schemeClr>
              </a:solidFill>
            </a:endParaRPr>
          </a:p>
        </p:txBody>
      </p:sp>
      <p:sp>
        <p:nvSpPr>
          <p:cNvPr id="9" name="Shape 84"/>
          <p:cNvSpPr txBox="1">
            <a:spLocks/>
          </p:cNvSpPr>
          <p:nvPr/>
        </p:nvSpPr>
        <p:spPr>
          <a:xfrm>
            <a:off x="3063167" y="3661688"/>
            <a:ext cx="1618015" cy="7848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rgbClr val="666666"/>
              </a:buClr>
              <a:buSzPct val="100000"/>
              <a:buFont typeface="Lora"/>
              <a:buNone/>
              <a:defRPr sz="1800" b="0" i="0" u="none" strike="noStrike" cap="none">
                <a:solidFill>
                  <a:srgbClr val="666666"/>
                </a:solidFill>
                <a:latin typeface="Lora"/>
                <a:ea typeface="Lora"/>
                <a:cs typeface="Lora"/>
                <a:sym typeface="Lora"/>
              </a:defRPr>
            </a:lvl1pPr>
            <a:lvl2pPr marR="0" lvl="1" algn="ctr" rtl="0">
              <a:lnSpc>
                <a:spcPct val="115000"/>
              </a:lnSpc>
              <a:spcBef>
                <a:spcPts val="0"/>
              </a:spcBef>
              <a:spcAft>
                <a:spcPts val="0"/>
              </a:spcAft>
              <a:buClr>
                <a:srgbClr val="666666"/>
              </a:buClr>
              <a:buSzPct val="100000"/>
              <a:buFont typeface="Lora"/>
              <a:buNone/>
              <a:defRPr sz="1800" b="0" i="0" u="none" strike="noStrike" cap="none">
                <a:solidFill>
                  <a:srgbClr val="666666"/>
                </a:solidFill>
                <a:latin typeface="Lora"/>
                <a:ea typeface="Lora"/>
                <a:cs typeface="Lora"/>
                <a:sym typeface="Lora"/>
              </a:defRPr>
            </a:lvl2pPr>
            <a:lvl3pPr marR="0" lvl="2" algn="ctr" rtl="0">
              <a:lnSpc>
                <a:spcPct val="115000"/>
              </a:lnSpc>
              <a:spcBef>
                <a:spcPts val="0"/>
              </a:spcBef>
              <a:spcAft>
                <a:spcPts val="0"/>
              </a:spcAft>
              <a:buClr>
                <a:srgbClr val="666666"/>
              </a:buClr>
              <a:buSzPct val="100000"/>
              <a:buFont typeface="Lora"/>
              <a:buNone/>
              <a:defRPr sz="1800" b="0" i="0" u="none" strike="noStrike" cap="none">
                <a:solidFill>
                  <a:srgbClr val="666666"/>
                </a:solidFill>
                <a:latin typeface="Lora"/>
                <a:ea typeface="Lora"/>
                <a:cs typeface="Lora"/>
                <a:sym typeface="Lora"/>
              </a:defRPr>
            </a:lvl3pPr>
            <a:lvl4pPr marR="0" lvl="3" algn="ctr" rtl="0">
              <a:lnSpc>
                <a:spcPct val="115000"/>
              </a:lnSpc>
              <a:spcBef>
                <a:spcPts val="0"/>
              </a:spcBef>
              <a:spcAft>
                <a:spcPts val="0"/>
              </a:spcAft>
              <a:buClr>
                <a:srgbClr val="666666"/>
              </a:buClr>
              <a:buSzPct val="100000"/>
              <a:buFont typeface="Lora"/>
              <a:buNone/>
              <a:defRPr sz="2000" b="0" i="0" u="none" strike="noStrike" cap="none">
                <a:solidFill>
                  <a:srgbClr val="666666"/>
                </a:solidFill>
                <a:latin typeface="Lora"/>
                <a:ea typeface="Lora"/>
                <a:cs typeface="Lora"/>
                <a:sym typeface="Lora"/>
              </a:defRPr>
            </a:lvl4pPr>
            <a:lvl5pPr marR="0" lvl="4" algn="ctr" rtl="0">
              <a:lnSpc>
                <a:spcPct val="115000"/>
              </a:lnSpc>
              <a:spcBef>
                <a:spcPts val="0"/>
              </a:spcBef>
              <a:spcAft>
                <a:spcPts val="0"/>
              </a:spcAft>
              <a:buClr>
                <a:srgbClr val="666666"/>
              </a:buClr>
              <a:buSzPct val="100000"/>
              <a:buFont typeface="Lora"/>
              <a:buNone/>
              <a:defRPr sz="2000" b="0" i="0" u="none" strike="noStrike" cap="none">
                <a:solidFill>
                  <a:srgbClr val="666666"/>
                </a:solidFill>
                <a:latin typeface="Lora"/>
                <a:ea typeface="Lora"/>
                <a:cs typeface="Lora"/>
                <a:sym typeface="Lora"/>
              </a:defRPr>
            </a:lvl5pPr>
            <a:lvl6pPr marR="0" lvl="5" algn="ctr" rtl="0">
              <a:lnSpc>
                <a:spcPct val="115000"/>
              </a:lnSpc>
              <a:spcBef>
                <a:spcPts val="0"/>
              </a:spcBef>
              <a:spcAft>
                <a:spcPts val="0"/>
              </a:spcAft>
              <a:buClr>
                <a:srgbClr val="666666"/>
              </a:buClr>
              <a:buSzPct val="100000"/>
              <a:buFont typeface="Lora"/>
              <a:buNone/>
              <a:defRPr sz="2000" b="0" i="0" u="none" strike="noStrike" cap="none">
                <a:solidFill>
                  <a:srgbClr val="666666"/>
                </a:solidFill>
                <a:latin typeface="Lora"/>
                <a:ea typeface="Lora"/>
                <a:cs typeface="Lora"/>
                <a:sym typeface="Lora"/>
              </a:defRPr>
            </a:lvl6pPr>
            <a:lvl7pPr marR="0" lvl="6" algn="ctr" rtl="0">
              <a:lnSpc>
                <a:spcPct val="115000"/>
              </a:lnSpc>
              <a:spcBef>
                <a:spcPts val="0"/>
              </a:spcBef>
              <a:spcAft>
                <a:spcPts val="0"/>
              </a:spcAft>
              <a:buClr>
                <a:srgbClr val="666666"/>
              </a:buClr>
              <a:buSzPct val="100000"/>
              <a:buFont typeface="Lora"/>
              <a:buNone/>
              <a:defRPr sz="2000" b="0" i="0" u="none" strike="noStrike" cap="none">
                <a:solidFill>
                  <a:srgbClr val="666666"/>
                </a:solidFill>
                <a:latin typeface="Lora"/>
                <a:ea typeface="Lora"/>
                <a:cs typeface="Lora"/>
                <a:sym typeface="Lora"/>
              </a:defRPr>
            </a:lvl7pPr>
            <a:lvl8pPr marR="0" lvl="7" algn="ctr" rtl="0">
              <a:lnSpc>
                <a:spcPct val="115000"/>
              </a:lnSpc>
              <a:spcBef>
                <a:spcPts val="0"/>
              </a:spcBef>
              <a:spcAft>
                <a:spcPts val="0"/>
              </a:spcAft>
              <a:buClr>
                <a:srgbClr val="666666"/>
              </a:buClr>
              <a:buSzPct val="100000"/>
              <a:buFont typeface="Lora"/>
              <a:buNone/>
              <a:defRPr sz="2000" b="0" i="0" u="none" strike="noStrike" cap="none">
                <a:solidFill>
                  <a:srgbClr val="666666"/>
                </a:solidFill>
                <a:latin typeface="Lora"/>
                <a:ea typeface="Lora"/>
                <a:cs typeface="Lora"/>
                <a:sym typeface="Lora"/>
              </a:defRPr>
            </a:lvl8pPr>
            <a:lvl9pPr marR="0" lvl="8" algn="ctr" rtl="0">
              <a:lnSpc>
                <a:spcPct val="115000"/>
              </a:lnSpc>
              <a:spcBef>
                <a:spcPts val="0"/>
              </a:spcBef>
              <a:spcAft>
                <a:spcPts val="0"/>
              </a:spcAft>
              <a:buClr>
                <a:srgbClr val="666666"/>
              </a:buClr>
              <a:buSzPct val="100000"/>
              <a:buFont typeface="Lora"/>
              <a:buNone/>
              <a:defRPr sz="2000" b="0" i="0" u="none" strike="noStrike" cap="none">
                <a:solidFill>
                  <a:srgbClr val="666666"/>
                </a:solidFill>
                <a:latin typeface="Lora"/>
                <a:ea typeface="Lora"/>
                <a:cs typeface="Lora"/>
                <a:sym typeface="Lora"/>
              </a:defRPr>
            </a:lvl9pPr>
          </a:lstStyle>
          <a:p>
            <a:r>
              <a:rPr lang="en" sz="2800" dirty="0">
                <a:solidFill>
                  <a:schemeClr val="tx1">
                    <a:lumMod val="50000"/>
                    <a:lumOff val="50000"/>
                  </a:schemeClr>
                </a:solidFill>
                <a:latin typeface="+mn-lt"/>
                <a:ea typeface="+mn-ea"/>
                <a:cs typeface="+mn-cs"/>
              </a:rPr>
              <a:t>Balance</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51" y="3233951"/>
            <a:ext cx="1486867" cy="1351697"/>
          </a:xfrm>
          <a:prstGeom prst="rect">
            <a:avLst/>
          </a:prstGeom>
        </p:spPr>
      </p:pic>
      <p:sp>
        <p:nvSpPr>
          <p:cNvPr id="11" name="Isosceles Triangle 10"/>
          <p:cNvSpPr/>
          <p:nvPr/>
        </p:nvSpPr>
        <p:spPr>
          <a:xfrm rot="10800000">
            <a:off x="4626590" y="0"/>
            <a:ext cx="1975491" cy="1338618"/>
          </a:xfrm>
          <a:prstGeom prst="triangle">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solidFill>
                <a:schemeClr val="bg1"/>
              </a:solidFill>
            </a:endParaRPr>
          </a:p>
        </p:txBody>
      </p:sp>
      <p:sp>
        <p:nvSpPr>
          <p:cNvPr id="12" name="Isosceles Triangle 11"/>
          <p:cNvSpPr/>
          <p:nvPr/>
        </p:nvSpPr>
        <p:spPr>
          <a:xfrm rot="10800000">
            <a:off x="4299597" y="-1"/>
            <a:ext cx="2626043" cy="1655199"/>
          </a:xfrm>
          <a:prstGeom prst="triangle">
            <a:avLst/>
          </a:prstGeom>
          <a:noFill/>
          <a:ln w="15875" cap="rnd"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3" name="Rectangle 12"/>
          <p:cNvSpPr/>
          <p:nvPr/>
        </p:nvSpPr>
        <p:spPr>
          <a:xfrm>
            <a:off x="2564618" y="122556"/>
            <a:ext cx="6096000" cy="646331"/>
          </a:xfrm>
          <a:prstGeom prst="rect">
            <a:avLst/>
          </a:prstGeom>
        </p:spPr>
        <p:txBody>
          <a:bodyPr>
            <a:spAutoFit/>
          </a:bodyPr>
          <a:lstStyle/>
          <a:p>
            <a:pPr lvl="0" algn="ctr">
              <a:spcBef>
                <a:spcPts val="0"/>
              </a:spcBef>
              <a:buNone/>
            </a:pPr>
            <a:r>
              <a:rPr lang="en" dirty="0">
                <a:solidFill>
                  <a:schemeClr val="accent1"/>
                </a:solidFill>
                <a:latin typeface="Playfair Display"/>
                <a:ea typeface="Playfair Display"/>
                <a:cs typeface="Playfair Display"/>
                <a:sym typeface="Playfair Display"/>
              </a:rPr>
              <a:t>Load</a:t>
            </a:r>
          </a:p>
          <a:p>
            <a:pPr lvl="0" algn="ctr">
              <a:spcBef>
                <a:spcPts val="0"/>
              </a:spcBef>
              <a:buNone/>
            </a:pPr>
            <a:r>
              <a:rPr lang="en" dirty="0">
                <a:solidFill>
                  <a:schemeClr val="accent1"/>
                </a:solidFill>
                <a:latin typeface="Playfair Display"/>
                <a:ea typeface="Playfair Display"/>
                <a:cs typeface="Playfair Display"/>
                <a:sym typeface="Playfair Display"/>
              </a:rPr>
              <a:t>balancer</a:t>
            </a:r>
          </a:p>
        </p:txBody>
      </p:sp>
    </p:spTree>
    <p:extLst>
      <p:ext uri="{BB962C8B-B14F-4D97-AF65-F5344CB8AC3E}">
        <p14:creationId xmlns:p14="http://schemas.microsoft.com/office/powerpoint/2010/main" val="19858875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TotalTime>
  <Words>433</Words>
  <Application>Microsoft Office PowerPoint</Application>
  <PresentationFormat>Widescreen</PresentationFormat>
  <Paragraphs>70</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Lora</vt:lpstr>
      <vt:lpstr>Playfair Display</vt:lpstr>
      <vt:lpstr>Office Theme</vt:lpstr>
      <vt:lpstr>Scaling in the Cloud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Scaling in the Cloud</dc:title>
  <dc:creator>asus</dc:creator>
  <cp:lastModifiedBy>asus</cp:lastModifiedBy>
  <cp:revision>26</cp:revision>
  <dcterms:created xsi:type="dcterms:W3CDTF">2017-03-28T16:57:05Z</dcterms:created>
  <dcterms:modified xsi:type="dcterms:W3CDTF">2017-03-29T21:27:21Z</dcterms:modified>
</cp:coreProperties>
</file>