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1293" r:id="rId2"/>
    <p:sldId id="1306" r:id="rId3"/>
    <p:sldId id="1291" r:id="rId4"/>
    <p:sldId id="1295" r:id="rId5"/>
    <p:sldId id="1296" r:id="rId6"/>
    <p:sldId id="1305" r:id="rId7"/>
    <p:sldId id="1292" r:id="rId8"/>
    <p:sldId id="1294" r:id="rId9"/>
    <p:sldId id="1299" r:id="rId10"/>
    <p:sldId id="1300" r:id="rId11"/>
    <p:sldId id="1301" r:id="rId12"/>
    <p:sldId id="1298" r:id="rId13"/>
    <p:sldId id="1297" r:id="rId14"/>
    <p:sldId id="1302" r:id="rId15"/>
    <p:sldId id="1303" r:id="rId16"/>
    <p:sldId id="1304" r:id="rId1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DE6"/>
    <a:srgbClr val="002060"/>
    <a:srgbClr val="215968"/>
    <a:srgbClr val="BFBFBF"/>
    <a:srgbClr val="283B01"/>
    <a:srgbClr val="4F81BD"/>
    <a:srgbClr val="D6E3FF"/>
    <a:srgbClr val="FFFFFF"/>
    <a:srgbClr val="289C8E"/>
    <a:srgbClr val="5D9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659" autoAdjust="0"/>
  </p:normalViewPr>
  <p:slideViewPr>
    <p:cSldViewPr>
      <p:cViewPr varScale="1">
        <p:scale>
          <a:sx n="83" d="100"/>
          <a:sy n="83" d="100"/>
        </p:scale>
        <p:origin x="824" y="5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BA447-B865-45EA-B12A-50D52DA72729}" type="datetimeFigureOut">
              <a:rPr lang="zh-TW" altLang="en-US" smtClean="0"/>
              <a:pPr/>
              <a:t>2024/6/19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596FD8-4DD4-42EE-A8AE-4DFF78C1448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bg>
      <p:bgPr>
        <a:gradFill flip="none" rotWithShape="1">
          <a:gsLst>
            <a:gs pos="0">
              <a:schemeClr val="tx2"/>
            </a:gs>
            <a:gs pos="100000">
              <a:schemeClr val="accent3">
                <a:lumMod val="5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接點 8"/>
          <p:cNvCxnSpPr/>
          <p:nvPr userDrawn="1"/>
        </p:nvCxnSpPr>
        <p:spPr>
          <a:xfrm>
            <a:off x="0" y="2689023"/>
            <a:ext cx="9144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標題 1"/>
          <p:cNvSpPr txBox="1">
            <a:spLocks/>
          </p:cNvSpPr>
          <p:nvPr userDrawn="1"/>
        </p:nvSpPr>
        <p:spPr>
          <a:xfrm>
            <a:off x="853079" y="1052609"/>
            <a:ext cx="7772400" cy="8908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mbria" pitchFamily="18" charset="0"/>
                <a:ea typeface="微軟正黑體" pitchFamily="34" charset="-120"/>
                <a:cs typeface="+mj-cs"/>
              </a:rPr>
              <a:t>RD</a:t>
            </a: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mbria" pitchFamily="18" charset="0"/>
                <a:ea typeface="微軟正黑體" pitchFamily="34" charset="-120"/>
                <a:cs typeface="+mj-cs"/>
              </a:rPr>
              <a:t> </a:t>
            </a: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mbria" pitchFamily="18" charset="0"/>
                <a:ea typeface="微軟正黑體" pitchFamily="34" charset="-120"/>
                <a:cs typeface="+mj-cs"/>
              </a:rPr>
              <a:t>Structural salary raise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mbria" pitchFamily="18" charset="0"/>
              <a:ea typeface="微軟正黑體" pitchFamily="34" charset="-120"/>
              <a:cs typeface="+mj-cs"/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51C93559-A2AB-41C6-865F-4415C13D89C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620354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54CE1E7B-852F-4FB3-9D20-46812ACE56BA}"/>
              </a:ext>
            </a:extLst>
          </p:cNvPr>
          <p:cNvSpPr/>
          <p:nvPr userDrawn="1"/>
        </p:nvSpPr>
        <p:spPr>
          <a:xfrm>
            <a:off x="-108520" y="-164554"/>
            <a:ext cx="9361040" cy="5832648"/>
          </a:xfrm>
          <a:prstGeom prst="rect">
            <a:avLst/>
          </a:prstGeom>
          <a:solidFill>
            <a:schemeClr val="accent3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DA1D080-6569-4C6E-BE70-333116C34CE0}"/>
              </a:ext>
            </a:extLst>
          </p:cNvPr>
          <p:cNvSpPr/>
          <p:nvPr userDrawn="1"/>
        </p:nvSpPr>
        <p:spPr>
          <a:xfrm>
            <a:off x="0" y="2499742"/>
            <a:ext cx="9144000" cy="1512168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accent3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TW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標題 27">
            <a:extLst>
              <a:ext uri="{FF2B5EF4-FFF2-40B4-BE49-F238E27FC236}">
                <a16:creationId xmlns:a16="http://schemas.microsoft.com/office/drawing/2014/main" id="{573DC607-47BF-40F4-9F5D-FDE0321B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78305"/>
            <a:ext cx="9144000" cy="493564"/>
          </a:xfrm>
        </p:spPr>
        <p:txBody>
          <a:bodyPr/>
          <a:lstStyle>
            <a:lvl1pPr algn="ctr"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97F3C8A9-85A0-4160-B651-128E62269C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48105" y="51470"/>
            <a:ext cx="1295895" cy="6880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49EB5DF-8AA6-4091-B328-E40D00A74DB3}"/>
              </a:ext>
            </a:extLst>
          </p:cNvPr>
          <p:cNvSpPr/>
          <p:nvPr userDrawn="1"/>
        </p:nvSpPr>
        <p:spPr>
          <a:xfrm rot="5400000">
            <a:off x="-2373982" y="2373982"/>
            <a:ext cx="5143500" cy="395536"/>
          </a:xfrm>
          <a:prstGeom prst="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0309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49EB5DF-8AA6-4091-B328-E40D00A74DB3}"/>
              </a:ext>
            </a:extLst>
          </p:cNvPr>
          <p:cNvSpPr/>
          <p:nvPr userDrawn="1"/>
        </p:nvSpPr>
        <p:spPr>
          <a:xfrm rot="-2700000">
            <a:off x="-639185" y="-379566"/>
            <a:ext cx="1666417" cy="1118004"/>
          </a:xfrm>
          <a:prstGeom prst="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B1AB3284-6F6C-4DE3-A41B-7BFF26DB7E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4700" y="23154"/>
            <a:ext cx="759588" cy="540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9F3701-C101-4958-AB93-6AA5B83E265D}"/>
              </a:ext>
            </a:extLst>
          </p:cNvPr>
          <p:cNvSpPr/>
          <p:nvPr userDrawn="1"/>
        </p:nvSpPr>
        <p:spPr>
          <a:xfrm rot="-2700000">
            <a:off x="8672006" y="4842545"/>
            <a:ext cx="720000" cy="360000"/>
          </a:xfrm>
          <a:prstGeom prst="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3BF28CB0-6506-4952-8A74-46CC3C295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5408" y="4852094"/>
            <a:ext cx="720000" cy="273844"/>
          </a:xfrm>
        </p:spPr>
        <p:txBody>
          <a:bodyPr/>
          <a:lstStyle>
            <a:lvl1pPr algn="ctr"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4827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橢圓 11">
            <a:extLst>
              <a:ext uri="{FF2B5EF4-FFF2-40B4-BE49-F238E27FC236}">
                <a16:creationId xmlns:a16="http://schemas.microsoft.com/office/drawing/2014/main" id="{FAAFD52E-3116-47CF-A5C5-147C87B61B5C}"/>
              </a:ext>
            </a:extLst>
          </p:cNvPr>
          <p:cNvSpPr/>
          <p:nvPr userDrawn="1"/>
        </p:nvSpPr>
        <p:spPr>
          <a:xfrm>
            <a:off x="8784000" y="4765938"/>
            <a:ext cx="720000" cy="72000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chemeClr val="tx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A1D7235C-5983-46BE-9AF4-44AD1914B94B}"/>
              </a:ext>
            </a:extLst>
          </p:cNvPr>
          <p:cNvSpPr/>
          <p:nvPr userDrawn="1"/>
        </p:nvSpPr>
        <p:spPr>
          <a:xfrm>
            <a:off x="-900000" y="-900000"/>
            <a:ext cx="1800000" cy="180000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chemeClr val="tx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3BF28CB0-6506-4952-8A74-46CC3C295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5408" y="4852094"/>
            <a:ext cx="720000" cy="273844"/>
          </a:xfrm>
        </p:spPr>
        <p:txBody>
          <a:bodyPr/>
          <a:lstStyle>
            <a:lvl1pPr algn="ctr"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11" name="圖片 10" descr="一張含有 文字 的圖片&#10;&#10;自動產生的描述">
            <a:extLst>
              <a:ext uri="{FF2B5EF4-FFF2-40B4-BE49-F238E27FC236}">
                <a16:creationId xmlns:a16="http://schemas.microsoft.com/office/drawing/2014/main" id="{CECF32C9-A832-495B-8E9E-30B61F6014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r="-3041" b="36225"/>
          <a:stretch/>
        </p:blipFill>
        <p:spPr>
          <a:xfrm>
            <a:off x="-108519" y="-43398"/>
            <a:ext cx="106364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862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3059832" cy="514350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標題 1"/>
          <p:cNvSpPr txBox="1">
            <a:spLocks/>
          </p:cNvSpPr>
          <p:nvPr userDrawn="1"/>
        </p:nvSpPr>
        <p:spPr>
          <a:xfrm>
            <a:off x="31656" y="1419622"/>
            <a:ext cx="2808312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4400" b="1" dirty="0">
                <a:solidFill>
                  <a:schemeClr val="bg1"/>
                </a:solidFill>
                <a:latin typeface="Cambria" pitchFamily="18" charset="0"/>
                <a:ea typeface="Cambria" pitchFamily="18" charset="0"/>
                <a:cs typeface="+mj-cs"/>
              </a:rPr>
              <a:t>AGENDA</a:t>
            </a:r>
            <a:endParaRPr kumimoji="0" lang="zh-TW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mbria" pitchFamily="18" charset="0"/>
              <a:ea typeface="微軟正黑體" pitchFamily="34" charset="-120"/>
              <a:cs typeface="+mj-cs"/>
            </a:endParaRPr>
          </a:p>
        </p:txBody>
      </p:sp>
      <p:pic>
        <p:nvPicPr>
          <p:cNvPr id="12" name="圖形 11" descr="葉子 以實心填滿">
            <a:extLst>
              <a:ext uri="{FF2B5EF4-FFF2-40B4-BE49-F238E27FC236}">
                <a16:creationId xmlns:a16="http://schemas.microsoft.com/office/drawing/2014/main" id="{53EA7DD9-A4AC-4CC6-A537-20A2C95DC1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7524" y="843558"/>
            <a:ext cx="936104" cy="936104"/>
          </a:xfrm>
          <a:prstGeom prst="rect">
            <a:avLst/>
          </a:prstGeom>
        </p:spPr>
      </p:pic>
      <p:sp>
        <p:nvSpPr>
          <p:cNvPr id="14" name="文字版面配置區 13">
            <a:extLst>
              <a:ext uri="{FF2B5EF4-FFF2-40B4-BE49-F238E27FC236}">
                <a16:creationId xmlns:a16="http://schemas.microsoft.com/office/drawing/2014/main" id="{8E2FA8DE-4ACB-4FDE-9774-6D498F47D7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07904" y="987574"/>
            <a:ext cx="4680520" cy="3168352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3195EB97-BE9A-458C-A51A-BC888CC5487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34333" y="4371950"/>
            <a:ext cx="1295895" cy="6880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3059832" cy="514350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標題 1"/>
          <p:cNvSpPr txBox="1">
            <a:spLocks/>
          </p:cNvSpPr>
          <p:nvPr userDrawn="1"/>
        </p:nvSpPr>
        <p:spPr>
          <a:xfrm>
            <a:off x="31656" y="1419622"/>
            <a:ext cx="2808312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4400" b="1" dirty="0">
                <a:solidFill>
                  <a:schemeClr val="bg1"/>
                </a:solidFill>
                <a:latin typeface="Cambria" pitchFamily="18" charset="0"/>
                <a:ea typeface="Cambria" pitchFamily="18" charset="0"/>
                <a:cs typeface="+mj-cs"/>
              </a:rPr>
              <a:t>APPENDIX</a:t>
            </a:r>
            <a:endParaRPr kumimoji="0" lang="zh-TW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mbria" pitchFamily="18" charset="0"/>
              <a:ea typeface="微軟正黑體" pitchFamily="34" charset="-120"/>
              <a:cs typeface="+mj-cs"/>
            </a:endParaRPr>
          </a:p>
        </p:txBody>
      </p:sp>
      <p:pic>
        <p:nvPicPr>
          <p:cNvPr id="12" name="圖形 11" descr="葉子 以實心填滿">
            <a:extLst>
              <a:ext uri="{FF2B5EF4-FFF2-40B4-BE49-F238E27FC236}">
                <a16:creationId xmlns:a16="http://schemas.microsoft.com/office/drawing/2014/main" id="{53EA7DD9-A4AC-4CC6-A537-20A2C95DC1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7524" y="843558"/>
            <a:ext cx="936104" cy="936104"/>
          </a:xfrm>
          <a:prstGeom prst="rect">
            <a:avLst/>
          </a:prstGeom>
        </p:spPr>
      </p:pic>
      <p:sp>
        <p:nvSpPr>
          <p:cNvPr id="14" name="文字版面配置區 13">
            <a:extLst>
              <a:ext uri="{FF2B5EF4-FFF2-40B4-BE49-F238E27FC236}">
                <a16:creationId xmlns:a16="http://schemas.microsoft.com/office/drawing/2014/main" id="{8E2FA8DE-4ACB-4FDE-9774-6D498F47D7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07904" y="987574"/>
            <a:ext cx="4680520" cy="3168352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3195EB97-BE9A-458C-A51A-BC888CC5487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34333" y="4371950"/>
            <a:ext cx="1295895" cy="68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700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127560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標題 1"/>
          <p:cNvSpPr txBox="1">
            <a:spLocks/>
          </p:cNvSpPr>
          <p:nvPr userDrawn="1"/>
        </p:nvSpPr>
        <p:spPr>
          <a:xfrm>
            <a:off x="1403648" y="86542"/>
            <a:ext cx="2808312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4400" b="1" dirty="0">
                <a:solidFill>
                  <a:schemeClr val="bg1"/>
                </a:solidFill>
                <a:latin typeface="Cambria" pitchFamily="18" charset="0"/>
                <a:ea typeface="Cambria" pitchFamily="18" charset="0"/>
                <a:cs typeface="+mj-cs"/>
              </a:rPr>
              <a:t>APPENDIX</a:t>
            </a:r>
            <a:endParaRPr kumimoji="0" lang="zh-TW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mbria" pitchFamily="18" charset="0"/>
              <a:ea typeface="微軟正黑體" pitchFamily="34" charset="-120"/>
              <a:cs typeface="+mj-cs"/>
            </a:endParaRPr>
          </a:p>
        </p:txBody>
      </p:sp>
      <p:pic>
        <p:nvPicPr>
          <p:cNvPr id="12" name="圖形 11" descr="葉子 以實心填滿">
            <a:extLst>
              <a:ext uri="{FF2B5EF4-FFF2-40B4-BE49-F238E27FC236}">
                <a16:creationId xmlns:a16="http://schemas.microsoft.com/office/drawing/2014/main" id="{53EA7DD9-A4AC-4CC6-A537-20A2C95DC1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528" y="169750"/>
            <a:ext cx="936104" cy="936104"/>
          </a:xfrm>
          <a:prstGeom prst="rect">
            <a:avLst/>
          </a:prstGeom>
        </p:spPr>
      </p:pic>
      <p:sp>
        <p:nvSpPr>
          <p:cNvPr id="14" name="文字版面配置區 13">
            <a:extLst>
              <a:ext uri="{FF2B5EF4-FFF2-40B4-BE49-F238E27FC236}">
                <a16:creationId xmlns:a16="http://schemas.microsoft.com/office/drawing/2014/main" id="{8E2FA8DE-4ACB-4FDE-9774-6D498F47D7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797955"/>
            <a:ext cx="8208912" cy="2016224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3195EB97-BE9A-458C-A51A-BC888CC5487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34333" y="4371950"/>
            <a:ext cx="1295895" cy="68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952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671" y="44939"/>
            <a:ext cx="6707088" cy="4935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7931" y="915566"/>
            <a:ext cx="8229600" cy="367905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715835" y="100735"/>
            <a:ext cx="405408" cy="180001"/>
          </a:xfrm>
        </p:spPr>
        <p:txBody>
          <a:bodyPr/>
          <a:lstStyle>
            <a:lvl1pPr algn="l">
              <a:defRPr b="1" baseline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8" name="圖片 7" descr="一張含有 文字, 美工圖案 的圖片&#10;&#10;自動產生的描述">
            <a:extLst>
              <a:ext uri="{FF2B5EF4-FFF2-40B4-BE49-F238E27FC236}">
                <a16:creationId xmlns:a16="http://schemas.microsoft.com/office/drawing/2014/main" id="{82D21CA3-B346-4C2E-9C0D-7D71B0E9BF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1537" y="58558"/>
            <a:ext cx="743163" cy="23823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610EE6E-3D52-4E85-9F60-F40683B1E331}"/>
              </a:ext>
            </a:extLst>
          </p:cNvPr>
          <p:cNvSpPr/>
          <p:nvPr userDrawn="1"/>
        </p:nvSpPr>
        <p:spPr>
          <a:xfrm flipV="1">
            <a:off x="7812520" y="368982"/>
            <a:ext cx="1440000" cy="54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25000">
                <a:schemeClr val="accent3">
                  <a:lumMod val="75000"/>
                </a:schemeClr>
              </a:gs>
              <a:gs pos="7500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9C8505F5-F72A-4D69-B1B1-96D45AD9A388}"/>
              </a:ext>
            </a:extLst>
          </p:cNvPr>
          <p:cNvCxnSpPr/>
          <p:nvPr userDrawn="1"/>
        </p:nvCxnSpPr>
        <p:spPr>
          <a:xfrm>
            <a:off x="8710997" y="96084"/>
            <a:ext cx="0" cy="18000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87250"/>
            <a:ext cx="6707088" cy="49356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5608FC6-3FC2-4E7F-AD7F-A9911EC2951E}"/>
              </a:ext>
            </a:extLst>
          </p:cNvPr>
          <p:cNvSpPr/>
          <p:nvPr userDrawn="1"/>
        </p:nvSpPr>
        <p:spPr>
          <a:xfrm flipV="1">
            <a:off x="0" y="657014"/>
            <a:ext cx="9144000" cy="7200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25000">
                <a:schemeClr val="accent3">
                  <a:lumMod val="75000"/>
                </a:schemeClr>
              </a:gs>
              <a:gs pos="7500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形 6" descr="酢漿草 以實心填滿">
            <a:extLst>
              <a:ext uri="{FF2B5EF4-FFF2-40B4-BE49-F238E27FC236}">
                <a16:creationId xmlns:a16="http://schemas.microsoft.com/office/drawing/2014/main" id="{C17BBB0D-D649-432D-873D-32C009806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67520" y="-5234"/>
            <a:ext cx="755575" cy="755575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515368" y="181322"/>
            <a:ext cx="650968" cy="273844"/>
          </a:xfrm>
        </p:spPr>
        <p:txBody>
          <a:bodyPr/>
          <a:lstStyle>
            <a:lvl1pPr algn="ctr">
              <a:defRPr b="1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1D9D5A9A-FB91-4BDA-91BB-DF6E346C7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162"/>
            <a:ext cx="9144000" cy="493564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6DD10A3-1434-4134-A55D-787F31BD9977}"/>
              </a:ext>
            </a:extLst>
          </p:cNvPr>
          <p:cNvSpPr/>
          <p:nvPr userDrawn="1"/>
        </p:nvSpPr>
        <p:spPr>
          <a:xfrm flipV="1">
            <a:off x="0" y="627534"/>
            <a:ext cx="9144000" cy="72008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47500">
                <a:schemeClr val="accent3">
                  <a:lumMod val="75000"/>
                </a:schemeClr>
              </a:gs>
              <a:gs pos="20000">
                <a:schemeClr val="accent3">
                  <a:lumMod val="50000"/>
                </a:schemeClr>
              </a:gs>
              <a:gs pos="75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內容版面配置區 5">
            <a:extLst>
              <a:ext uri="{FF2B5EF4-FFF2-40B4-BE49-F238E27FC236}">
                <a16:creationId xmlns:a16="http://schemas.microsoft.com/office/drawing/2014/main" id="{9E65799B-69F9-4E46-8E0E-A688458870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832" y="100831"/>
            <a:ext cx="931480" cy="382687"/>
          </a:xfrm>
          <a:prstGeom prst="rect">
            <a:avLst/>
          </a:prstGeom>
        </p:spPr>
      </p:pic>
      <p:pic>
        <p:nvPicPr>
          <p:cNvPr id="9" name="圖形 8" descr="酢漿草 以實心填滿">
            <a:extLst>
              <a:ext uri="{FF2B5EF4-FFF2-40B4-BE49-F238E27FC236}">
                <a16:creationId xmlns:a16="http://schemas.microsoft.com/office/drawing/2014/main" id="{A5F2A4EF-90A2-49B5-B7D3-8DB45D0DF6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60792" y="74150"/>
            <a:ext cx="625392" cy="625392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641772" y="195498"/>
            <a:ext cx="435888" cy="273844"/>
          </a:xfrm>
        </p:spPr>
        <p:txBody>
          <a:bodyPr/>
          <a:lstStyle>
            <a:lvl1pPr algn="ctr">
              <a:defRPr b="1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915566"/>
            <a:ext cx="8229600" cy="3679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251520" y="129778"/>
            <a:ext cx="6707088" cy="4935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3" r:id="rId3"/>
    <p:sldLayoutId id="2147483664" r:id="rId4"/>
    <p:sldLayoutId id="2147483650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60" r:id="rId12"/>
    <p:sldLayoutId id="2147483661" r:id="rId13"/>
    <p:sldLayoutId id="2147483662" r:id="rId14"/>
    <p:sldLayoutId id="2147483658" r:id="rId15"/>
    <p:sldLayoutId id="2147483659" r:id="rId1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FITI-HCITA/VA8801_Model_Zoo/tree/main/ObjectDetection/Face_Detection/Yolo" TargetMode="Externa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FITI-HCITA/VA8801_Model_Zoo/tree/main/ObjectDetection/Face_Detection/Yolo" TargetMode="Externa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ITI-HCITA/fitipower_sic_2024/issues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FITI-HCITA/fitipower_sic_2024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FITI-HCITA/VA8801_Model_Zoo/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FITI-HCITA/VA8801_Model_Zoo/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492C62-335F-411C-A2F5-BFA74096C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VA8801</a:t>
            </a:r>
            <a:r>
              <a:rPr lang="zh-TW" altLang="zh-TW" dirty="0"/>
              <a:t>與開發版介紹</a:t>
            </a:r>
            <a:br>
              <a:rPr lang="en-US" altLang="zh-TW" dirty="0"/>
            </a:br>
            <a:r>
              <a:rPr lang="en-US" altLang="zh-TW" sz="1800" dirty="0"/>
              <a:t>Roger</a:t>
            </a:r>
            <a:r>
              <a:rPr lang="zh-TW" altLang="en-US" sz="1800" dirty="0"/>
              <a:t> </a:t>
            </a:r>
            <a:r>
              <a:rPr lang="en-US" altLang="zh-TW" sz="1800" dirty="0"/>
              <a:t>Lin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0638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D3CE9D-1E17-4672-B79D-737D1B68E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VA8801</a:t>
            </a:r>
            <a:r>
              <a:rPr lang="zh-TW" altLang="en-US" dirty="0"/>
              <a:t> </a:t>
            </a:r>
            <a:r>
              <a:rPr lang="en-US" altLang="zh-TW" dirty="0"/>
              <a:t>Model</a:t>
            </a:r>
            <a:r>
              <a:rPr lang="zh-TW" altLang="en-US" dirty="0"/>
              <a:t> </a:t>
            </a:r>
            <a:r>
              <a:rPr lang="en-US" altLang="zh-TW" dirty="0"/>
              <a:t>Zoo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127E7B2-81A2-497F-8226-DCA555FE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0A9D81-0486-466E-9265-BFFA05D30532}"/>
              </a:ext>
            </a:extLst>
          </p:cNvPr>
          <p:cNvSpPr/>
          <p:nvPr/>
        </p:nvSpPr>
        <p:spPr>
          <a:xfrm>
            <a:off x="1259632" y="4646481"/>
            <a:ext cx="712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URL:</a:t>
            </a:r>
            <a:r>
              <a:rPr lang="zh-TW" altLang="en-US" dirty="0"/>
              <a:t> </a:t>
            </a:r>
            <a:r>
              <a:rPr lang="en-US" altLang="zh-TW" sz="1400" dirty="0">
                <a:hlinkClick r:id="rId2"/>
              </a:rPr>
              <a:t>https://github.com/FITI-HCITA/VA8801_Model_Zoo/tree/main/ObjectDetection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3CD36CB-FA2E-47CA-B9C3-B4DD4E503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347971"/>
            <a:ext cx="6662682" cy="252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43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D3CE9D-1E17-4672-B79D-737D1B68E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VA8801</a:t>
            </a:r>
            <a:r>
              <a:rPr lang="zh-TW" altLang="en-US" dirty="0"/>
              <a:t> </a:t>
            </a:r>
            <a:r>
              <a:rPr lang="en-US" altLang="zh-TW" dirty="0"/>
              <a:t>Model</a:t>
            </a:r>
            <a:r>
              <a:rPr lang="zh-TW" altLang="en-US" dirty="0"/>
              <a:t> </a:t>
            </a:r>
            <a:r>
              <a:rPr lang="en-US" altLang="zh-TW" dirty="0"/>
              <a:t>Zoo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127E7B2-81A2-497F-8226-DCA555FE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0A9D81-0486-466E-9265-BFFA05D30532}"/>
              </a:ext>
            </a:extLst>
          </p:cNvPr>
          <p:cNvSpPr/>
          <p:nvPr/>
        </p:nvSpPr>
        <p:spPr>
          <a:xfrm>
            <a:off x="683568" y="4578670"/>
            <a:ext cx="83220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URL:</a:t>
            </a:r>
            <a:r>
              <a:rPr lang="zh-TW" altLang="en-US" dirty="0"/>
              <a:t> </a:t>
            </a:r>
            <a:r>
              <a:rPr lang="en-US" altLang="zh-TW" sz="1400" dirty="0">
                <a:hlinkClick r:id="rId2"/>
              </a:rPr>
              <a:t>https://github.com/FITI-HCITA/VA8801_Model_Zoo/tree/main/ObjectDetection/Face_Detection/Yolo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EDDAD2F-7A6C-4657-8D7D-1FB188FDB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769793"/>
            <a:ext cx="4752528" cy="368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721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D3CE9D-1E17-4672-B79D-737D1B68E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VA8801</a:t>
            </a:r>
            <a:r>
              <a:rPr lang="zh-TW" altLang="en-US" dirty="0"/>
              <a:t> </a:t>
            </a:r>
            <a:r>
              <a:rPr lang="en-US" altLang="zh-TW" dirty="0"/>
              <a:t>Developing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127E7B2-81A2-497F-8226-DCA555FE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pic>
        <p:nvPicPr>
          <p:cNvPr id="1026" name="圖片 2" descr="cid:image002.jpg@01DAB121.F9141150">
            <a:extLst>
              <a:ext uri="{FF2B5EF4-FFF2-40B4-BE49-F238E27FC236}">
                <a16:creationId xmlns:a16="http://schemas.microsoft.com/office/drawing/2014/main" id="{31DDC1EC-22DB-488E-BF29-D33944AAE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699542"/>
            <a:ext cx="2664296" cy="429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3F0069C-FC8E-4825-B58C-4D438AF35142}"/>
              </a:ext>
            </a:extLst>
          </p:cNvPr>
          <p:cNvSpPr/>
          <p:nvPr/>
        </p:nvSpPr>
        <p:spPr>
          <a:xfrm>
            <a:off x="251520" y="843558"/>
            <a:ext cx="2011256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/>
              <a:t>VA8801 BSP SDK</a:t>
            </a:r>
            <a:r>
              <a:rPr lang="en-US" altLang="zh-TW" sz="2000" b="1" dirty="0"/>
              <a:t>:</a:t>
            </a:r>
          </a:p>
          <a:p>
            <a:pPr marL="285750" indent="-285750">
              <a:buFontTx/>
              <a:buChar char="-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9505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D3CE9D-1E17-4672-B79D-737D1B68E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VA8801</a:t>
            </a:r>
            <a:r>
              <a:rPr lang="zh-TW" altLang="en-US" dirty="0"/>
              <a:t> </a:t>
            </a:r>
            <a:r>
              <a:rPr lang="en-US" altLang="zh-TW" dirty="0"/>
              <a:t>AI</a:t>
            </a:r>
            <a:r>
              <a:rPr lang="zh-TW" altLang="en-US" dirty="0"/>
              <a:t> </a:t>
            </a:r>
            <a:r>
              <a:rPr lang="en-US" altLang="zh-TW" dirty="0" err="1"/>
              <a:t>Tengen</a:t>
            </a:r>
            <a:r>
              <a:rPr lang="zh-TW" altLang="en-US" dirty="0"/>
              <a:t> </a:t>
            </a:r>
            <a:r>
              <a:rPr lang="en-US" altLang="zh-TW" dirty="0"/>
              <a:t>Compiler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127E7B2-81A2-497F-8226-DCA555FE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A052ADB-F6F0-4163-B485-CCE63758E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315" y="1291718"/>
            <a:ext cx="4060481" cy="3528392"/>
          </a:xfrm>
          <a:prstGeom prst="rect">
            <a:avLst/>
          </a:prstGeom>
        </p:spPr>
      </p:pic>
      <p:sp>
        <p:nvSpPr>
          <p:cNvPr id="8" name="箭號: 向右 7">
            <a:extLst>
              <a:ext uri="{FF2B5EF4-FFF2-40B4-BE49-F238E27FC236}">
                <a16:creationId xmlns:a16="http://schemas.microsoft.com/office/drawing/2014/main" id="{934418FB-1129-4D51-BA92-DDE561DFE332}"/>
              </a:ext>
            </a:extLst>
          </p:cNvPr>
          <p:cNvSpPr/>
          <p:nvPr/>
        </p:nvSpPr>
        <p:spPr>
          <a:xfrm>
            <a:off x="4508239" y="2571750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E560FC9-12B5-4902-9A16-59FF5EA35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556" y="2067694"/>
            <a:ext cx="3237572" cy="1656184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D93C998D-CA11-4630-B2BE-3D9110D18D54}"/>
              </a:ext>
            </a:extLst>
          </p:cNvPr>
          <p:cNvSpPr txBox="1"/>
          <p:nvPr/>
        </p:nvSpPr>
        <p:spPr>
          <a:xfrm>
            <a:off x="2011256" y="951378"/>
            <a:ext cx="1866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Tflite</a:t>
            </a:r>
            <a:r>
              <a:rPr lang="zh-TW" altLang="en-US" dirty="0"/>
              <a:t> </a:t>
            </a:r>
            <a:r>
              <a:rPr lang="en-US" altLang="zh-TW" dirty="0"/>
              <a:t>INT8</a:t>
            </a:r>
            <a:r>
              <a:rPr lang="zh-TW" altLang="en-US" dirty="0"/>
              <a:t> </a:t>
            </a:r>
            <a:r>
              <a:rPr lang="en-US" altLang="zh-TW" dirty="0"/>
              <a:t>Model</a:t>
            </a:r>
            <a:r>
              <a:rPr lang="zh-TW" altLang="en-US" dirty="0"/>
              <a:t> 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0355EFB-223B-4FDF-B97C-210012272E94}"/>
              </a:ext>
            </a:extLst>
          </p:cNvPr>
          <p:cNvSpPr txBox="1"/>
          <p:nvPr/>
        </p:nvSpPr>
        <p:spPr>
          <a:xfrm>
            <a:off x="5413305" y="1563638"/>
            <a:ext cx="139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Pure</a:t>
            </a:r>
            <a:r>
              <a:rPr lang="zh-TW" altLang="en-US" dirty="0"/>
              <a:t> </a:t>
            </a:r>
            <a:r>
              <a:rPr lang="en-US" altLang="zh-TW" dirty="0"/>
              <a:t>C</a:t>
            </a:r>
            <a:r>
              <a:rPr lang="zh-TW" altLang="en-US" dirty="0"/>
              <a:t> </a:t>
            </a:r>
            <a:r>
              <a:rPr lang="en-US" altLang="zh-TW" dirty="0"/>
              <a:t>codes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98E5577-E948-47CE-9188-593E74885BD3}"/>
              </a:ext>
            </a:extLst>
          </p:cNvPr>
          <p:cNvSpPr/>
          <p:nvPr/>
        </p:nvSpPr>
        <p:spPr>
          <a:xfrm>
            <a:off x="0" y="711756"/>
            <a:ext cx="2011256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/>
              <a:t>VA8801 BSP SDK</a:t>
            </a:r>
            <a:r>
              <a:rPr lang="en-US" altLang="zh-TW" sz="2000" b="1" dirty="0"/>
              <a:t>:</a:t>
            </a:r>
          </a:p>
          <a:p>
            <a:pPr marL="285750" indent="-285750">
              <a:buFontTx/>
              <a:buChar char="-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5990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D3CE9D-1E17-4672-B79D-737D1B68E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VA8801</a:t>
            </a:r>
            <a:r>
              <a:rPr lang="zh-TW" altLang="en-US" dirty="0"/>
              <a:t> </a:t>
            </a:r>
            <a:r>
              <a:rPr lang="en-US" altLang="zh-TW" dirty="0"/>
              <a:t>SDK</a:t>
            </a:r>
            <a:r>
              <a:rPr lang="zh-TW" altLang="en-US" dirty="0"/>
              <a:t> </a:t>
            </a:r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/>
              <a:t>VS</a:t>
            </a:r>
            <a:r>
              <a:rPr lang="zh-TW" altLang="en-US" dirty="0"/>
              <a:t> </a:t>
            </a:r>
            <a:r>
              <a:rPr lang="en-US" altLang="zh-TW" dirty="0"/>
              <a:t>code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127E7B2-81A2-497F-8226-DCA555FE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8FDF586-7913-416C-9E3A-E0541DD76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131590"/>
            <a:ext cx="7020272" cy="3535137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7488ACA0-E437-493C-BAEB-4D816109F911}"/>
              </a:ext>
            </a:extLst>
          </p:cNvPr>
          <p:cNvSpPr/>
          <p:nvPr/>
        </p:nvSpPr>
        <p:spPr>
          <a:xfrm>
            <a:off x="107504" y="699542"/>
            <a:ext cx="2011256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/>
              <a:t>VA8801 BSP SDK</a:t>
            </a:r>
            <a:r>
              <a:rPr lang="en-US" altLang="zh-TW" sz="2000" b="1" dirty="0"/>
              <a:t>:</a:t>
            </a:r>
          </a:p>
          <a:p>
            <a:pPr marL="285750" indent="-285750">
              <a:buFontTx/>
              <a:buChar char="-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9299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D3CE9D-1E17-4672-B79D-737D1B68E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VA8801</a:t>
            </a:r>
            <a:r>
              <a:rPr lang="zh-TW" altLang="en-US" dirty="0"/>
              <a:t> </a:t>
            </a:r>
            <a:r>
              <a:rPr lang="en-US" altLang="zh-TW" dirty="0"/>
              <a:t>Tools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127E7B2-81A2-497F-8226-DCA555FE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208BE82-9730-4D9C-AAE8-D665A8222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780" y="1038096"/>
            <a:ext cx="6108439" cy="390760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EBB5716-B9AE-409F-B7B0-84BC47C8ADC0}"/>
              </a:ext>
            </a:extLst>
          </p:cNvPr>
          <p:cNvSpPr/>
          <p:nvPr/>
        </p:nvSpPr>
        <p:spPr>
          <a:xfrm>
            <a:off x="107504" y="627534"/>
            <a:ext cx="2011256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/>
              <a:t>VA8801 BSP SDK</a:t>
            </a:r>
            <a:r>
              <a:rPr lang="en-US" altLang="zh-TW" sz="2000" b="1" dirty="0"/>
              <a:t>:</a:t>
            </a:r>
          </a:p>
          <a:p>
            <a:pPr marL="285750" indent="-285750">
              <a:buFontTx/>
              <a:buChar char="-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7460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D3CE9D-1E17-4672-B79D-737D1B68E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Issues</a:t>
            </a:r>
            <a:r>
              <a:rPr lang="zh-TW" altLang="en-US" dirty="0"/>
              <a:t> </a:t>
            </a:r>
            <a:r>
              <a:rPr lang="en-US" altLang="zh-TW" dirty="0"/>
              <a:t>Report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Q&amp;A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127E7B2-81A2-497F-8226-DCA555FE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BCC75AE-6EA6-454A-BD82-D4EA62429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771550"/>
            <a:ext cx="5400600" cy="389773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1AE3862-A2BD-4008-8463-D7531AA8497B}"/>
              </a:ext>
            </a:extLst>
          </p:cNvPr>
          <p:cNvSpPr txBox="1"/>
          <p:nvPr/>
        </p:nvSpPr>
        <p:spPr>
          <a:xfrm>
            <a:off x="1259632" y="4669280"/>
            <a:ext cx="6826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Issue</a:t>
            </a:r>
            <a:r>
              <a:rPr lang="zh-TW" altLang="en-US" dirty="0"/>
              <a:t> </a:t>
            </a:r>
            <a:r>
              <a:rPr lang="en-US" altLang="zh-TW" dirty="0"/>
              <a:t>Report:</a:t>
            </a:r>
            <a:r>
              <a:rPr lang="zh-TW" altLang="en-US" dirty="0"/>
              <a:t> </a:t>
            </a:r>
            <a:r>
              <a:rPr lang="en-US" altLang="zh-TW" dirty="0">
                <a:hlinkClick r:id="rId3"/>
              </a:rPr>
              <a:t>https://github.com/FITI-HCITA/fitipower_sic_2024/issues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0792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D3CE9D-1E17-4672-B79D-737D1B68E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2024</a:t>
            </a:r>
            <a:r>
              <a:rPr lang="zh-TW" altLang="en-US" dirty="0"/>
              <a:t> </a:t>
            </a:r>
            <a:r>
              <a:rPr lang="en-US" altLang="zh-TW" dirty="0"/>
              <a:t>AI</a:t>
            </a:r>
            <a:r>
              <a:rPr lang="zh-TW" altLang="en-US" dirty="0"/>
              <a:t> </a:t>
            </a:r>
            <a:r>
              <a:rPr lang="en-US" altLang="zh-TW" dirty="0"/>
              <a:t>Competition</a:t>
            </a:r>
            <a:r>
              <a:rPr lang="zh-TW" altLang="en-US" dirty="0"/>
              <a:t> </a:t>
            </a:r>
            <a:r>
              <a:rPr lang="en-US" altLang="zh-TW" dirty="0" err="1"/>
              <a:t>Github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127E7B2-81A2-497F-8226-DCA555FE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0A9D81-0486-466E-9265-BFFA05D30532}"/>
              </a:ext>
            </a:extLst>
          </p:cNvPr>
          <p:cNvSpPr/>
          <p:nvPr/>
        </p:nvSpPr>
        <p:spPr>
          <a:xfrm>
            <a:off x="1259632" y="4646481"/>
            <a:ext cx="712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URL:</a:t>
            </a:r>
            <a:r>
              <a:rPr lang="zh-TW" altLang="en-US" dirty="0"/>
              <a:t> </a:t>
            </a:r>
            <a:r>
              <a:rPr lang="en-US" altLang="zh-TW" dirty="0">
                <a:hlinkClick r:id="rId2"/>
              </a:rPr>
              <a:t>https://github.com/FITI-HCITA/fitipower_sic_2024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96F85A0-D5EA-4AC3-A7F9-A600C4B04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846503"/>
            <a:ext cx="6408712" cy="378284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9B30743-78E3-466F-927D-CE5829F9C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232" y="1054532"/>
            <a:ext cx="2270933" cy="303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502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117D77-E8D1-4F2E-912A-D212AC712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VA8801</a:t>
            </a:r>
            <a:r>
              <a:rPr lang="zh-TW" altLang="en-US" dirty="0"/>
              <a:t> </a:t>
            </a:r>
            <a:r>
              <a:rPr lang="en-US" altLang="zh-TW" dirty="0"/>
              <a:t>AI</a:t>
            </a:r>
            <a:r>
              <a:rPr lang="zh-TW" altLang="en-US" dirty="0"/>
              <a:t> </a:t>
            </a:r>
            <a:r>
              <a:rPr lang="en-US" altLang="zh-TW" dirty="0"/>
              <a:t>Chip</a:t>
            </a:r>
            <a:r>
              <a:rPr lang="zh-TW" altLang="en-US" dirty="0"/>
              <a:t> </a:t>
            </a:r>
            <a:r>
              <a:rPr lang="en-US" altLang="zh-TW" dirty="0">
                <a:cs typeface="Mongolian Baiti" panose="03000500000000000000" pitchFamily="66" charset="0"/>
              </a:rPr>
              <a:t>Overview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2919B2A-149E-40F6-8FEE-E00EC0557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BE870C5-675F-44F5-9135-27C1C2AC6430}"/>
              </a:ext>
            </a:extLst>
          </p:cNvPr>
          <p:cNvSpPr/>
          <p:nvPr/>
        </p:nvSpPr>
        <p:spPr>
          <a:xfrm>
            <a:off x="467544" y="772629"/>
            <a:ext cx="727280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VA8801</a:t>
            </a: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是俱備高運算力且極低功耗的自主開發的邊緣運算神經網路晶片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擅長處理語音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影像及各種感測器資料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(Sensor Fusion). </a:t>
            </a: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在主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AP</a:t>
            </a: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還未喚醒前以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Sensor Hub</a:t>
            </a: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的角色在極低功耗實時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(always-on)</a:t>
            </a: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感測及預處理環境訊息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必要時才將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AP</a:t>
            </a: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喚醒以降低系統功耗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zh-TW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VA8801</a:t>
            </a: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除內建硬體化各種訊號處理運算處理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(ISP/DSP) </a:t>
            </a: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並配置先進人工智慧神經網路加速器執行各式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模型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人臉偵測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物件偵測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語音偵測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並應用於各類終端產品並使其智慧化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特別是電池供電類產品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(Doorbell/</a:t>
            </a:r>
            <a:r>
              <a:rPr lang="en-US" altLang="zh-TW" sz="1400" dirty="0" err="1">
                <a:latin typeface="Arial" panose="020B0604020202020204" pitchFamily="34" charset="0"/>
                <a:cs typeface="Arial" panose="020B0604020202020204" pitchFamily="34" charset="0"/>
              </a:rPr>
              <a:t>IPcam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..).</a:t>
            </a:r>
          </a:p>
        </p:txBody>
      </p:sp>
      <p:pic>
        <p:nvPicPr>
          <p:cNvPr id="61" name="圖片 1" descr="cid:image001.jpg@01DAAA9B.81078F20">
            <a:extLst>
              <a:ext uri="{FF2B5EF4-FFF2-40B4-BE49-F238E27FC236}">
                <a16:creationId xmlns:a16="http://schemas.microsoft.com/office/drawing/2014/main" id="{45A63583-16A0-49BD-A7A2-13234659B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373067"/>
            <a:ext cx="5112568" cy="261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4610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117D77-E8D1-4F2E-912A-D212AC712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VA8801</a:t>
            </a:r>
            <a:r>
              <a:rPr lang="zh-TW" altLang="en-US" dirty="0"/>
              <a:t> </a:t>
            </a:r>
            <a:r>
              <a:rPr lang="en-US" altLang="zh-TW" dirty="0"/>
              <a:t>AI</a:t>
            </a:r>
            <a:r>
              <a:rPr lang="zh-TW" altLang="en-US" dirty="0"/>
              <a:t> </a:t>
            </a:r>
            <a:r>
              <a:rPr lang="en-US" altLang="zh-TW" dirty="0"/>
              <a:t>Chip</a:t>
            </a:r>
            <a:r>
              <a:rPr lang="zh-TW" altLang="en-US" dirty="0"/>
              <a:t> </a:t>
            </a:r>
            <a:r>
              <a:rPr lang="en-US" altLang="zh-TW" dirty="0">
                <a:cs typeface="Mongolian Baiti" panose="03000500000000000000" pitchFamily="66" charset="0"/>
              </a:rPr>
              <a:t>Overview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2919B2A-149E-40F6-8FEE-E00EC0557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3777693D-6F16-47C5-84F4-E3C630564366}"/>
              </a:ext>
            </a:extLst>
          </p:cNvPr>
          <p:cNvSpPr txBox="1"/>
          <p:nvPr/>
        </p:nvSpPr>
        <p:spPr>
          <a:xfrm>
            <a:off x="395536" y="771550"/>
            <a:ext cx="107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Key</a:t>
            </a:r>
            <a:r>
              <a:rPr lang="zh-TW" altLang="en-US" dirty="0"/>
              <a:t> </a:t>
            </a:r>
            <a:r>
              <a:rPr lang="en-US" altLang="zh-TW" dirty="0"/>
              <a:t>Spec:</a:t>
            </a:r>
            <a:endParaRPr lang="zh-TW" altLang="en-US" dirty="0"/>
          </a:p>
        </p:txBody>
      </p:sp>
      <p:sp>
        <p:nvSpPr>
          <p:cNvPr id="62" name="內容版面配置區 2">
            <a:extLst>
              <a:ext uri="{FF2B5EF4-FFF2-40B4-BE49-F238E27FC236}">
                <a16:creationId xmlns:a16="http://schemas.microsoft.com/office/drawing/2014/main" id="{F0C32DF9-4741-4B71-8D4C-368C702263A8}"/>
              </a:ext>
            </a:extLst>
          </p:cNvPr>
          <p:cNvSpPr txBox="1">
            <a:spLocks/>
          </p:cNvSpPr>
          <p:nvPr/>
        </p:nvSpPr>
        <p:spPr>
          <a:xfrm>
            <a:off x="395536" y="1118446"/>
            <a:ext cx="3490837" cy="333242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Cambria" pitchFamily="18" charset="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Cambria" pitchFamily="18" charset="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mbria" pitchFamily="18" charset="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mbria" pitchFamily="18" charset="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ambria" pitchFamily="18" charset="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TW" sz="1000" b="1" dirty="0">
                <a:solidFill>
                  <a:srgbClr val="004DE6"/>
                </a:solidFill>
                <a:latin typeface="Arial" pitchFamily="34" charset="0"/>
                <a:cs typeface="Arial" pitchFamily="34" charset="0"/>
              </a:rPr>
              <a:t>CPU(System)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z="1000" dirty="0">
                <a:latin typeface="Arial" pitchFamily="34" charset="0"/>
                <a:cs typeface="Arial" pitchFamily="34" charset="0"/>
              </a:rPr>
              <a:t>Cortex – M4+FPU @ 200MHz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TW" sz="1000" b="1" dirty="0">
                <a:latin typeface="Arial" pitchFamily="34" charset="0"/>
                <a:cs typeface="Arial" pitchFamily="34" charset="0"/>
              </a:rPr>
              <a:t>ISP Pipeline</a:t>
            </a:r>
          </a:p>
          <a:p>
            <a:pPr lvl="1" indent="-394970">
              <a:buFont typeface="Wingdings" panose="05000000000000000000" pitchFamily="2" charset="2"/>
              <a:buChar char="p"/>
            </a:pPr>
            <a:r>
              <a:rPr lang="en-US" altLang="zh-TW" sz="1000" dirty="0">
                <a:latin typeface="Arial" pitchFamily="34" charset="0"/>
                <a:cs typeface="Arial" pitchFamily="34" charset="0"/>
              </a:rPr>
              <a:t>Bayer/mono/IR, Up to (2668*1680)</a:t>
            </a:r>
          </a:p>
          <a:p>
            <a:pPr lvl="1" indent="-394970">
              <a:buFont typeface="Wingdings" panose="05000000000000000000" pitchFamily="2" charset="2"/>
              <a:buChar char="p"/>
            </a:pPr>
            <a:r>
              <a:rPr lang="en-US" altLang="zh-TW" sz="1000" dirty="0">
                <a:latin typeface="Arial" pitchFamily="34" charset="0"/>
                <a:cs typeface="Arial" pitchFamily="34" charset="0"/>
              </a:rPr>
              <a:t>CDM</a:t>
            </a:r>
          </a:p>
          <a:p>
            <a:pPr lvl="1" indent="-394970">
              <a:buFont typeface="Wingdings" panose="05000000000000000000" pitchFamily="2" charset="2"/>
              <a:buChar char="p"/>
            </a:pPr>
            <a:r>
              <a:rPr lang="en-US" altLang="zh-TW" sz="1000" dirty="0">
                <a:latin typeface="Arial" pitchFamily="34" charset="0"/>
                <a:cs typeface="Arial" pitchFamily="34" charset="0"/>
              </a:rPr>
              <a:t>AE/AWB</a:t>
            </a:r>
          </a:p>
          <a:p>
            <a:pPr lvl="1" indent="-394970">
              <a:buFont typeface="Wingdings" panose="05000000000000000000" pitchFamily="2" charset="2"/>
              <a:buChar char="p"/>
            </a:pPr>
            <a:r>
              <a:rPr lang="en-US" altLang="zh-TW" sz="1000" dirty="0">
                <a:latin typeface="Arial" pitchFamily="34" charset="0"/>
                <a:cs typeface="Arial" pitchFamily="34" charset="0"/>
              </a:rPr>
              <a:t>WDR</a:t>
            </a:r>
          </a:p>
          <a:p>
            <a:pPr lvl="1" indent="-394970">
              <a:buFont typeface="Wingdings" panose="05000000000000000000" pitchFamily="2" charset="2"/>
              <a:buChar char="p"/>
            </a:pPr>
            <a:r>
              <a:rPr lang="en-US" altLang="zh-TW" sz="1000" dirty="0">
                <a:latin typeface="Arial" pitchFamily="34" charset="0"/>
                <a:cs typeface="Arial" pitchFamily="34" charset="0"/>
              </a:rPr>
              <a:t>Scaling (2~20:1), X/Y Independent</a:t>
            </a:r>
          </a:p>
          <a:p>
            <a:pPr lvl="1" indent="-394970">
              <a:buFont typeface="Wingdings" panose="05000000000000000000" pitchFamily="2" charset="2"/>
              <a:buChar char="p"/>
            </a:pPr>
            <a:r>
              <a:rPr lang="en-US" altLang="zh-TW" sz="1000" dirty="0">
                <a:latin typeface="Arial" pitchFamily="34" charset="0"/>
                <a:cs typeface="Arial" pitchFamily="34" charset="0"/>
              </a:rPr>
              <a:t>Cropping / Rotation</a:t>
            </a:r>
          </a:p>
          <a:p>
            <a:pPr lvl="1" indent="-394970">
              <a:buFont typeface="Wingdings" panose="05000000000000000000" pitchFamily="2" charset="2"/>
              <a:buChar char="p"/>
            </a:pPr>
            <a:r>
              <a:rPr lang="en-US" altLang="zh-TW" sz="1000" dirty="0">
                <a:latin typeface="Arial" pitchFamily="34" charset="0"/>
                <a:cs typeface="Arial" pitchFamily="34" charset="0"/>
              </a:rPr>
              <a:t>Gamma Correction</a:t>
            </a:r>
          </a:p>
          <a:p>
            <a:pPr lvl="1" indent="-394970">
              <a:buFont typeface="Wingdings" panose="05000000000000000000" pitchFamily="2" charset="2"/>
              <a:buChar char="p"/>
            </a:pPr>
            <a:r>
              <a:rPr lang="en-US" altLang="zh-TW" sz="1000" dirty="0">
                <a:latin typeface="Arial" pitchFamily="34" charset="0"/>
                <a:cs typeface="Arial" pitchFamily="34" charset="0"/>
              </a:rPr>
              <a:t>Bypass modes</a:t>
            </a:r>
          </a:p>
          <a:p>
            <a:pPr lvl="1" indent="-394970">
              <a:buFont typeface="Wingdings" panose="05000000000000000000" pitchFamily="2" charset="2"/>
              <a:buChar char="p"/>
            </a:pPr>
            <a:r>
              <a:rPr lang="en-US" altLang="zh-TW" sz="1000" dirty="0">
                <a:latin typeface="Arial" pitchFamily="34" charset="0"/>
                <a:cs typeface="Arial" pitchFamily="34" charset="0"/>
              </a:rPr>
              <a:t>Direct/</a:t>
            </a:r>
            <a:r>
              <a:rPr lang="en-US" altLang="zh-TW" sz="1000" dirty="0" err="1">
                <a:latin typeface="Arial" pitchFamily="34" charset="0"/>
                <a:cs typeface="Arial" pitchFamily="34" charset="0"/>
              </a:rPr>
              <a:t>demosaic</a:t>
            </a:r>
            <a:r>
              <a:rPr lang="en-US" altLang="zh-TW" sz="1000" dirty="0">
                <a:latin typeface="Arial" pitchFamily="34" charset="0"/>
                <a:cs typeface="Arial" pitchFamily="34" charset="0"/>
              </a:rPr>
              <a:t>/scaling/Cropping/Gamma</a:t>
            </a:r>
          </a:p>
          <a:p>
            <a:pPr>
              <a:buFont typeface="Wingdings" panose="05000000000000000000" pitchFamily="2" charset="2"/>
              <a:buChar char="p"/>
              <a:defRPr/>
            </a:pPr>
            <a:r>
              <a:rPr lang="en-US" altLang="zh-TW" sz="1000" b="1" dirty="0">
                <a:latin typeface="Arial" pitchFamily="34" charset="0"/>
                <a:cs typeface="Arial" pitchFamily="34" charset="0"/>
              </a:rPr>
              <a:t>Memory</a:t>
            </a:r>
          </a:p>
          <a:p>
            <a:pPr lvl="1" indent="-436245">
              <a:buFont typeface="Wingdings" panose="05000000000000000000" pitchFamily="2" charset="2"/>
              <a:buChar char="p"/>
              <a:defRPr/>
            </a:pPr>
            <a:r>
              <a:rPr lang="en-US" altLang="zh-TW" sz="1000" dirty="0">
                <a:latin typeface="Arial" pitchFamily="34" charset="0"/>
                <a:cs typeface="Arial" pitchFamily="34" charset="0"/>
              </a:rPr>
              <a:t>SRAM(</a:t>
            </a:r>
            <a:r>
              <a:rPr lang="en-US" altLang="zh-TW" sz="1000" dirty="0">
                <a:solidFill>
                  <a:srgbClr val="004DE6"/>
                </a:solidFill>
                <a:latin typeface="Arial" pitchFamily="34" charset="0"/>
                <a:cs typeface="Arial" pitchFamily="34" charset="0"/>
              </a:rPr>
              <a:t>1M</a:t>
            </a:r>
            <a:r>
              <a:rPr lang="zh-TW" altLang="en-US" sz="1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1000" dirty="0">
                <a:latin typeface="Arial" pitchFamily="34" charset="0"/>
                <a:cs typeface="Arial" pitchFamily="34" charset="0"/>
              </a:rPr>
              <a:t>Bytes)</a:t>
            </a:r>
          </a:p>
          <a:p>
            <a:pPr lvl="1" indent="-436245">
              <a:buFont typeface="Wingdings" panose="05000000000000000000" pitchFamily="2" charset="2"/>
              <a:buChar char="p"/>
            </a:pPr>
            <a:r>
              <a:rPr lang="en-US" altLang="zh-TW" sz="1000" dirty="0">
                <a:latin typeface="Arial" pitchFamily="34" charset="0"/>
                <a:cs typeface="Arial" pitchFamily="34" charset="0"/>
              </a:rPr>
              <a:t>DDR(</a:t>
            </a:r>
            <a:r>
              <a:rPr lang="en-US" altLang="zh-TW" sz="1000" dirty="0">
                <a:solidFill>
                  <a:srgbClr val="004DE6"/>
                </a:solidFill>
                <a:latin typeface="Arial" pitchFamily="34" charset="0"/>
                <a:cs typeface="Arial" pitchFamily="34" charset="0"/>
              </a:rPr>
              <a:t>16M</a:t>
            </a:r>
            <a:r>
              <a:rPr lang="zh-TW" altLang="en-US" sz="1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1000" dirty="0">
                <a:latin typeface="Arial" pitchFamily="34" charset="0"/>
                <a:cs typeface="Arial" pitchFamily="34" charset="0"/>
              </a:rPr>
              <a:t>Bytes)</a:t>
            </a:r>
          </a:p>
          <a:p>
            <a:pPr marL="0" indent="0">
              <a:buFont typeface="Arial" pitchFamily="34" charset="0"/>
              <a:buNone/>
            </a:pPr>
            <a:endParaRPr lang="en-US" altLang="zh-TW" sz="1000" dirty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altLang="zh-TW" sz="1000" dirty="0">
              <a:latin typeface="Arial" pitchFamily="34" charset="0"/>
              <a:cs typeface="Arial" pitchFamily="34" charset="0"/>
            </a:endParaRPr>
          </a:p>
          <a:p>
            <a:pPr lvl="2" indent="-394970"/>
            <a:endParaRPr lang="en-US" altLang="zh-TW" sz="1000" dirty="0">
              <a:latin typeface="Arial" pitchFamily="34" charset="0"/>
              <a:cs typeface="Arial" pitchFamily="34" charset="0"/>
            </a:endParaRPr>
          </a:p>
          <a:p>
            <a:pPr lvl="1" indent="-436245"/>
            <a:endParaRPr lang="en-US" altLang="zh-TW" sz="1000" dirty="0">
              <a:latin typeface="Arial" pitchFamily="34" charset="0"/>
              <a:cs typeface="Arial" pitchFamily="34" charset="0"/>
            </a:endParaRPr>
          </a:p>
          <a:p>
            <a:pPr lvl="1" indent="-436245"/>
            <a:endParaRPr lang="en-US" altLang="zh-TW" sz="1000" dirty="0">
              <a:latin typeface="Arial" pitchFamily="34" charset="0"/>
              <a:cs typeface="Arial" pitchFamily="34" charset="0"/>
            </a:endParaRPr>
          </a:p>
          <a:p>
            <a:pPr lvl="1" indent="-436245"/>
            <a:endParaRPr lang="en-US" altLang="zh-TW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內容版面配置區 2">
            <a:extLst>
              <a:ext uri="{FF2B5EF4-FFF2-40B4-BE49-F238E27FC236}">
                <a16:creationId xmlns:a16="http://schemas.microsoft.com/office/drawing/2014/main" id="{3D6A1399-A02A-4D1F-B68E-1E4F33B32DE0}"/>
              </a:ext>
            </a:extLst>
          </p:cNvPr>
          <p:cNvSpPr txBox="1">
            <a:spLocks/>
          </p:cNvSpPr>
          <p:nvPr/>
        </p:nvSpPr>
        <p:spPr>
          <a:xfrm>
            <a:off x="3635896" y="1140882"/>
            <a:ext cx="3975558" cy="34695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lang="en-US" altLang="zh-TW" sz="1000" b="1" dirty="0">
                <a:solidFill>
                  <a:srgbClr val="004DE6"/>
                </a:solidFill>
                <a:latin typeface="Arial" pitchFamily="34" charset="0"/>
                <a:cs typeface="Arial" pitchFamily="34" charset="0"/>
              </a:rPr>
              <a:t>NPU(AI)</a:t>
            </a:r>
          </a:p>
          <a:p>
            <a:pPr marL="800100" lvl="1" indent="-342900">
              <a:spcBef>
                <a:spcPct val="20000"/>
              </a:spcBef>
              <a:buFont typeface="Wingdings" panose="05000000000000000000" pitchFamily="2" charset="2"/>
              <a:buChar char="p"/>
            </a:pPr>
            <a:r>
              <a:rPr lang="en-US" altLang="zh-TW" sz="1000" dirty="0">
                <a:latin typeface="Arial" pitchFamily="34" charset="0"/>
                <a:cs typeface="Arial" pitchFamily="34" charset="0"/>
              </a:rPr>
              <a:t>Controller</a:t>
            </a:r>
          </a:p>
          <a:p>
            <a:pPr marL="800100" lvl="1" indent="-342900">
              <a:spcBef>
                <a:spcPct val="20000"/>
              </a:spcBef>
              <a:buFont typeface="Wingdings" panose="05000000000000000000" pitchFamily="2" charset="2"/>
              <a:buChar char="p"/>
            </a:pPr>
            <a:r>
              <a:rPr lang="en-US" altLang="zh-TW" sz="1000" dirty="0">
                <a:latin typeface="Arial" pitchFamily="34" charset="0"/>
                <a:cs typeface="Arial" pitchFamily="34" charset="0"/>
              </a:rPr>
              <a:t>DLA (Hardwired AI Engine) - </a:t>
            </a:r>
            <a:r>
              <a:rPr lang="en-US" altLang="zh-TW" sz="1000" dirty="0">
                <a:solidFill>
                  <a:srgbClr val="004DE6"/>
                </a:solidFill>
                <a:latin typeface="Arial" pitchFamily="34" charset="0"/>
                <a:cs typeface="Arial" pitchFamily="34" charset="0"/>
              </a:rPr>
              <a:t>0.5T</a:t>
            </a:r>
            <a:r>
              <a:rPr lang="en-US" altLang="zh-TW" sz="1000" dirty="0">
                <a:latin typeface="Arial" pitchFamily="34" charset="0"/>
                <a:cs typeface="Arial" pitchFamily="34" charset="0"/>
              </a:rPr>
              <a:t>ops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lang="en-US" altLang="zh-TW" sz="1000" b="1" dirty="0">
                <a:latin typeface="Arial" pitchFamily="34" charset="0"/>
                <a:cs typeface="Arial" pitchFamily="34" charset="0"/>
              </a:rPr>
              <a:t>Image Sensor Interface</a:t>
            </a:r>
            <a:endParaRPr kumimoji="0" lang="en-US" altLang="zh-TW" sz="1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MIPI</a:t>
            </a:r>
            <a:r>
              <a:rPr lang="en-US" altLang="zh-TW" sz="1000" noProof="0" dirty="0">
                <a:latin typeface="Arial" pitchFamily="34" charset="0"/>
                <a:cs typeface="Arial" pitchFamily="34" charset="0"/>
              </a:rPr>
              <a:t>R x/Tx</a:t>
            </a: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:</a:t>
            </a:r>
            <a:r>
              <a:rPr kumimoji="0" lang="en-US" altLang="zh-TW" sz="10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CIS 2 Lane;</a:t>
            </a:r>
            <a:r>
              <a:rPr lang="en-US" altLang="zh-TW" sz="1000" dirty="0">
                <a:latin typeface="Arial" pitchFamily="34" charset="0"/>
                <a:cs typeface="Arial" pitchFamily="34" charset="0"/>
              </a:rPr>
              <a:t>DVP (12 bits)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DVP</a:t>
            </a:r>
            <a:r>
              <a:rPr kumimoji="0" lang="zh-TW" altLang="en-US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GC0308</a:t>
            </a:r>
            <a:r>
              <a:rPr kumimoji="0" lang="zh-TW" altLang="en-US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4DE6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Camera</a:t>
            </a:r>
            <a:r>
              <a:rPr kumimoji="0" lang="zh-TW" altLang="en-US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device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lang="en-US" altLang="zh-TW" sz="1000" b="1" dirty="0">
                <a:latin typeface="Arial" pitchFamily="34" charset="0"/>
                <a:cs typeface="Arial" pitchFamily="34" charset="0"/>
              </a:rPr>
              <a:t>Audio</a:t>
            </a:r>
          </a:p>
          <a:p>
            <a:pPr marL="800100" lvl="1" indent="-342900">
              <a:spcBef>
                <a:spcPct val="20000"/>
              </a:spcBef>
              <a:buFont typeface="Wingdings" panose="05000000000000000000" pitchFamily="2" charset="2"/>
              <a:buChar char="p"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PDM</a:t>
            </a:r>
            <a:r>
              <a:rPr kumimoji="0" lang="en-US" altLang="zh-TW" sz="10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1000" dirty="0">
                <a:latin typeface="Arial" pitchFamily="34" charset="0"/>
                <a:cs typeface="Arial" pitchFamily="34" charset="0"/>
              </a:rPr>
              <a:t>Input/Out,</a:t>
            </a: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I2S In/Out</a:t>
            </a:r>
          </a:p>
          <a:p>
            <a:pPr marL="800100" lvl="1" indent="-342900">
              <a:spcBef>
                <a:spcPct val="2000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TW" sz="1000" dirty="0">
                <a:latin typeface="Arial" pitchFamily="34" charset="0"/>
                <a:cs typeface="Arial" pitchFamily="34" charset="0"/>
              </a:rPr>
              <a:t>I2S</a:t>
            </a:r>
            <a:r>
              <a:rPr lang="zh-TW" altLang="en-US" sz="1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1000" dirty="0">
                <a:solidFill>
                  <a:srgbClr val="004DE6"/>
                </a:solidFill>
                <a:latin typeface="Arial" pitchFamily="34" charset="0"/>
                <a:cs typeface="Arial" pitchFamily="34" charset="0"/>
              </a:rPr>
              <a:t>Microphone</a:t>
            </a:r>
            <a:r>
              <a:rPr lang="zh-TW" altLang="en-US" sz="1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1000" dirty="0">
                <a:latin typeface="Arial" pitchFamily="34" charset="0"/>
                <a:cs typeface="Arial" pitchFamily="34" charset="0"/>
              </a:rPr>
              <a:t>device</a:t>
            </a:r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228600" indent="-394970">
              <a:spcBef>
                <a:spcPct val="20000"/>
              </a:spcBef>
              <a:buFont typeface="Wingdings" panose="05000000000000000000" pitchFamily="2" charset="2"/>
              <a:buChar char="p"/>
            </a:pPr>
            <a:r>
              <a:rPr lang="en-US" altLang="zh-TW" sz="1000" b="1" dirty="0">
                <a:latin typeface="Arial" pitchFamily="34" charset="0"/>
                <a:cs typeface="Arial" pitchFamily="34" charset="0"/>
              </a:rPr>
              <a:t>USB 2.0</a:t>
            </a:r>
          </a:p>
          <a:p>
            <a:pPr marL="228600" indent="-394970">
              <a:spcBef>
                <a:spcPct val="20000"/>
              </a:spcBef>
              <a:buFont typeface="Wingdings" panose="05000000000000000000" pitchFamily="2" charset="2"/>
              <a:buChar char="p"/>
            </a:pP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ADC/DAC</a:t>
            </a:r>
          </a:p>
          <a:p>
            <a:pPr marL="228600" indent="-394970">
              <a:spcBef>
                <a:spcPct val="20000"/>
              </a:spcBef>
              <a:buFont typeface="Wingdings" panose="05000000000000000000" pitchFamily="2" charset="2"/>
              <a:buChar char="p"/>
            </a:pPr>
            <a:r>
              <a:rPr lang="en-US" altLang="zh-TW" sz="1000" b="1" dirty="0">
                <a:latin typeface="Arial" pitchFamily="34" charset="0"/>
                <a:cs typeface="Arial" pitchFamily="34" charset="0"/>
              </a:rPr>
              <a:t>JPEG Encoder/Decoder</a:t>
            </a:r>
            <a:endParaRPr kumimoji="0" lang="en-US" altLang="zh-TW" sz="1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228600" indent="-394970">
              <a:spcBef>
                <a:spcPct val="20000"/>
              </a:spcBef>
              <a:buFont typeface="Wingdings" panose="05000000000000000000" pitchFamily="2" charset="2"/>
              <a:buChar char="p"/>
            </a:pPr>
            <a:r>
              <a:rPr lang="en-US" altLang="zh-TW" sz="1000" b="1" dirty="0">
                <a:latin typeface="Arial" pitchFamily="34" charset="0"/>
                <a:cs typeface="Arial" pitchFamily="34" charset="0"/>
              </a:rPr>
              <a:t>Security – AES/SHA/RAS</a:t>
            </a:r>
            <a:endParaRPr kumimoji="0" lang="en-US" altLang="zh-TW" sz="1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228600" indent="-394970">
              <a:spcBef>
                <a:spcPct val="20000"/>
              </a:spcBef>
              <a:buFont typeface="Wingdings" panose="05000000000000000000" pitchFamily="2" charset="2"/>
              <a:buChar char="p"/>
            </a:pPr>
            <a:r>
              <a:rPr lang="en-US" altLang="zh-TW" sz="1000" b="1" dirty="0">
                <a:latin typeface="Arial" pitchFamily="34" charset="0"/>
                <a:cs typeface="Arial" pitchFamily="34" charset="0"/>
              </a:rPr>
              <a:t>Peripheral interface</a:t>
            </a:r>
          </a:p>
          <a:p>
            <a:pPr marL="685800" lvl="1" indent="-394970">
              <a:spcBef>
                <a:spcPct val="20000"/>
              </a:spcBef>
              <a:buFont typeface="Wingdings" panose="05000000000000000000" pitchFamily="2" charset="2"/>
              <a:buChar char="p"/>
            </a:pPr>
            <a:r>
              <a:rPr lang="en-US" altLang="zh-TW" sz="1000" dirty="0">
                <a:latin typeface="Arial" pitchFamily="34" charset="0"/>
                <a:cs typeface="Arial" pitchFamily="34" charset="0"/>
              </a:rPr>
              <a:t>I2C, SPI, QSPI, UART, GPIO</a:t>
            </a:r>
          </a:p>
          <a:p>
            <a:pPr marL="685800" lvl="1" indent="-394970">
              <a:spcBef>
                <a:spcPct val="20000"/>
              </a:spcBef>
              <a:buFont typeface="Wingdings" panose="05000000000000000000" pitchFamily="2" charset="2"/>
              <a:buChar char="p"/>
            </a:pPr>
            <a:endParaRPr lang="en-US" altLang="zh-TW" sz="1000" dirty="0">
              <a:latin typeface="Arial" pitchFamily="34" charset="0"/>
              <a:cs typeface="Arial" pitchFamily="34" charset="0"/>
            </a:endParaRPr>
          </a:p>
          <a:p>
            <a:pPr marL="685800" lvl="1" indent="-394970">
              <a:spcBef>
                <a:spcPct val="20000"/>
              </a:spcBef>
            </a:pPr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1143000" marR="0" lvl="2" indent="-39497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742950" marR="0" lvl="1" indent="-43624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742950" marR="0" lvl="1" indent="-43624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742950" marR="0" lvl="1" indent="-43624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64" name="Picture 2">
            <a:extLst>
              <a:ext uri="{FF2B5EF4-FFF2-40B4-BE49-F238E27FC236}">
                <a16:creationId xmlns:a16="http://schemas.microsoft.com/office/drawing/2014/main" id="{B1F42053-E64E-46BA-BFA4-1CE462EB5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2215" y="1621682"/>
            <a:ext cx="2415445" cy="2507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16838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D3CE9D-1E17-4672-B79D-737D1B68E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zh-TW" dirty="0"/>
              <a:t>VA8801 System &amp; SW Architecture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127E7B2-81A2-497F-8226-DCA555FE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A17516FB-ADBC-4031-A3BF-C1C02E19E56A}"/>
              </a:ext>
            </a:extLst>
          </p:cNvPr>
          <p:cNvSpPr txBox="1">
            <a:spLocks noChangeArrowheads="1"/>
          </p:cNvSpPr>
          <p:nvPr/>
        </p:nvSpPr>
        <p:spPr>
          <a:xfrm>
            <a:off x="5691128" y="708108"/>
            <a:ext cx="3491880" cy="273630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Cambria" pitchFamily="18" charset="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Cambria" pitchFamily="18" charset="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mbria" pitchFamily="18" charset="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mbria" pitchFamily="18" charset="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ambria" pitchFamily="18" charset="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n"/>
            </a:pPr>
            <a:r>
              <a:rPr lang="en-US" altLang="zh-TW" sz="1400" dirty="0">
                <a:ea typeface="Arial Unicode MS" pitchFamily="34" charset="-120"/>
                <a:cs typeface="Arial Unicode MS" pitchFamily="34" charset="-120"/>
              </a:rPr>
              <a:t>Compact SW size to boot quickly.</a:t>
            </a:r>
          </a:p>
          <a:p>
            <a:pPr>
              <a:buFont typeface="Wingdings" pitchFamily="2" charset="2"/>
              <a:buChar char="n"/>
            </a:pPr>
            <a:r>
              <a:rPr lang="en-US" altLang="zh-TW" sz="1400" dirty="0">
                <a:ea typeface="Arial Unicode MS" pitchFamily="34" charset="-120"/>
                <a:cs typeface="Arial Unicode MS" pitchFamily="34" charset="-120"/>
              </a:rPr>
              <a:t>Modularized SW stack</a:t>
            </a:r>
          </a:p>
          <a:p>
            <a:pPr>
              <a:buFont typeface="Wingdings" pitchFamily="2" charset="2"/>
              <a:buChar char="n"/>
            </a:pPr>
            <a:r>
              <a:rPr lang="en-US" altLang="zh-TW" sz="1400" dirty="0">
                <a:ea typeface="Arial Unicode MS" pitchFamily="34" charset="-120"/>
                <a:cs typeface="Arial Unicode MS" pitchFamily="34" charset="-120"/>
              </a:rPr>
              <a:t>Support </a:t>
            </a:r>
            <a:r>
              <a:rPr lang="en-US" altLang="zh-TW" sz="1400" dirty="0"/>
              <a:t>bare-metal and </a:t>
            </a:r>
            <a:r>
              <a:rPr lang="en-US" altLang="zh-TW" sz="1400" dirty="0" err="1"/>
              <a:t>FreeRTOS</a:t>
            </a:r>
            <a:endParaRPr lang="en-US" altLang="zh-TW" sz="1400" dirty="0">
              <a:ea typeface="Arial Unicode MS" pitchFamily="34" charset="-120"/>
              <a:cs typeface="Arial Unicode MS" pitchFamily="34" charset="-120"/>
            </a:endParaRPr>
          </a:p>
          <a:p>
            <a:pPr>
              <a:buFont typeface="Wingdings" pitchFamily="2" charset="2"/>
              <a:buChar char="n"/>
            </a:pPr>
            <a:r>
              <a:rPr lang="en-US" altLang="zh-TW" sz="1400" dirty="0">
                <a:ea typeface="Arial Unicode MS" pitchFamily="34" charset="-120"/>
                <a:cs typeface="Arial Unicode MS" pitchFamily="34" charset="-120"/>
              </a:rPr>
              <a:t>Support VS</a:t>
            </a:r>
            <a:r>
              <a:rPr lang="zh-TW" altLang="en-US" sz="1400" dirty="0"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1400" dirty="0">
                <a:ea typeface="Arial Unicode MS" pitchFamily="34" charset="-120"/>
                <a:cs typeface="Arial Unicode MS" pitchFamily="34" charset="-120"/>
              </a:rPr>
              <a:t>Code</a:t>
            </a:r>
            <a:r>
              <a:rPr lang="zh-TW" altLang="en-US" sz="1400" dirty="0"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1400" dirty="0">
                <a:ea typeface="Arial Unicode MS" pitchFamily="34" charset="-120"/>
                <a:cs typeface="Arial Unicode MS" pitchFamily="34" charset="-120"/>
              </a:rPr>
              <a:t>workspace</a:t>
            </a:r>
            <a:r>
              <a:rPr lang="zh-TW" altLang="en-US" sz="1400" dirty="0">
                <a:ea typeface="Arial Unicode MS" pitchFamily="34" charset="-120"/>
                <a:cs typeface="Arial Unicode MS" pitchFamily="34" charset="-120"/>
              </a:rPr>
              <a:t> </a:t>
            </a:r>
            <a:endParaRPr lang="en-US" altLang="zh-TW" sz="1400" dirty="0">
              <a:ea typeface="Arial Unicode MS" pitchFamily="34" charset="-120"/>
              <a:cs typeface="Arial Unicode MS" pitchFamily="34" charset="-120"/>
            </a:endParaRPr>
          </a:p>
          <a:p>
            <a:pPr>
              <a:buFont typeface="Wingdings" pitchFamily="2" charset="2"/>
              <a:buChar char="n"/>
            </a:pPr>
            <a:r>
              <a:rPr lang="en-US" altLang="zh-TW" sz="1400" dirty="0" err="1">
                <a:ea typeface="Arial Unicode MS" pitchFamily="34" charset="-120"/>
                <a:cs typeface="Arial Unicode MS" pitchFamily="34" charset="-120"/>
              </a:rPr>
              <a:t>Fitipower</a:t>
            </a:r>
            <a:r>
              <a:rPr lang="en-US" altLang="zh-TW" sz="1400" dirty="0">
                <a:ea typeface="Arial Unicode MS" pitchFamily="34" charset="-120"/>
                <a:cs typeface="Arial Unicode MS" pitchFamily="34" charset="-120"/>
              </a:rPr>
              <a:t> NN Compiler supports </a:t>
            </a:r>
            <a:r>
              <a:rPr lang="en-US" altLang="zh-TW" sz="1400" dirty="0" err="1">
                <a:ea typeface="Arial Unicode MS" pitchFamily="34" charset="-120"/>
                <a:cs typeface="Arial Unicode MS" pitchFamily="34" charset="-120"/>
              </a:rPr>
              <a:t>tensorflow</a:t>
            </a:r>
            <a:r>
              <a:rPr lang="en-US" altLang="zh-TW" sz="1400" dirty="0">
                <a:ea typeface="Arial Unicode MS" pitchFamily="34" charset="-120"/>
                <a:cs typeface="Arial Unicode MS" pitchFamily="34" charset="-120"/>
              </a:rPr>
              <a:t> lite / </a:t>
            </a:r>
            <a:r>
              <a:rPr lang="en-US" altLang="zh-TW" sz="1400" dirty="0" err="1">
                <a:ea typeface="Arial Unicode MS" pitchFamily="34" charset="-120"/>
                <a:cs typeface="Arial Unicode MS" pitchFamily="34" charset="-120"/>
              </a:rPr>
              <a:t>keras</a:t>
            </a:r>
            <a:r>
              <a:rPr lang="en-US" altLang="zh-TW" sz="1400" dirty="0">
                <a:ea typeface="Arial Unicode MS" pitchFamily="34" charset="-120"/>
                <a:cs typeface="Arial Unicode MS" pitchFamily="34" charset="-120"/>
              </a:rPr>
              <a:t> / </a:t>
            </a:r>
            <a:r>
              <a:rPr lang="en-US" altLang="zh-TW" sz="1400" dirty="0" err="1">
                <a:ea typeface="Arial Unicode MS" pitchFamily="34" charset="-120"/>
                <a:cs typeface="Arial Unicode MS" pitchFamily="34" charset="-120"/>
              </a:rPr>
              <a:t>onnx</a:t>
            </a:r>
            <a:r>
              <a:rPr lang="en-US" altLang="zh-TW" sz="1400" dirty="0">
                <a:ea typeface="Arial Unicode MS" pitchFamily="34" charset="-120"/>
                <a:cs typeface="Arial Unicode MS" pitchFamily="34" charset="-120"/>
              </a:rPr>
              <a:t>/ </a:t>
            </a:r>
            <a:r>
              <a:rPr lang="en-US" altLang="zh-TW" sz="1400" dirty="0" err="1">
                <a:ea typeface="Arial Unicode MS" pitchFamily="34" charset="-120"/>
                <a:cs typeface="Arial Unicode MS" pitchFamily="34" charset="-120"/>
              </a:rPr>
              <a:t>pytorch</a:t>
            </a:r>
            <a:r>
              <a:rPr lang="en-US" altLang="zh-TW" sz="1400" dirty="0">
                <a:ea typeface="Arial Unicode MS" pitchFamily="34" charset="-120"/>
                <a:cs typeface="Arial Unicode MS" pitchFamily="34" charset="-120"/>
              </a:rPr>
              <a:t> framework</a:t>
            </a:r>
            <a:r>
              <a:rPr lang="zh-TW" altLang="en-US" sz="1400" dirty="0"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1400" dirty="0">
                <a:ea typeface="Arial Unicode MS" pitchFamily="34" charset="-120"/>
                <a:cs typeface="Arial Unicode MS" pitchFamily="34" charset="-120"/>
              </a:rPr>
              <a:t>and optimization.</a:t>
            </a:r>
          </a:p>
          <a:p>
            <a:pPr>
              <a:buFont typeface="Wingdings" pitchFamily="2" charset="2"/>
              <a:buChar char="n"/>
            </a:pPr>
            <a:r>
              <a:rPr lang="en-US" altLang="zh-TW" sz="1400" dirty="0">
                <a:ea typeface="Arial Unicode MS" pitchFamily="34" charset="-120"/>
                <a:cs typeface="Arial Unicode MS" pitchFamily="34" charset="-120"/>
              </a:rPr>
              <a:t>Full application scenario examples for customer developing application quickly</a:t>
            </a:r>
          </a:p>
          <a:p>
            <a:pPr>
              <a:buFont typeface="Wingdings" pitchFamily="2" charset="2"/>
              <a:buChar char="n"/>
            </a:pPr>
            <a:endParaRPr lang="en-US" altLang="zh-TW" sz="1400" dirty="0"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73828966-5E47-41C1-8932-3FB653662607}"/>
              </a:ext>
            </a:extLst>
          </p:cNvPr>
          <p:cNvSpPr txBox="1">
            <a:spLocks/>
          </p:cNvSpPr>
          <p:nvPr/>
        </p:nvSpPr>
        <p:spPr>
          <a:xfrm>
            <a:off x="-36512" y="3189038"/>
            <a:ext cx="1263144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18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JhengHei Light" panose="020B0304030504040204" pitchFamily="34" charset="-120"/>
                <a:cs typeface="+mj-cs"/>
              </a:rPr>
              <a:t>HAL</a:t>
            </a: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6263EFD3-C79C-495E-8EBC-E5191F09A42F}"/>
              </a:ext>
            </a:extLst>
          </p:cNvPr>
          <p:cNvSpPr txBox="1">
            <a:spLocks/>
          </p:cNvSpPr>
          <p:nvPr/>
        </p:nvSpPr>
        <p:spPr>
          <a:xfrm>
            <a:off x="-36512" y="2025532"/>
            <a:ext cx="1191136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18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noProof="0" dirty="0">
                <a:ea typeface="Microsoft JhengHei Light" panose="020B0304030504040204" pitchFamily="34" charset="-120"/>
                <a:cs typeface="+mj-cs"/>
              </a:rPr>
              <a:t>Middleware</a:t>
            </a:r>
            <a:r>
              <a:rPr lang="en-US" altLang="zh-TW" sz="1600" b="1" noProof="0" dirty="0">
                <a:ea typeface="Microsoft JhengHei Light" panose="020B0304030504040204" pitchFamily="34" charset="-120"/>
                <a:cs typeface="+mj-cs"/>
              </a:rPr>
              <a:t> </a:t>
            </a:r>
            <a:endParaRPr kumimoji="0" lang="zh-TW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icrosoft JhengHei Light" panose="020B0304030504040204" pitchFamily="34" charset="-120"/>
              <a:cs typeface="+mj-cs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0AF81E0E-0956-4BAA-AC83-46EA8DC9446E}"/>
              </a:ext>
            </a:extLst>
          </p:cNvPr>
          <p:cNvSpPr txBox="1">
            <a:spLocks/>
          </p:cNvSpPr>
          <p:nvPr/>
        </p:nvSpPr>
        <p:spPr>
          <a:xfrm>
            <a:off x="-36512" y="832446"/>
            <a:ext cx="104712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18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dirty="0">
                <a:ea typeface="Microsoft JhengHei Light" panose="020B0304030504040204" pitchFamily="34" charset="-120"/>
                <a:cs typeface="+mj-cs"/>
              </a:rPr>
              <a:t>Application</a:t>
            </a: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icrosoft JhengHei Light" panose="020B0304030504040204" pitchFamily="34" charset="-120"/>
              <a:cs typeface="+mj-cs"/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1E5BB78F-8E2D-495D-A194-33B88EDEE41E}"/>
              </a:ext>
            </a:extLst>
          </p:cNvPr>
          <p:cNvSpPr txBox="1">
            <a:spLocks/>
          </p:cNvSpPr>
          <p:nvPr/>
        </p:nvSpPr>
        <p:spPr>
          <a:xfrm>
            <a:off x="-36512" y="4200922"/>
            <a:ext cx="104712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18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JhengHei Light" panose="020B0304030504040204" pitchFamily="34" charset="-120"/>
                <a:cs typeface="+mj-cs"/>
              </a:rPr>
              <a:t>Hardware</a:t>
            </a: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icrosoft JhengHei Light" panose="020B0304030504040204" pitchFamily="34" charset="-120"/>
              <a:cs typeface="+mj-cs"/>
            </a:endParaRPr>
          </a:p>
        </p:txBody>
      </p:sp>
      <p:sp>
        <p:nvSpPr>
          <p:cNvPr id="11" name="圓角矩形 86">
            <a:extLst>
              <a:ext uri="{FF2B5EF4-FFF2-40B4-BE49-F238E27FC236}">
                <a16:creationId xmlns:a16="http://schemas.microsoft.com/office/drawing/2014/main" id="{B8568254-52B9-4C21-91AB-697A3A4EF95A}"/>
              </a:ext>
            </a:extLst>
          </p:cNvPr>
          <p:cNvSpPr/>
          <p:nvPr/>
        </p:nvSpPr>
        <p:spPr>
          <a:xfrm>
            <a:off x="1010614" y="2940356"/>
            <a:ext cx="4591050" cy="792088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87">
            <a:extLst>
              <a:ext uri="{FF2B5EF4-FFF2-40B4-BE49-F238E27FC236}">
                <a16:creationId xmlns:a16="http://schemas.microsoft.com/office/drawing/2014/main" id="{AC3FF974-B994-4FC2-B9A9-64EDCD6C78A0}"/>
              </a:ext>
            </a:extLst>
          </p:cNvPr>
          <p:cNvSpPr/>
          <p:nvPr/>
        </p:nvSpPr>
        <p:spPr>
          <a:xfrm>
            <a:off x="1127635" y="3023468"/>
            <a:ext cx="710293" cy="269422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PDM</a:t>
            </a:r>
            <a:endParaRPr lang="zh-TW" altLang="en-US" sz="1000" dirty="0"/>
          </a:p>
        </p:txBody>
      </p:sp>
      <p:sp>
        <p:nvSpPr>
          <p:cNvPr id="13" name="圓角矩形 88">
            <a:extLst>
              <a:ext uri="{FF2B5EF4-FFF2-40B4-BE49-F238E27FC236}">
                <a16:creationId xmlns:a16="http://schemas.microsoft.com/office/drawing/2014/main" id="{577F8685-D488-406E-924D-8C4BC44D1F4B}"/>
              </a:ext>
            </a:extLst>
          </p:cNvPr>
          <p:cNvSpPr/>
          <p:nvPr/>
        </p:nvSpPr>
        <p:spPr>
          <a:xfrm>
            <a:off x="1990328" y="3023468"/>
            <a:ext cx="710293" cy="269422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I2S</a:t>
            </a:r>
            <a:endParaRPr lang="zh-TW" altLang="en-US" sz="1000" dirty="0"/>
          </a:p>
        </p:txBody>
      </p:sp>
      <p:sp>
        <p:nvSpPr>
          <p:cNvPr id="14" name="圓角矩形 89">
            <a:extLst>
              <a:ext uri="{FF2B5EF4-FFF2-40B4-BE49-F238E27FC236}">
                <a16:creationId xmlns:a16="http://schemas.microsoft.com/office/drawing/2014/main" id="{7EDAEE39-8F59-43A3-A92D-30413C93EA95}"/>
              </a:ext>
            </a:extLst>
          </p:cNvPr>
          <p:cNvSpPr/>
          <p:nvPr/>
        </p:nvSpPr>
        <p:spPr>
          <a:xfrm>
            <a:off x="2853021" y="3023468"/>
            <a:ext cx="710293" cy="269422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UART</a:t>
            </a:r>
            <a:endParaRPr lang="zh-TW" altLang="en-US" sz="1000" dirty="0"/>
          </a:p>
        </p:txBody>
      </p:sp>
      <p:sp>
        <p:nvSpPr>
          <p:cNvPr id="15" name="圓角矩形 90">
            <a:extLst>
              <a:ext uri="{FF2B5EF4-FFF2-40B4-BE49-F238E27FC236}">
                <a16:creationId xmlns:a16="http://schemas.microsoft.com/office/drawing/2014/main" id="{4ADB2880-CE1B-4AF2-A1C5-E4577D869EB2}"/>
              </a:ext>
            </a:extLst>
          </p:cNvPr>
          <p:cNvSpPr/>
          <p:nvPr/>
        </p:nvSpPr>
        <p:spPr>
          <a:xfrm>
            <a:off x="3715714" y="3023468"/>
            <a:ext cx="710293" cy="269422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MIPI</a:t>
            </a:r>
            <a:endParaRPr lang="zh-TW" altLang="en-US" sz="1000" dirty="0"/>
          </a:p>
        </p:txBody>
      </p:sp>
      <p:sp>
        <p:nvSpPr>
          <p:cNvPr id="16" name="圓角矩形 91">
            <a:extLst>
              <a:ext uri="{FF2B5EF4-FFF2-40B4-BE49-F238E27FC236}">
                <a16:creationId xmlns:a16="http://schemas.microsoft.com/office/drawing/2014/main" id="{D752E617-ABCE-41A4-900C-C90F600415E4}"/>
              </a:ext>
            </a:extLst>
          </p:cNvPr>
          <p:cNvSpPr/>
          <p:nvPr/>
        </p:nvSpPr>
        <p:spPr>
          <a:xfrm>
            <a:off x="4578407" y="3023468"/>
            <a:ext cx="710293" cy="269422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VIN</a:t>
            </a:r>
            <a:endParaRPr lang="zh-TW" altLang="en-US" sz="1000" dirty="0"/>
          </a:p>
        </p:txBody>
      </p:sp>
      <p:sp>
        <p:nvSpPr>
          <p:cNvPr id="17" name="圓角矩形 92">
            <a:extLst>
              <a:ext uri="{FF2B5EF4-FFF2-40B4-BE49-F238E27FC236}">
                <a16:creationId xmlns:a16="http://schemas.microsoft.com/office/drawing/2014/main" id="{8FB11E4F-23AB-401C-A19B-3D6B90C9BD9A}"/>
              </a:ext>
            </a:extLst>
          </p:cNvPr>
          <p:cNvSpPr/>
          <p:nvPr/>
        </p:nvSpPr>
        <p:spPr>
          <a:xfrm>
            <a:off x="1133083" y="3388132"/>
            <a:ext cx="710293" cy="269422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ADC/DAC</a:t>
            </a:r>
            <a:endParaRPr lang="zh-TW" altLang="en-US" sz="1000" dirty="0"/>
          </a:p>
        </p:txBody>
      </p:sp>
      <p:sp>
        <p:nvSpPr>
          <p:cNvPr id="18" name="圓角矩形 93">
            <a:extLst>
              <a:ext uri="{FF2B5EF4-FFF2-40B4-BE49-F238E27FC236}">
                <a16:creationId xmlns:a16="http://schemas.microsoft.com/office/drawing/2014/main" id="{FDA62A51-7D75-412D-BCD0-9E0C05945319}"/>
              </a:ext>
            </a:extLst>
          </p:cNvPr>
          <p:cNvSpPr/>
          <p:nvPr/>
        </p:nvSpPr>
        <p:spPr>
          <a:xfrm>
            <a:off x="1995776" y="3388132"/>
            <a:ext cx="710293" cy="269422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SYSCFG</a:t>
            </a:r>
            <a:endParaRPr lang="zh-TW" altLang="en-US" sz="1000" dirty="0"/>
          </a:p>
        </p:txBody>
      </p:sp>
      <p:sp>
        <p:nvSpPr>
          <p:cNvPr id="19" name="圓角矩形 94">
            <a:extLst>
              <a:ext uri="{FF2B5EF4-FFF2-40B4-BE49-F238E27FC236}">
                <a16:creationId xmlns:a16="http://schemas.microsoft.com/office/drawing/2014/main" id="{9E05BF9B-0DDB-4336-8429-AF43164A888F}"/>
              </a:ext>
            </a:extLst>
          </p:cNvPr>
          <p:cNvSpPr/>
          <p:nvPr/>
        </p:nvSpPr>
        <p:spPr>
          <a:xfrm>
            <a:off x="2858469" y="3388132"/>
            <a:ext cx="710293" cy="269422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DMA</a:t>
            </a:r>
            <a:endParaRPr lang="zh-TW" altLang="en-US" sz="1000" dirty="0"/>
          </a:p>
        </p:txBody>
      </p:sp>
      <p:sp>
        <p:nvSpPr>
          <p:cNvPr id="20" name="圓角矩形 95">
            <a:extLst>
              <a:ext uri="{FF2B5EF4-FFF2-40B4-BE49-F238E27FC236}">
                <a16:creationId xmlns:a16="http://schemas.microsoft.com/office/drawing/2014/main" id="{F15A8C59-7114-4525-A1E9-EA0CE39ADCE5}"/>
              </a:ext>
            </a:extLst>
          </p:cNvPr>
          <p:cNvSpPr/>
          <p:nvPr/>
        </p:nvSpPr>
        <p:spPr>
          <a:xfrm>
            <a:off x="3721162" y="3388132"/>
            <a:ext cx="710293" cy="269422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ISP</a:t>
            </a:r>
            <a:endParaRPr lang="zh-TW" altLang="en-US" sz="1000" dirty="0"/>
          </a:p>
        </p:txBody>
      </p:sp>
      <p:sp>
        <p:nvSpPr>
          <p:cNvPr id="21" name="圓角矩形 96">
            <a:extLst>
              <a:ext uri="{FF2B5EF4-FFF2-40B4-BE49-F238E27FC236}">
                <a16:creationId xmlns:a16="http://schemas.microsoft.com/office/drawing/2014/main" id="{CACFDBF0-858C-49FC-BAF0-3315AE79D6E3}"/>
              </a:ext>
            </a:extLst>
          </p:cNvPr>
          <p:cNvSpPr/>
          <p:nvPr/>
        </p:nvSpPr>
        <p:spPr>
          <a:xfrm>
            <a:off x="4583855" y="3388132"/>
            <a:ext cx="710293" cy="269422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GPIO</a:t>
            </a:r>
            <a:endParaRPr lang="zh-TW" altLang="en-US" sz="1000" dirty="0"/>
          </a:p>
        </p:txBody>
      </p:sp>
      <p:sp>
        <p:nvSpPr>
          <p:cNvPr id="22" name="圓角矩形 98">
            <a:extLst>
              <a:ext uri="{FF2B5EF4-FFF2-40B4-BE49-F238E27FC236}">
                <a16:creationId xmlns:a16="http://schemas.microsoft.com/office/drawing/2014/main" id="{2FD03A1A-FAA4-4DBB-925F-DF5FD0C438E9}"/>
              </a:ext>
            </a:extLst>
          </p:cNvPr>
          <p:cNvSpPr/>
          <p:nvPr/>
        </p:nvSpPr>
        <p:spPr>
          <a:xfrm>
            <a:off x="1010614" y="704725"/>
            <a:ext cx="4591050" cy="867479"/>
          </a:xfrm>
          <a:prstGeom prst="roundRect">
            <a:avLst/>
          </a:prstGeom>
          <a:noFill/>
          <a:ln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99">
            <a:extLst>
              <a:ext uri="{FF2B5EF4-FFF2-40B4-BE49-F238E27FC236}">
                <a16:creationId xmlns:a16="http://schemas.microsoft.com/office/drawing/2014/main" id="{8A3E0321-2C77-47F6-B254-2B65EC44B692}"/>
              </a:ext>
            </a:extLst>
          </p:cNvPr>
          <p:cNvSpPr/>
          <p:nvPr/>
        </p:nvSpPr>
        <p:spPr>
          <a:xfrm>
            <a:off x="1133083" y="1224510"/>
            <a:ext cx="1415138" cy="26942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Debug Tool</a:t>
            </a:r>
            <a:endParaRPr lang="zh-TW" altLang="en-US" sz="1000" dirty="0"/>
          </a:p>
        </p:txBody>
      </p:sp>
      <p:sp>
        <p:nvSpPr>
          <p:cNvPr id="24" name="圓角矩形 100">
            <a:extLst>
              <a:ext uri="{FF2B5EF4-FFF2-40B4-BE49-F238E27FC236}">
                <a16:creationId xmlns:a16="http://schemas.microsoft.com/office/drawing/2014/main" id="{D2CD78AC-6503-4FE2-A055-D88E8A6DC4C3}"/>
              </a:ext>
            </a:extLst>
          </p:cNvPr>
          <p:cNvSpPr/>
          <p:nvPr/>
        </p:nvSpPr>
        <p:spPr>
          <a:xfrm>
            <a:off x="2599017" y="1224510"/>
            <a:ext cx="1415138" cy="26942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Command Line</a:t>
            </a:r>
            <a:endParaRPr lang="zh-TW" altLang="en-US" sz="1000" dirty="0"/>
          </a:p>
        </p:txBody>
      </p:sp>
      <p:sp>
        <p:nvSpPr>
          <p:cNvPr id="25" name="圓角矩形 101">
            <a:extLst>
              <a:ext uri="{FF2B5EF4-FFF2-40B4-BE49-F238E27FC236}">
                <a16:creationId xmlns:a16="http://schemas.microsoft.com/office/drawing/2014/main" id="{353B7A6D-65E4-42BF-8270-1813DC6A3EA4}"/>
              </a:ext>
            </a:extLst>
          </p:cNvPr>
          <p:cNvSpPr/>
          <p:nvPr/>
        </p:nvSpPr>
        <p:spPr>
          <a:xfrm>
            <a:off x="4084922" y="1224510"/>
            <a:ext cx="1415138" cy="26942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ASR</a:t>
            </a:r>
            <a:endParaRPr lang="zh-TW" altLang="en-US" sz="1000" dirty="0"/>
          </a:p>
        </p:txBody>
      </p:sp>
      <p:sp>
        <p:nvSpPr>
          <p:cNvPr id="26" name="圓角矩形 102">
            <a:extLst>
              <a:ext uri="{FF2B5EF4-FFF2-40B4-BE49-F238E27FC236}">
                <a16:creationId xmlns:a16="http://schemas.microsoft.com/office/drawing/2014/main" id="{60139ED8-42AD-4BA5-9F47-D4BFED15346E}"/>
              </a:ext>
            </a:extLst>
          </p:cNvPr>
          <p:cNvSpPr/>
          <p:nvPr/>
        </p:nvSpPr>
        <p:spPr>
          <a:xfrm>
            <a:off x="1133077" y="851956"/>
            <a:ext cx="1415138" cy="26942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Face Detection</a:t>
            </a:r>
            <a:endParaRPr lang="zh-TW" altLang="en-US" sz="1000" dirty="0"/>
          </a:p>
        </p:txBody>
      </p:sp>
      <p:sp>
        <p:nvSpPr>
          <p:cNvPr id="27" name="圓角矩形 103">
            <a:extLst>
              <a:ext uri="{FF2B5EF4-FFF2-40B4-BE49-F238E27FC236}">
                <a16:creationId xmlns:a16="http://schemas.microsoft.com/office/drawing/2014/main" id="{B23ACD6F-B627-4CAF-B263-97B13676239C}"/>
              </a:ext>
            </a:extLst>
          </p:cNvPr>
          <p:cNvSpPr/>
          <p:nvPr/>
        </p:nvSpPr>
        <p:spPr>
          <a:xfrm>
            <a:off x="2599011" y="851956"/>
            <a:ext cx="1415138" cy="26942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Object  Detection</a:t>
            </a:r>
            <a:endParaRPr lang="zh-TW" altLang="en-US" sz="1000" dirty="0"/>
          </a:p>
        </p:txBody>
      </p:sp>
      <p:sp>
        <p:nvSpPr>
          <p:cNvPr id="28" name="圓角矩形 104">
            <a:extLst>
              <a:ext uri="{FF2B5EF4-FFF2-40B4-BE49-F238E27FC236}">
                <a16:creationId xmlns:a16="http://schemas.microsoft.com/office/drawing/2014/main" id="{4C2B27C9-613D-44A4-B631-C76172303CB2}"/>
              </a:ext>
            </a:extLst>
          </p:cNvPr>
          <p:cNvSpPr/>
          <p:nvPr/>
        </p:nvSpPr>
        <p:spPr>
          <a:xfrm>
            <a:off x="4084916" y="851956"/>
            <a:ext cx="1415138" cy="26942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KWS</a:t>
            </a:r>
            <a:r>
              <a:rPr lang="zh-TW" altLang="en-US" sz="1000" dirty="0"/>
              <a:t> </a:t>
            </a:r>
            <a:r>
              <a:rPr lang="en-US" altLang="zh-TW" sz="1000" dirty="0"/>
              <a:t>/ Sound detection</a:t>
            </a:r>
            <a:endParaRPr lang="zh-TW" altLang="en-US" sz="1000" dirty="0"/>
          </a:p>
        </p:txBody>
      </p:sp>
      <p:sp>
        <p:nvSpPr>
          <p:cNvPr id="29" name="圓角矩形 106">
            <a:extLst>
              <a:ext uri="{FF2B5EF4-FFF2-40B4-BE49-F238E27FC236}">
                <a16:creationId xmlns:a16="http://schemas.microsoft.com/office/drawing/2014/main" id="{6052884E-EDD3-45E7-B7CD-D90273C992EC}"/>
              </a:ext>
            </a:extLst>
          </p:cNvPr>
          <p:cNvSpPr/>
          <p:nvPr/>
        </p:nvSpPr>
        <p:spPr>
          <a:xfrm>
            <a:off x="1010614" y="1716220"/>
            <a:ext cx="4591050" cy="108012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圓角矩形 107">
            <a:extLst>
              <a:ext uri="{FF2B5EF4-FFF2-40B4-BE49-F238E27FC236}">
                <a16:creationId xmlns:a16="http://schemas.microsoft.com/office/drawing/2014/main" id="{65912B59-EC91-4C93-87BD-4D706031A024}"/>
              </a:ext>
            </a:extLst>
          </p:cNvPr>
          <p:cNvSpPr/>
          <p:nvPr/>
        </p:nvSpPr>
        <p:spPr>
          <a:xfrm>
            <a:off x="1127635" y="1799333"/>
            <a:ext cx="4372425" cy="26942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Unified Interface</a:t>
            </a:r>
            <a:endParaRPr lang="zh-TW" altLang="en-US" sz="1000" dirty="0"/>
          </a:p>
        </p:txBody>
      </p:sp>
      <p:sp>
        <p:nvSpPr>
          <p:cNvPr id="31" name="圓角矩形 108">
            <a:extLst>
              <a:ext uri="{FF2B5EF4-FFF2-40B4-BE49-F238E27FC236}">
                <a16:creationId xmlns:a16="http://schemas.microsoft.com/office/drawing/2014/main" id="{8CF0EE38-1A3A-4312-B309-D74245DC5162}"/>
              </a:ext>
            </a:extLst>
          </p:cNvPr>
          <p:cNvSpPr/>
          <p:nvPr/>
        </p:nvSpPr>
        <p:spPr>
          <a:xfrm>
            <a:off x="1133083" y="2163997"/>
            <a:ext cx="1415138" cy="26942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Abstract Driver</a:t>
            </a:r>
            <a:endParaRPr lang="zh-TW" altLang="en-US" sz="1000" dirty="0"/>
          </a:p>
        </p:txBody>
      </p:sp>
      <p:sp>
        <p:nvSpPr>
          <p:cNvPr id="32" name="圓角矩形 109">
            <a:extLst>
              <a:ext uri="{FF2B5EF4-FFF2-40B4-BE49-F238E27FC236}">
                <a16:creationId xmlns:a16="http://schemas.microsoft.com/office/drawing/2014/main" id="{303BC343-477C-47CF-88F1-09B063CE5A66}"/>
              </a:ext>
            </a:extLst>
          </p:cNvPr>
          <p:cNvSpPr/>
          <p:nvPr/>
        </p:nvSpPr>
        <p:spPr>
          <a:xfrm>
            <a:off x="2599017" y="2163997"/>
            <a:ext cx="1415138" cy="26942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Component Driver</a:t>
            </a:r>
            <a:endParaRPr lang="zh-TW" altLang="en-US" sz="1000" dirty="0"/>
          </a:p>
        </p:txBody>
      </p:sp>
      <p:sp>
        <p:nvSpPr>
          <p:cNvPr id="33" name="圓角矩形 110">
            <a:extLst>
              <a:ext uri="{FF2B5EF4-FFF2-40B4-BE49-F238E27FC236}">
                <a16:creationId xmlns:a16="http://schemas.microsoft.com/office/drawing/2014/main" id="{14A26779-4E1E-4657-90A5-543B86BFF31A}"/>
              </a:ext>
            </a:extLst>
          </p:cNvPr>
          <p:cNvSpPr/>
          <p:nvPr/>
        </p:nvSpPr>
        <p:spPr>
          <a:xfrm>
            <a:off x="4084922" y="2163997"/>
            <a:ext cx="1415138" cy="26942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IPC</a:t>
            </a:r>
            <a:endParaRPr lang="zh-TW" altLang="en-US" sz="1000" dirty="0"/>
          </a:p>
        </p:txBody>
      </p:sp>
      <p:sp>
        <p:nvSpPr>
          <p:cNvPr id="34" name="圓角矩形 111">
            <a:extLst>
              <a:ext uri="{FF2B5EF4-FFF2-40B4-BE49-F238E27FC236}">
                <a16:creationId xmlns:a16="http://schemas.microsoft.com/office/drawing/2014/main" id="{9FE05320-906C-4CD2-BE95-2B2C16E2A6B3}"/>
              </a:ext>
            </a:extLst>
          </p:cNvPr>
          <p:cNvSpPr/>
          <p:nvPr/>
        </p:nvSpPr>
        <p:spPr>
          <a:xfrm>
            <a:off x="1127635" y="2465844"/>
            <a:ext cx="4372425" cy="26942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FreeRTOS</a:t>
            </a:r>
            <a:endParaRPr lang="zh-TW" altLang="en-US" sz="1000" dirty="0"/>
          </a:p>
        </p:txBody>
      </p:sp>
      <p:sp>
        <p:nvSpPr>
          <p:cNvPr id="35" name="圓角矩形 113">
            <a:extLst>
              <a:ext uri="{FF2B5EF4-FFF2-40B4-BE49-F238E27FC236}">
                <a16:creationId xmlns:a16="http://schemas.microsoft.com/office/drawing/2014/main" id="{14106324-F8B2-40D8-8D5F-AA7943E180E8}"/>
              </a:ext>
            </a:extLst>
          </p:cNvPr>
          <p:cNvSpPr/>
          <p:nvPr/>
        </p:nvSpPr>
        <p:spPr>
          <a:xfrm>
            <a:off x="1010608" y="3876460"/>
            <a:ext cx="4591050" cy="1152128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圓角矩形 114">
            <a:extLst>
              <a:ext uri="{FF2B5EF4-FFF2-40B4-BE49-F238E27FC236}">
                <a16:creationId xmlns:a16="http://schemas.microsoft.com/office/drawing/2014/main" id="{C450103A-AF5F-46A8-92A0-0B7C682D1467}"/>
              </a:ext>
            </a:extLst>
          </p:cNvPr>
          <p:cNvSpPr/>
          <p:nvPr/>
        </p:nvSpPr>
        <p:spPr>
          <a:xfrm>
            <a:off x="1127629" y="3968040"/>
            <a:ext cx="710293" cy="26942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PDM</a:t>
            </a:r>
            <a:endParaRPr lang="zh-TW" altLang="en-US" sz="1000" dirty="0"/>
          </a:p>
        </p:txBody>
      </p:sp>
      <p:sp>
        <p:nvSpPr>
          <p:cNvPr id="37" name="圓角矩形 115">
            <a:extLst>
              <a:ext uri="{FF2B5EF4-FFF2-40B4-BE49-F238E27FC236}">
                <a16:creationId xmlns:a16="http://schemas.microsoft.com/office/drawing/2014/main" id="{D6897BA7-D63A-43DF-84D8-401F9729BFC4}"/>
              </a:ext>
            </a:extLst>
          </p:cNvPr>
          <p:cNvSpPr/>
          <p:nvPr/>
        </p:nvSpPr>
        <p:spPr>
          <a:xfrm>
            <a:off x="1990322" y="3968040"/>
            <a:ext cx="710293" cy="26942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I2S</a:t>
            </a:r>
            <a:endParaRPr lang="zh-TW" altLang="en-US" sz="1000" dirty="0"/>
          </a:p>
        </p:txBody>
      </p:sp>
      <p:sp>
        <p:nvSpPr>
          <p:cNvPr id="38" name="圓角矩形 116">
            <a:extLst>
              <a:ext uri="{FF2B5EF4-FFF2-40B4-BE49-F238E27FC236}">
                <a16:creationId xmlns:a16="http://schemas.microsoft.com/office/drawing/2014/main" id="{B9859F68-830B-49E9-B91F-E7DFF660DD54}"/>
              </a:ext>
            </a:extLst>
          </p:cNvPr>
          <p:cNvSpPr/>
          <p:nvPr/>
        </p:nvSpPr>
        <p:spPr>
          <a:xfrm>
            <a:off x="2853015" y="3968040"/>
            <a:ext cx="710293" cy="26942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UART</a:t>
            </a:r>
            <a:endParaRPr lang="zh-TW" altLang="en-US" sz="1000" dirty="0"/>
          </a:p>
        </p:txBody>
      </p:sp>
      <p:sp>
        <p:nvSpPr>
          <p:cNvPr id="39" name="圓角矩形 117">
            <a:extLst>
              <a:ext uri="{FF2B5EF4-FFF2-40B4-BE49-F238E27FC236}">
                <a16:creationId xmlns:a16="http://schemas.microsoft.com/office/drawing/2014/main" id="{CDFC3F0E-715A-4FBB-BC95-949A6DA6C6C5}"/>
              </a:ext>
            </a:extLst>
          </p:cNvPr>
          <p:cNvSpPr/>
          <p:nvPr/>
        </p:nvSpPr>
        <p:spPr>
          <a:xfrm>
            <a:off x="3715708" y="3968040"/>
            <a:ext cx="710293" cy="26942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MIPI</a:t>
            </a:r>
            <a:endParaRPr lang="zh-TW" altLang="en-US" sz="1000" dirty="0"/>
          </a:p>
        </p:txBody>
      </p:sp>
      <p:sp>
        <p:nvSpPr>
          <p:cNvPr id="40" name="圓角矩形 118">
            <a:extLst>
              <a:ext uri="{FF2B5EF4-FFF2-40B4-BE49-F238E27FC236}">
                <a16:creationId xmlns:a16="http://schemas.microsoft.com/office/drawing/2014/main" id="{6E590FF3-4156-4F08-B6BD-90FD448366F2}"/>
              </a:ext>
            </a:extLst>
          </p:cNvPr>
          <p:cNvSpPr/>
          <p:nvPr/>
        </p:nvSpPr>
        <p:spPr>
          <a:xfrm>
            <a:off x="4578401" y="3968040"/>
            <a:ext cx="710293" cy="26942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VIN</a:t>
            </a:r>
            <a:endParaRPr lang="zh-TW" altLang="en-US" sz="1000" dirty="0"/>
          </a:p>
        </p:txBody>
      </p:sp>
      <p:sp>
        <p:nvSpPr>
          <p:cNvPr id="41" name="圓角矩形 119">
            <a:extLst>
              <a:ext uri="{FF2B5EF4-FFF2-40B4-BE49-F238E27FC236}">
                <a16:creationId xmlns:a16="http://schemas.microsoft.com/office/drawing/2014/main" id="{A1C9DD89-7B64-49B2-AB83-D21EDAB2C49C}"/>
              </a:ext>
            </a:extLst>
          </p:cNvPr>
          <p:cNvSpPr/>
          <p:nvPr/>
        </p:nvSpPr>
        <p:spPr>
          <a:xfrm>
            <a:off x="1133077" y="4332704"/>
            <a:ext cx="710293" cy="26942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ADC/DAC</a:t>
            </a:r>
            <a:endParaRPr lang="zh-TW" altLang="en-US" sz="1000" dirty="0"/>
          </a:p>
        </p:txBody>
      </p:sp>
      <p:sp>
        <p:nvSpPr>
          <p:cNvPr id="42" name="圓角矩形 120">
            <a:extLst>
              <a:ext uri="{FF2B5EF4-FFF2-40B4-BE49-F238E27FC236}">
                <a16:creationId xmlns:a16="http://schemas.microsoft.com/office/drawing/2014/main" id="{235C081D-8F0F-4AE0-B347-12D2DBDE4201}"/>
              </a:ext>
            </a:extLst>
          </p:cNvPr>
          <p:cNvSpPr/>
          <p:nvPr/>
        </p:nvSpPr>
        <p:spPr>
          <a:xfrm>
            <a:off x="1995770" y="4332704"/>
            <a:ext cx="710293" cy="26942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CPU</a:t>
            </a:r>
            <a:endParaRPr lang="zh-TW" altLang="en-US" sz="1000" dirty="0"/>
          </a:p>
        </p:txBody>
      </p:sp>
      <p:sp>
        <p:nvSpPr>
          <p:cNvPr id="43" name="圓角矩形 121">
            <a:extLst>
              <a:ext uri="{FF2B5EF4-FFF2-40B4-BE49-F238E27FC236}">
                <a16:creationId xmlns:a16="http://schemas.microsoft.com/office/drawing/2014/main" id="{CF091B0C-2807-481F-AF4C-CDC387B26647}"/>
              </a:ext>
            </a:extLst>
          </p:cNvPr>
          <p:cNvSpPr/>
          <p:nvPr/>
        </p:nvSpPr>
        <p:spPr>
          <a:xfrm>
            <a:off x="2858463" y="4332704"/>
            <a:ext cx="710293" cy="26942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DMA</a:t>
            </a:r>
            <a:endParaRPr lang="zh-TW" altLang="en-US" sz="1000" dirty="0"/>
          </a:p>
        </p:txBody>
      </p:sp>
      <p:sp>
        <p:nvSpPr>
          <p:cNvPr id="44" name="圓角矩形 122">
            <a:extLst>
              <a:ext uri="{FF2B5EF4-FFF2-40B4-BE49-F238E27FC236}">
                <a16:creationId xmlns:a16="http://schemas.microsoft.com/office/drawing/2014/main" id="{CF834DD2-B922-4DD1-B047-239B60EC740D}"/>
              </a:ext>
            </a:extLst>
          </p:cNvPr>
          <p:cNvSpPr/>
          <p:nvPr/>
        </p:nvSpPr>
        <p:spPr>
          <a:xfrm>
            <a:off x="3721156" y="4332704"/>
            <a:ext cx="710293" cy="26942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ISP</a:t>
            </a:r>
            <a:endParaRPr lang="zh-TW" altLang="en-US" sz="1000" dirty="0"/>
          </a:p>
        </p:txBody>
      </p:sp>
      <p:sp>
        <p:nvSpPr>
          <p:cNvPr id="45" name="圓角矩形 123">
            <a:extLst>
              <a:ext uri="{FF2B5EF4-FFF2-40B4-BE49-F238E27FC236}">
                <a16:creationId xmlns:a16="http://schemas.microsoft.com/office/drawing/2014/main" id="{D79A8DF1-E364-49F5-90FF-B75E3A8B2C5D}"/>
              </a:ext>
            </a:extLst>
          </p:cNvPr>
          <p:cNvSpPr/>
          <p:nvPr/>
        </p:nvSpPr>
        <p:spPr>
          <a:xfrm>
            <a:off x="4583849" y="4332704"/>
            <a:ext cx="710293" cy="26942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GPIO</a:t>
            </a:r>
            <a:endParaRPr lang="zh-TW" altLang="en-US" sz="1000" dirty="0"/>
          </a:p>
        </p:txBody>
      </p:sp>
      <p:sp>
        <p:nvSpPr>
          <p:cNvPr id="46" name="圓角矩形 124">
            <a:extLst>
              <a:ext uri="{FF2B5EF4-FFF2-40B4-BE49-F238E27FC236}">
                <a16:creationId xmlns:a16="http://schemas.microsoft.com/office/drawing/2014/main" id="{3B4A574C-B411-41A6-8024-636BF44DD030}"/>
              </a:ext>
            </a:extLst>
          </p:cNvPr>
          <p:cNvSpPr/>
          <p:nvPr/>
        </p:nvSpPr>
        <p:spPr>
          <a:xfrm>
            <a:off x="1158472" y="4688312"/>
            <a:ext cx="710293" cy="26942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CDM</a:t>
            </a:r>
            <a:endParaRPr lang="zh-TW" altLang="en-US" sz="1000" dirty="0"/>
          </a:p>
        </p:txBody>
      </p:sp>
      <p:sp>
        <p:nvSpPr>
          <p:cNvPr id="47" name="圓角矩形 125">
            <a:extLst>
              <a:ext uri="{FF2B5EF4-FFF2-40B4-BE49-F238E27FC236}">
                <a16:creationId xmlns:a16="http://schemas.microsoft.com/office/drawing/2014/main" id="{ABA06F4D-E227-4B1A-AE8A-C0AED3FF82AE}"/>
              </a:ext>
            </a:extLst>
          </p:cNvPr>
          <p:cNvSpPr/>
          <p:nvPr/>
        </p:nvSpPr>
        <p:spPr>
          <a:xfrm>
            <a:off x="2021165" y="4688312"/>
            <a:ext cx="710293" cy="26942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I2C</a:t>
            </a:r>
            <a:endParaRPr lang="zh-TW" altLang="en-US" sz="1000" dirty="0"/>
          </a:p>
        </p:txBody>
      </p:sp>
      <p:sp>
        <p:nvSpPr>
          <p:cNvPr id="48" name="圓角矩形 126">
            <a:extLst>
              <a:ext uri="{FF2B5EF4-FFF2-40B4-BE49-F238E27FC236}">
                <a16:creationId xmlns:a16="http://schemas.microsoft.com/office/drawing/2014/main" id="{CD0E160D-BD2B-4546-A746-55089B6C14F3}"/>
              </a:ext>
            </a:extLst>
          </p:cNvPr>
          <p:cNvSpPr/>
          <p:nvPr/>
        </p:nvSpPr>
        <p:spPr>
          <a:xfrm>
            <a:off x="2883858" y="4688312"/>
            <a:ext cx="710293" cy="26942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SPI</a:t>
            </a:r>
            <a:endParaRPr lang="zh-TW" altLang="en-US" sz="1000" dirty="0"/>
          </a:p>
        </p:txBody>
      </p:sp>
      <p:sp>
        <p:nvSpPr>
          <p:cNvPr id="49" name="圓角矩形 127">
            <a:extLst>
              <a:ext uri="{FF2B5EF4-FFF2-40B4-BE49-F238E27FC236}">
                <a16:creationId xmlns:a16="http://schemas.microsoft.com/office/drawing/2014/main" id="{EAD74AC8-9F76-4EFB-AD1B-5B9ECD2AE3F6}"/>
              </a:ext>
            </a:extLst>
          </p:cNvPr>
          <p:cNvSpPr/>
          <p:nvPr/>
        </p:nvSpPr>
        <p:spPr>
          <a:xfrm>
            <a:off x="3746551" y="4688312"/>
            <a:ext cx="710293" cy="26942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WDT</a:t>
            </a:r>
            <a:endParaRPr lang="zh-TW" altLang="en-US" sz="1000" dirty="0"/>
          </a:p>
        </p:txBody>
      </p:sp>
      <p:sp>
        <p:nvSpPr>
          <p:cNvPr id="50" name="圓角矩形 128">
            <a:extLst>
              <a:ext uri="{FF2B5EF4-FFF2-40B4-BE49-F238E27FC236}">
                <a16:creationId xmlns:a16="http://schemas.microsoft.com/office/drawing/2014/main" id="{A77CC7E9-B1E5-4DC1-9B0D-6F7408A0D335}"/>
              </a:ext>
            </a:extLst>
          </p:cNvPr>
          <p:cNvSpPr/>
          <p:nvPr/>
        </p:nvSpPr>
        <p:spPr>
          <a:xfrm>
            <a:off x="4609244" y="4688312"/>
            <a:ext cx="710293" cy="26942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Memory</a:t>
            </a:r>
            <a:endParaRPr lang="zh-TW" altLang="en-US" sz="1000" dirty="0"/>
          </a:p>
        </p:txBody>
      </p:sp>
      <p:sp>
        <p:nvSpPr>
          <p:cNvPr id="51" name="圓角矩形 129">
            <a:extLst>
              <a:ext uri="{FF2B5EF4-FFF2-40B4-BE49-F238E27FC236}">
                <a16:creationId xmlns:a16="http://schemas.microsoft.com/office/drawing/2014/main" id="{783207D5-6845-465D-AA75-4129CCDD0AA4}"/>
              </a:ext>
            </a:extLst>
          </p:cNvPr>
          <p:cNvSpPr/>
          <p:nvPr/>
        </p:nvSpPr>
        <p:spPr>
          <a:xfrm>
            <a:off x="6339200" y="4092484"/>
            <a:ext cx="2376264" cy="65761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NPU</a:t>
            </a:r>
          </a:p>
          <a:p>
            <a:pPr algn="ctr"/>
            <a:r>
              <a:rPr lang="en-US" altLang="zh-TW" sz="1200" dirty="0"/>
              <a:t>(AI Accelerator)</a:t>
            </a:r>
            <a:endParaRPr lang="zh-TW" altLang="en-US" sz="1200" dirty="0"/>
          </a:p>
        </p:txBody>
      </p:sp>
      <p:sp>
        <p:nvSpPr>
          <p:cNvPr id="52" name="左-右雙向箭號 55">
            <a:extLst>
              <a:ext uri="{FF2B5EF4-FFF2-40B4-BE49-F238E27FC236}">
                <a16:creationId xmlns:a16="http://schemas.microsoft.com/office/drawing/2014/main" id="{E8DEBD13-E64F-4BD6-9B09-346E9512FB3C}"/>
              </a:ext>
            </a:extLst>
          </p:cNvPr>
          <p:cNvSpPr/>
          <p:nvPr/>
        </p:nvSpPr>
        <p:spPr>
          <a:xfrm>
            <a:off x="5763136" y="4380516"/>
            <a:ext cx="432048" cy="144016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3" name="圓角矩形 56">
            <a:extLst>
              <a:ext uri="{FF2B5EF4-FFF2-40B4-BE49-F238E27FC236}">
                <a16:creationId xmlns:a16="http://schemas.microsoft.com/office/drawing/2014/main" id="{94F276A2-8C56-462E-914B-B19A0A142CCD}"/>
              </a:ext>
            </a:extLst>
          </p:cNvPr>
          <p:cNvSpPr/>
          <p:nvPr/>
        </p:nvSpPr>
        <p:spPr>
          <a:xfrm>
            <a:off x="6555224" y="3372404"/>
            <a:ext cx="648072" cy="4289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800" dirty="0" err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Fitipower</a:t>
            </a:r>
            <a:endParaRPr lang="en-US" altLang="zh-TW" sz="8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algn="ctr">
              <a:defRPr/>
            </a:pPr>
            <a:r>
              <a:rPr lang="en-US" altLang="zh-TW" sz="8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NN</a:t>
            </a:r>
          </a:p>
          <a:p>
            <a:pPr algn="ctr">
              <a:defRPr/>
            </a:pPr>
            <a:r>
              <a:rPr lang="en-US" altLang="zh-TW" sz="8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Compiler</a:t>
            </a:r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6DC9A388-6F7D-4D67-B74C-A33CFA993FB8}"/>
              </a:ext>
            </a:extLst>
          </p:cNvPr>
          <p:cNvCxnSpPr/>
          <p:nvPr/>
        </p:nvCxnSpPr>
        <p:spPr>
          <a:xfrm>
            <a:off x="6123176" y="3585303"/>
            <a:ext cx="462285" cy="0"/>
          </a:xfrm>
          <a:prstGeom prst="straightConnector1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7">
            <a:extLst>
              <a:ext uri="{FF2B5EF4-FFF2-40B4-BE49-F238E27FC236}">
                <a16:creationId xmlns:a16="http://schemas.microsoft.com/office/drawing/2014/main" id="{1CCF3DB3-1E3B-46E1-9FA5-3FBEF7498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5144" y="3297271"/>
            <a:ext cx="56938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8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AI mode</a:t>
            </a:r>
            <a:endParaRPr lang="zh-TW" altLang="en-US" sz="8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6" name="圓角矩形 59">
            <a:extLst>
              <a:ext uri="{FF2B5EF4-FFF2-40B4-BE49-F238E27FC236}">
                <a16:creationId xmlns:a16="http://schemas.microsoft.com/office/drawing/2014/main" id="{DA5E15D2-F066-4926-BC2E-AA8DDAC21988}"/>
              </a:ext>
            </a:extLst>
          </p:cNvPr>
          <p:cNvSpPr/>
          <p:nvPr/>
        </p:nvSpPr>
        <p:spPr>
          <a:xfrm>
            <a:off x="7347312" y="3369280"/>
            <a:ext cx="648072" cy="4320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8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C/C++ runtime</a:t>
            </a:r>
            <a:endParaRPr lang="zh-TW" altLang="en-US" sz="8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6FBBD819-4E5D-47F9-AC83-19FA39B37D5E}"/>
              </a:ext>
            </a:extLst>
          </p:cNvPr>
          <p:cNvCxnSpPr>
            <a:stCxn id="53" idx="3"/>
            <a:endCxn id="56" idx="1"/>
          </p:cNvCxnSpPr>
          <p:nvPr/>
        </p:nvCxnSpPr>
        <p:spPr>
          <a:xfrm flipV="1">
            <a:off x="7203296" y="3585304"/>
            <a:ext cx="144016" cy="1562"/>
          </a:xfrm>
          <a:prstGeom prst="straightConnector1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圓角矩形 61">
            <a:extLst>
              <a:ext uri="{FF2B5EF4-FFF2-40B4-BE49-F238E27FC236}">
                <a16:creationId xmlns:a16="http://schemas.microsoft.com/office/drawing/2014/main" id="{D1770EC9-2D47-4E4B-910F-617381DD1AA2}"/>
              </a:ext>
            </a:extLst>
          </p:cNvPr>
          <p:cNvSpPr/>
          <p:nvPr/>
        </p:nvSpPr>
        <p:spPr>
          <a:xfrm>
            <a:off x="8139400" y="3372404"/>
            <a:ext cx="720080" cy="4289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800" dirty="0" err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Fitipower</a:t>
            </a:r>
            <a:r>
              <a:rPr lang="en-US" altLang="zh-TW" sz="8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AI SOC</a:t>
            </a:r>
            <a:endParaRPr lang="zh-TW" altLang="en-US" sz="8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CC0B219D-322E-4786-A97F-6BD68E921EF8}"/>
              </a:ext>
            </a:extLst>
          </p:cNvPr>
          <p:cNvCxnSpPr>
            <a:stCxn id="56" idx="3"/>
            <a:endCxn id="58" idx="1"/>
          </p:cNvCxnSpPr>
          <p:nvPr/>
        </p:nvCxnSpPr>
        <p:spPr>
          <a:xfrm>
            <a:off x="7995384" y="3585304"/>
            <a:ext cx="144016" cy="1562"/>
          </a:xfrm>
          <a:prstGeom prst="straightConnector1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圓角矩形 63">
            <a:extLst>
              <a:ext uri="{FF2B5EF4-FFF2-40B4-BE49-F238E27FC236}">
                <a16:creationId xmlns:a16="http://schemas.microsoft.com/office/drawing/2014/main" id="{CED8321F-0D94-4678-B0BB-775790745A15}"/>
              </a:ext>
            </a:extLst>
          </p:cNvPr>
          <p:cNvSpPr/>
          <p:nvPr/>
        </p:nvSpPr>
        <p:spPr>
          <a:xfrm>
            <a:off x="5835144" y="3228388"/>
            <a:ext cx="3168352" cy="648072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1" name="圓角矩形 64">
            <a:extLst>
              <a:ext uri="{FF2B5EF4-FFF2-40B4-BE49-F238E27FC236}">
                <a16:creationId xmlns:a16="http://schemas.microsoft.com/office/drawing/2014/main" id="{019AD54A-78F7-44E5-B6D5-5AB26A65096E}"/>
              </a:ext>
            </a:extLst>
          </p:cNvPr>
          <p:cNvSpPr/>
          <p:nvPr/>
        </p:nvSpPr>
        <p:spPr>
          <a:xfrm>
            <a:off x="6627232" y="3084372"/>
            <a:ext cx="1800200" cy="216024"/>
          </a:xfrm>
          <a:prstGeom prst="roundRect">
            <a:avLst/>
          </a:prstGeom>
          <a:solidFill>
            <a:schemeClr val="bg1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AI Model Running Flow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826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D3CE9D-1E17-4672-B79D-737D1B68E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VA8801</a:t>
            </a:r>
            <a:r>
              <a:rPr lang="zh-TW" altLang="en-US" dirty="0"/>
              <a:t> </a:t>
            </a:r>
            <a:r>
              <a:rPr lang="en-US" altLang="zh-TW" dirty="0"/>
              <a:t>NPU</a:t>
            </a:r>
            <a:r>
              <a:rPr lang="zh-TW" altLang="en-US" dirty="0"/>
              <a:t> </a:t>
            </a:r>
            <a:r>
              <a:rPr lang="en-US" altLang="zh-TW" dirty="0"/>
              <a:t>DLA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127E7B2-81A2-497F-8226-DCA555FE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326AEC5-C489-4C10-9983-05FCF819F1A8}"/>
              </a:ext>
            </a:extLst>
          </p:cNvPr>
          <p:cNvSpPr/>
          <p:nvPr/>
        </p:nvSpPr>
        <p:spPr>
          <a:xfrm>
            <a:off x="899592" y="843558"/>
            <a:ext cx="72545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The VA8801 DLA can speed up deep learning inference tasks. It supports the acceleration of multiple operators, such as conv2d or pooling, and is more energy-efficient than traditional CPUs for edge devices. When combined with an NN compiler, it can be configured to support a wide range of models, such as </a:t>
            </a:r>
            <a:r>
              <a:rPr lang="en-US" altLang="zh-TW" dirty="0" err="1">
                <a:solidFill>
                  <a:srgbClr val="004DE6"/>
                </a:solidFill>
              </a:rPr>
              <a:t>ResNet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004DE6"/>
                </a:solidFill>
              </a:rPr>
              <a:t>Yolo</a:t>
            </a:r>
            <a:r>
              <a:rPr lang="en-US" altLang="zh-TW" dirty="0"/>
              <a:t>. 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ECD7AFB-D8EF-4F03-8F64-1F328CC86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974400"/>
            <a:ext cx="2976174" cy="314118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BEAD00B-9621-44D7-9959-FF997C15E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244" y="2384551"/>
            <a:ext cx="3907161" cy="232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67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D3CE9D-1E17-4672-B79D-737D1B68E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VA8801</a:t>
            </a:r>
            <a:r>
              <a:rPr lang="zh-TW" altLang="en-US" dirty="0"/>
              <a:t> </a:t>
            </a:r>
            <a:r>
              <a:rPr lang="en-US" altLang="zh-TW" dirty="0"/>
              <a:t>Evaluation</a:t>
            </a:r>
            <a:r>
              <a:rPr lang="zh-TW" altLang="en-US" dirty="0"/>
              <a:t> </a:t>
            </a:r>
            <a:r>
              <a:rPr lang="en-US" altLang="zh-TW" dirty="0"/>
              <a:t>Board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127E7B2-81A2-497F-8226-DCA555FE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1957992-E903-415F-84B4-78CFED506F0F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771550"/>
            <a:ext cx="6912768" cy="4066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橢圓 6">
            <a:extLst>
              <a:ext uri="{FF2B5EF4-FFF2-40B4-BE49-F238E27FC236}">
                <a16:creationId xmlns:a16="http://schemas.microsoft.com/office/drawing/2014/main" id="{0C346BF5-99D2-4D49-B888-E3AC2FC79E13}"/>
              </a:ext>
            </a:extLst>
          </p:cNvPr>
          <p:cNvSpPr/>
          <p:nvPr/>
        </p:nvSpPr>
        <p:spPr>
          <a:xfrm>
            <a:off x="4139952" y="3003798"/>
            <a:ext cx="576064" cy="50405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8652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D3CE9D-1E17-4672-B79D-737D1B68E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VA8801</a:t>
            </a:r>
            <a:r>
              <a:rPr lang="zh-TW" altLang="en-US" dirty="0"/>
              <a:t> </a:t>
            </a:r>
            <a:r>
              <a:rPr lang="en-US" altLang="zh-TW" dirty="0"/>
              <a:t>Model</a:t>
            </a:r>
            <a:r>
              <a:rPr lang="zh-TW" altLang="en-US" dirty="0"/>
              <a:t> </a:t>
            </a:r>
            <a:r>
              <a:rPr lang="en-US" altLang="zh-TW" dirty="0"/>
              <a:t>Zoo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127E7B2-81A2-497F-8226-DCA555FE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0A9D81-0486-466E-9265-BFFA05D30532}"/>
              </a:ext>
            </a:extLst>
          </p:cNvPr>
          <p:cNvSpPr/>
          <p:nvPr/>
        </p:nvSpPr>
        <p:spPr>
          <a:xfrm>
            <a:off x="1259632" y="4646481"/>
            <a:ext cx="712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URL:</a:t>
            </a:r>
            <a:r>
              <a:rPr lang="zh-TW" altLang="en-US" dirty="0"/>
              <a:t> </a:t>
            </a:r>
            <a:r>
              <a:rPr lang="zh-TW" altLang="en-US" dirty="0">
                <a:hlinkClick r:id="rId2"/>
              </a:rPr>
              <a:t>https://github.com/FITI-HCITA/VA8801_Model_Zoo/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0414EA6-2AFE-460E-B904-7223A12A4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704334"/>
            <a:ext cx="6552728" cy="373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435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D3CE9D-1E17-4672-B79D-737D1B68E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VA8801</a:t>
            </a:r>
            <a:r>
              <a:rPr lang="zh-TW" altLang="en-US" dirty="0"/>
              <a:t> </a:t>
            </a:r>
            <a:r>
              <a:rPr lang="en-US" altLang="zh-TW" dirty="0"/>
              <a:t>Model</a:t>
            </a:r>
            <a:r>
              <a:rPr lang="zh-TW" altLang="en-US" dirty="0"/>
              <a:t> </a:t>
            </a:r>
            <a:r>
              <a:rPr lang="en-US" altLang="zh-TW" dirty="0"/>
              <a:t>Zoo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127E7B2-81A2-497F-8226-DCA555FE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0A9D81-0486-466E-9265-BFFA05D30532}"/>
              </a:ext>
            </a:extLst>
          </p:cNvPr>
          <p:cNvSpPr/>
          <p:nvPr/>
        </p:nvSpPr>
        <p:spPr>
          <a:xfrm>
            <a:off x="1259632" y="4646481"/>
            <a:ext cx="712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URL:</a:t>
            </a:r>
            <a:r>
              <a:rPr lang="zh-TW" altLang="en-US" dirty="0"/>
              <a:t> </a:t>
            </a:r>
            <a:r>
              <a:rPr lang="zh-TW" altLang="en-US" dirty="0">
                <a:hlinkClick r:id="rId2"/>
              </a:rPr>
              <a:t>https://github.com/FITI-HCITA/VA8801_Model_Zoo/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D4F0C36-4E41-4E71-97B9-B2E9113F7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843558"/>
            <a:ext cx="6164041" cy="372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167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自訂 1">
      <a:dk1>
        <a:sysClr val="windowText" lastClr="000000"/>
      </a:dk1>
      <a:lt1>
        <a:sysClr val="window" lastClr="FFFFFF"/>
      </a:lt1>
      <a:dk2>
        <a:srgbClr val="002060"/>
      </a:dk2>
      <a:lt2>
        <a:srgbClr val="FFCC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81961</TotalTime>
  <Words>721</Words>
  <Application>Microsoft Office PowerPoint</Application>
  <PresentationFormat>如螢幕大小 (16:9)</PresentationFormat>
  <Paragraphs>141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6" baseType="lpstr">
      <vt:lpstr>Arial Unicode MS</vt:lpstr>
      <vt:lpstr>Microsoft JhengHei Light</vt:lpstr>
      <vt:lpstr>微軟正黑體</vt:lpstr>
      <vt:lpstr>新細明體</vt:lpstr>
      <vt:lpstr>Arial</vt:lpstr>
      <vt:lpstr>Calibri</vt:lpstr>
      <vt:lpstr>Cambria</vt:lpstr>
      <vt:lpstr>Mongolian Baiti</vt:lpstr>
      <vt:lpstr>Wingdings</vt:lpstr>
      <vt:lpstr>Office 佈景主題</vt:lpstr>
      <vt:lpstr>VA8801與開發版介紹 Roger Lin</vt:lpstr>
      <vt:lpstr>2024 AI Competition Github</vt:lpstr>
      <vt:lpstr>VA8801 AI Chip Overview</vt:lpstr>
      <vt:lpstr>VA8801 AI Chip Overview</vt:lpstr>
      <vt:lpstr>VA8801 System &amp; SW Architecture</vt:lpstr>
      <vt:lpstr>VA8801 NPU DLA</vt:lpstr>
      <vt:lpstr>VA8801 Evaluation Board</vt:lpstr>
      <vt:lpstr>VA8801 Model Zoo</vt:lpstr>
      <vt:lpstr>VA8801 Model Zoo</vt:lpstr>
      <vt:lpstr>VA8801 Model Zoo</vt:lpstr>
      <vt:lpstr>VA8801 Model Zoo</vt:lpstr>
      <vt:lpstr>VA8801 Developing</vt:lpstr>
      <vt:lpstr>VA8801 AI Tengen Compiler</vt:lpstr>
      <vt:lpstr>VA8801 SDK for VS code</vt:lpstr>
      <vt:lpstr>VA8801 Tools</vt:lpstr>
      <vt:lpstr>Issues Report and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cherry.pan(潘郁芬)</dc:creator>
  <cp:lastModifiedBy>roger.lin(林國洲)</cp:lastModifiedBy>
  <cp:revision>1566</cp:revision>
  <dcterms:created xsi:type="dcterms:W3CDTF">2021-08-06T10:38:50Z</dcterms:created>
  <dcterms:modified xsi:type="dcterms:W3CDTF">2024-06-19T07:14:06Z</dcterms:modified>
</cp:coreProperties>
</file>