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293" r:id="rId2"/>
    <p:sldId id="1289" r:id="rId3"/>
    <p:sldId id="734" r:id="rId4"/>
    <p:sldId id="1306" r:id="rId5"/>
    <p:sldId id="1291" r:id="rId6"/>
    <p:sldId id="1295" r:id="rId7"/>
    <p:sldId id="1296" r:id="rId8"/>
    <p:sldId id="1305" r:id="rId9"/>
    <p:sldId id="1292" r:id="rId10"/>
    <p:sldId id="1294" r:id="rId11"/>
    <p:sldId id="1299" r:id="rId12"/>
    <p:sldId id="1300" r:id="rId13"/>
    <p:sldId id="1301" r:id="rId14"/>
    <p:sldId id="1298" r:id="rId15"/>
    <p:sldId id="1297" r:id="rId16"/>
    <p:sldId id="1302" r:id="rId17"/>
    <p:sldId id="1303" r:id="rId18"/>
    <p:sldId id="1304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E6"/>
    <a:srgbClr val="002060"/>
    <a:srgbClr val="215968"/>
    <a:srgbClr val="BFBFBF"/>
    <a:srgbClr val="283B01"/>
    <a:srgbClr val="4F81BD"/>
    <a:srgbClr val="D6E3FF"/>
    <a:srgbClr val="FFFFFF"/>
    <a:srgbClr val="289C8E"/>
    <a:srgbClr val="5D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59" autoAdjust="0"/>
  </p:normalViewPr>
  <p:slideViewPr>
    <p:cSldViewPr>
      <p:cViewPr varScale="1">
        <p:scale>
          <a:sx n="83" d="100"/>
          <a:sy n="83" d="100"/>
        </p:scale>
        <p:origin x="824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A447-B865-45EA-B12A-50D52DA72729}" type="datetimeFigureOut">
              <a:rPr lang="zh-TW" altLang="en-US" smtClean="0"/>
              <a:pPr/>
              <a:t>2024/6/17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FD8-4DD4-42EE-A8AE-4DFF78C144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tx2"/>
            </a:gs>
            <a:gs pos="100000">
              <a:schemeClr val="accent3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/>
          <p:cNvCxnSpPr/>
          <p:nvPr userDrawn="1"/>
        </p:nvCxnSpPr>
        <p:spPr>
          <a:xfrm>
            <a:off x="0" y="2689023"/>
            <a:ext cx="914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 userDrawn="1"/>
        </p:nvSpPr>
        <p:spPr>
          <a:xfrm>
            <a:off x="853079" y="1052609"/>
            <a:ext cx="7772400" cy="890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RD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itchFamily="18" charset="0"/>
                <a:ea typeface="微軟正黑體" pitchFamily="34" charset="-120"/>
                <a:cs typeface="+mj-cs"/>
              </a:rPr>
              <a:t>Structural salary raise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1C93559-A2AB-41C6-865F-4415C13D8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62035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4CE1E7B-852F-4FB3-9D20-46812ACE56BA}"/>
              </a:ext>
            </a:extLst>
          </p:cNvPr>
          <p:cNvSpPr/>
          <p:nvPr userDrawn="1"/>
        </p:nvSpPr>
        <p:spPr>
          <a:xfrm>
            <a:off x="-108520" y="-164554"/>
            <a:ext cx="9361040" cy="5832648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DA1D080-6569-4C6E-BE70-333116C34CE0}"/>
              </a:ext>
            </a:extLst>
          </p:cNvPr>
          <p:cNvSpPr/>
          <p:nvPr userDrawn="1"/>
        </p:nvSpPr>
        <p:spPr>
          <a:xfrm>
            <a:off x="0" y="2499742"/>
            <a:ext cx="9144000" cy="151216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標題 27">
            <a:extLst>
              <a:ext uri="{FF2B5EF4-FFF2-40B4-BE49-F238E27FC236}">
                <a16:creationId xmlns:a16="http://schemas.microsoft.com/office/drawing/2014/main" id="{573DC607-47BF-40F4-9F5D-FDE0321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8305"/>
            <a:ext cx="9144000" cy="493564"/>
          </a:xfrm>
        </p:spPr>
        <p:txBody>
          <a:bodyPr/>
          <a:lstStyle>
            <a:lvl1pPr algn="ct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7F3C8A9-85A0-4160-B651-128E62269C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105" y="5147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5400000">
            <a:off x="-2373982" y="2373982"/>
            <a:ext cx="5143500" cy="395536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0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49EB5DF-8AA6-4091-B328-E40D00A74DB3}"/>
              </a:ext>
            </a:extLst>
          </p:cNvPr>
          <p:cNvSpPr/>
          <p:nvPr userDrawn="1"/>
        </p:nvSpPr>
        <p:spPr>
          <a:xfrm rot="-2700000">
            <a:off x="-639185" y="-379566"/>
            <a:ext cx="1666417" cy="1118004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B1AB3284-6F6C-4DE3-A41B-7BFF26DB7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00" y="23154"/>
            <a:ext cx="759588" cy="54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9F3701-C101-4958-AB93-6AA5B83E265D}"/>
              </a:ext>
            </a:extLst>
          </p:cNvPr>
          <p:cNvSpPr/>
          <p:nvPr userDrawn="1"/>
        </p:nvSpPr>
        <p:spPr>
          <a:xfrm rot="-2700000">
            <a:off x="8672006" y="4842545"/>
            <a:ext cx="720000" cy="360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482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FAAFD52E-3116-47CF-A5C5-147C87B61B5C}"/>
              </a:ext>
            </a:extLst>
          </p:cNvPr>
          <p:cNvSpPr/>
          <p:nvPr userDrawn="1"/>
        </p:nvSpPr>
        <p:spPr>
          <a:xfrm>
            <a:off x="8784000" y="4765938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D7235C-5983-46BE-9AF4-44AD1914B94B}"/>
              </a:ext>
            </a:extLst>
          </p:cNvPr>
          <p:cNvSpPr/>
          <p:nvPr userDrawn="1"/>
        </p:nvSpPr>
        <p:spPr>
          <a:xfrm>
            <a:off x="-900000" y="-900000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BF28CB0-6506-4952-8A74-46CC3C29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408" y="4852094"/>
            <a:ext cx="720000" cy="273844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CECF32C9-A832-495B-8E9E-30B61F6014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-3041" b="36225"/>
          <a:stretch/>
        </p:blipFill>
        <p:spPr>
          <a:xfrm>
            <a:off x="-108519" y="-43398"/>
            <a:ext cx="106364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62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AGENDA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3059832" cy="51435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31656" y="141962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4" y="843558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987574"/>
            <a:ext cx="4680520" cy="316835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0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27560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/>
          <p:cNvSpPr txBox="1">
            <a:spLocks/>
          </p:cNvSpPr>
          <p:nvPr userDrawn="1"/>
        </p:nvSpPr>
        <p:spPr>
          <a:xfrm>
            <a:off x="1403648" y="86542"/>
            <a:ext cx="2808312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  <a:cs typeface="+mj-cs"/>
              </a:rPr>
              <a:t>APPENDIX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  <a:ea typeface="微軟正黑體" pitchFamily="34" charset="-120"/>
              <a:cs typeface="+mj-cs"/>
            </a:endParaRPr>
          </a:p>
        </p:txBody>
      </p:sp>
      <p:pic>
        <p:nvPicPr>
          <p:cNvPr id="12" name="圖形 11" descr="葉子 以實心填滿">
            <a:extLst>
              <a:ext uri="{FF2B5EF4-FFF2-40B4-BE49-F238E27FC236}">
                <a16:creationId xmlns:a16="http://schemas.microsoft.com/office/drawing/2014/main" id="{53EA7DD9-A4AC-4CC6-A537-20A2C95DC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28" y="169750"/>
            <a:ext cx="936104" cy="936104"/>
          </a:xfrm>
          <a:prstGeom prst="rect">
            <a:avLst/>
          </a:prstGeom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8E2FA8DE-4ACB-4FDE-9774-6D498F47D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797955"/>
            <a:ext cx="8208912" cy="201622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195EB97-BE9A-458C-A51A-BC888CC548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333" y="4371950"/>
            <a:ext cx="1295895" cy="6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671" y="44939"/>
            <a:ext cx="6707088" cy="4935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931" y="915566"/>
            <a:ext cx="8229600" cy="36790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15835" y="100735"/>
            <a:ext cx="405408" cy="180001"/>
          </a:xfrm>
        </p:spPr>
        <p:txBody>
          <a:bodyPr/>
          <a:lstStyle>
            <a:lvl1pPr algn="l">
              <a:defRPr b="1" baseline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2D21CA3-B346-4C2E-9C0D-7D71B0E9BF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537" y="58558"/>
            <a:ext cx="743163" cy="2382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610EE6E-3D52-4E85-9F60-F40683B1E331}"/>
              </a:ext>
            </a:extLst>
          </p:cNvPr>
          <p:cNvSpPr/>
          <p:nvPr userDrawn="1"/>
        </p:nvSpPr>
        <p:spPr>
          <a:xfrm flipV="1">
            <a:off x="7812520" y="368982"/>
            <a:ext cx="14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C8505F5-F72A-4D69-B1B1-96D45AD9A388}"/>
              </a:ext>
            </a:extLst>
          </p:cNvPr>
          <p:cNvCxnSpPr/>
          <p:nvPr userDrawn="1"/>
        </p:nvCxnSpPr>
        <p:spPr>
          <a:xfrm>
            <a:off x="8710997" y="96084"/>
            <a:ext cx="0" cy="1800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87250"/>
            <a:ext cx="6707088" cy="4935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608FC6-3FC2-4E7F-AD7F-A9911EC2951E}"/>
              </a:ext>
            </a:extLst>
          </p:cNvPr>
          <p:cNvSpPr/>
          <p:nvPr userDrawn="1"/>
        </p:nvSpPr>
        <p:spPr>
          <a:xfrm flipV="1">
            <a:off x="0" y="65701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25000">
                <a:schemeClr val="accent3">
                  <a:lumMod val="75000"/>
                </a:schemeClr>
              </a:gs>
              <a:gs pos="75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形 6" descr="酢漿草 以實心填滿">
            <a:extLst>
              <a:ext uri="{FF2B5EF4-FFF2-40B4-BE49-F238E27FC236}">
                <a16:creationId xmlns:a16="http://schemas.microsoft.com/office/drawing/2014/main" id="{C17BBB0D-D649-432D-873D-32C009806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7520" y="-5234"/>
            <a:ext cx="755575" cy="75557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515368" y="181322"/>
            <a:ext cx="65096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1D9D5A9A-FB91-4BDA-91BB-DF6E346C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62"/>
            <a:ext cx="9144000" cy="49356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DD10A3-1434-4134-A55D-787F31BD9977}"/>
              </a:ext>
            </a:extLst>
          </p:cNvPr>
          <p:cNvSpPr/>
          <p:nvPr userDrawn="1"/>
        </p:nvSpPr>
        <p:spPr>
          <a:xfrm flipV="1">
            <a:off x="0" y="627534"/>
            <a:ext cx="9144000" cy="72008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47500">
                <a:schemeClr val="accent3">
                  <a:lumMod val="75000"/>
                </a:schemeClr>
              </a:gs>
              <a:gs pos="20000">
                <a:schemeClr val="accent3">
                  <a:lumMod val="50000"/>
                </a:schemeClr>
              </a:gs>
              <a:gs pos="75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9E65799B-69F9-4E46-8E0E-A688458870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32" y="100831"/>
            <a:ext cx="931480" cy="382687"/>
          </a:xfrm>
          <a:prstGeom prst="rect">
            <a:avLst/>
          </a:prstGeom>
        </p:spPr>
      </p:pic>
      <p:pic>
        <p:nvPicPr>
          <p:cNvPr id="9" name="圖形 8" descr="酢漿草 以實心填滿">
            <a:extLst>
              <a:ext uri="{FF2B5EF4-FFF2-40B4-BE49-F238E27FC236}">
                <a16:creationId xmlns:a16="http://schemas.microsoft.com/office/drawing/2014/main" id="{A5F2A4EF-90A2-49B5-B7D3-8DB45D0DF6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792" y="74150"/>
            <a:ext cx="625392" cy="62539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41772" y="195498"/>
            <a:ext cx="435888" cy="273844"/>
          </a:xfrm>
        </p:spPr>
        <p:txBody>
          <a:bodyPr/>
          <a:lstStyle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0" y="129778"/>
            <a:ext cx="670708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3" r:id="rId3"/>
    <p:sldLayoutId id="2147483664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60" r:id="rId12"/>
    <p:sldLayoutId id="2147483661" r:id="rId13"/>
    <p:sldLayoutId id="2147483662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FITI-HCITA/VA8801_Model_Zoo/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ITI-HCITA/VA8801_Model_Zoo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FITI-HCITA/VA8801_Model_Zoo/tree/main/ObjectDetection/Face_Detection/Yolo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FITI-HCITA/VA8801_Model_Zoo/tree/main/ObjectDetection/Face_Detection/Yolo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ITI-HCITA/fitipower_sic_2024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2C62-335F-411C-A2F5-BFA74096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zh-TW" dirty="0"/>
              <a:t>與開發版介紹</a:t>
            </a:r>
            <a:br>
              <a:rPr lang="en-US" altLang="zh-TW" dirty="0"/>
            </a:br>
            <a:r>
              <a:rPr lang="en-US" altLang="zh-TW" sz="1800" dirty="0"/>
              <a:t>Roger</a:t>
            </a:r>
            <a:r>
              <a:rPr lang="zh-TW" altLang="en-US" sz="1800" dirty="0"/>
              <a:t> </a:t>
            </a:r>
            <a:r>
              <a:rPr lang="en-US" altLang="zh-TW" sz="1800" dirty="0"/>
              <a:t>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3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https://github.com/FITI-HCITA/VA8801_Model_Zoo/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14EA6-2AFE-460E-B904-7223A12A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04334"/>
            <a:ext cx="6552728" cy="37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3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https://github.com/FITI-HCITA/VA8801_Model_Zoo/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4F0C36-4E41-4E71-97B9-B2E9113F7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43558"/>
            <a:ext cx="6164041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sz="1400" dirty="0">
                <a:hlinkClick r:id="rId2"/>
              </a:rPr>
              <a:t>https://github.com/FITI-HCITA/VA8801_Model_Zoo/tree/main/ObjectDetection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CD36CB-FA2E-47CA-B9C3-B4DD4E50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47971"/>
            <a:ext cx="6662682" cy="25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Zoo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683568" y="4578670"/>
            <a:ext cx="832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sz="1400" dirty="0">
                <a:hlinkClick r:id="rId2"/>
              </a:rPr>
              <a:t>https://github.com/FITI-HCITA/VA8801_Model_Zoo/tree/main/ObjectDetection/Face_Detection/Yolo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DDAD2F-7A6C-4657-8D7D-1FB188FDB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769793"/>
            <a:ext cx="4752528" cy="36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2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Developing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1026" name="圖片 2" descr="cid:image002.jpg@01DAB121.F9141150">
            <a:extLst>
              <a:ext uri="{FF2B5EF4-FFF2-40B4-BE49-F238E27FC236}">
                <a16:creationId xmlns:a16="http://schemas.microsoft.com/office/drawing/2014/main" id="{31DDC1EC-22DB-488E-BF29-D33944AA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9542"/>
            <a:ext cx="2664296" cy="429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3F0069C-FC8E-4825-B58C-4D438AF35142}"/>
              </a:ext>
            </a:extLst>
          </p:cNvPr>
          <p:cNvSpPr/>
          <p:nvPr/>
        </p:nvSpPr>
        <p:spPr>
          <a:xfrm>
            <a:off x="251520" y="843558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50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 err="1"/>
              <a:t>Tengen</a:t>
            </a:r>
            <a:r>
              <a:rPr lang="zh-TW" altLang="en-US" dirty="0"/>
              <a:t> </a:t>
            </a:r>
            <a:r>
              <a:rPr lang="en-US" altLang="zh-TW" dirty="0"/>
              <a:t>Compiler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052ADB-F6F0-4163-B485-CCE6375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5" y="1291718"/>
            <a:ext cx="4060481" cy="3528392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934418FB-1129-4D51-BA92-DDE561DFE332}"/>
              </a:ext>
            </a:extLst>
          </p:cNvPr>
          <p:cNvSpPr/>
          <p:nvPr/>
        </p:nvSpPr>
        <p:spPr>
          <a:xfrm>
            <a:off x="4508239" y="2571750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560FC9-12B5-4902-9A16-59FF5EA3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56" y="2067694"/>
            <a:ext cx="3237572" cy="16561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3C998D-CA11-4630-B2BE-3D9110D18D54}"/>
              </a:ext>
            </a:extLst>
          </p:cNvPr>
          <p:cNvSpPr txBox="1"/>
          <p:nvPr/>
        </p:nvSpPr>
        <p:spPr>
          <a:xfrm>
            <a:off x="2011256" y="951378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Tflite</a:t>
            </a:r>
            <a:r>
              <a:rPr lang="zh-TW" altLang="en-US" dirty="0"/>
              <a:t> </a:t>
            </a:r>
            <a:r>
              <a:rPr lang="en-US" altLang="zh-TW" dirty="0"/>
              <a:t>INT8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355EFB-223B-4FDF-B97C-210012272E94}"/>
              </a:ext>
            </a:extLst>
          </p:cNvPr>
          <p:cNvSpPr txBox="1"/>
          <p:nvPr/>
        </p:nvSpPr>
        <p:spPr>
          <a:xfrm>
            <a:off x="5413305" y="1563638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Pure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8E5577-E948-47CE-9188-593E74885BD3}"/>
              </a:ext>
            </a:extLst>
          </p:cNvPr>
          <p:cNvSpPr/>
          <p:nvPr/>
        </p:nvSpPr>
        <p:spPr>
          <a:xfrm>
            <a:off x="0" y="711756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99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SDK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FDF586-7913-416C-9E3A-E0541DD7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31590"/>
            <a:ext cx="7020272" cy="353513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488ACA0-E437-493C-BAEB-4D816109F911}"/>
              </a:ext>
            </a:extLst>
          </p:cNvPr>
          <p:cNvSpPr/>
          <p:nvPr/>
        </p:nvSpPr>
        <p:spPr>
          <a:xfrm>
            <a:off x="107504" y="699542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29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Tools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08BE82-9730-4D9C-AAE8-D665A822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80" y="1038096"/>
            <a:ext cx="6108439" cy="39076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BB5716-B9AE-409F-B7B0-84BC47C8ADC0}"/>
              </a:ext>
            </a:extLst>
          </p:cNvPr>
          <p:cNvSpPr/>
          <p:nvPr/>
        </p:nvSpPr>
        <p:spPr>
          <a:xfrm>
            <a:off x="107504" y="627534"/>
            <a:ext cx="201125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VA8801 BSP SDK</a:t>
            </a:r>
            <a:r>
              <a:rPr lang="en-US" altLang="zh-TW" sz="2000" b="1" dirty="0"/>
              <a:t>:</a:t>
            </a:r>
          </a:p>
          <a:p>
            <a:pPr marL="285750" indent="-285750">
              <a:buFontTx/>
              <a:buChar char="-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46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9CA5C7-97E3-476E-AC3D-6CDAFDC20622}"/>
              </a:ext>
            </a:extLst>
          </p:cNvPr>
          <p:cNvSpPr txBox="1"/>
          <p:nvPr/>
        </p:nvSpPr>
        <p:spPr>
          <a:xfrm>
            <a:off x="467544" y="987574"/>
            <a:ext cx="78046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Q1.</a:t>
            </a:r>
            <a:r>
              <a:rPr lang="zh-TW" altLang="en-US" dirty="0"/>
              <a:t> 我的模型是</a:t>
            </a:r>
            <a:r>
              <a:rPr lang="en-US" altLang="zh-TW" dirty="0" err="1"/>
              <a:t>pytorch</a:t>
            </a:r>
            <a:r>
              <a:rPr lang="zh-TW" altLang="en-US" dirty="0"/>
              <a:t>模型該怎麼辦</a:t>
            </a:r>
            <a:r>
              <a:rPr lang="en-US" altLang="zh-TW" dirty="0"/>
              <a:t>(Model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 err="1"/>
              <a:t>pytorch</a:t>
            </a:r>
            <a:r>
              <a:rPr lang="zh-TW" altLang="en-US" dirty="0"/>
              <a:t> </a:t>
            </a:r>
            <a:r>
              <a:rPr lang="en-US" altLang="zh-TW" dirty="0"/>
              <a:t>model)?</a:t>
            </a:r>
          </a:p>
          <a:p>
            <a:endParaRPr lang="en-US" altLang="zh-TW" dirty="0"/>
          </a:p>
          <a:p>
            <a:r>
              <a:rPr lang="en-US" altLang="zh-TW" dirty="0"/>
              <a:t>Q2.</a:t>
            </a:r>
            <a:r>
              <a:rPr lang="zh-TW" altLang="en-US" dirty="0"/>
              <a:t> 我的模型是</a:t>
            </a:r>
            <a:r>
              <a:rPr lang="en-US" altLang="zh-TW" dirty="0"/>
              <a:t>FP32</a:t>
            </a:r>
            <a:r>
              <a:rPr lang="zh-TW" altLang="en-US" dirty="0"/>
              <a:t>模型該怎麼辦</a:t>
            </a:r>
            <a:r>
              <a:rPr lang="en-US" altLang="zh-TW" dirty="0"/>
              <a:t>(Model’s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FP32)?</a:t>
            </a:r>
          </a:p>
          <a:p>
            <a:endParaRPr lang="en-US" altLang="zh-TW" dirty="0"/>
          </a:p>
          <a:p>
            <a:r>
              <a:rPr lang="en-US" altLang="zh-TW" dirty="0"/>
              <a:t>Q3.</a:t>
            </a:r>
            <a:r>
              <a:rPr lang="zh-TW" altLang="en-US" dirty="0"/>
              <a:t> 我的模型太大</a:t>
            </a:r>
            <a:r>
              <a:rPr lang="en-US" altLang="zh-TW" dirty="0"/>
              <a:t>(&gt;16MB</a:t>
            </a:r>
            <a:r>
              <a:rPr lang="zh-TW" altLang="en-US" dirty="0"/>
              <a:t> </a:t>
            </a:r>
            <a:r>
              <a:rPr lang="en-US" altLang="zh-TW" dirty="0"/>
              <a:t>RAM)</a:t>
            </a:r>
            <a:r>
              <a:rPr lang="zh-TW" altLang="en-US" dirty="0"/>
              <a:t>該怎麼辦</a:t>
            </a:r>
            <a:r>
              <a:rPr lang="en-US" altLang="zh-TW" dirty="0"/>
              <a:t>(Model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too</a:t>
            </a:r>
            <a:r>
              <a:rPr lang="zh-TW" altLang="en-US" dirty="0"/>
              <a:t> </a:t>
            </a:r>
            <a:r>
              <a:rPr lang="en-US" altLang="zh-TW" dirty="0"/>
              <a:t>large)?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Q4.</a:t>
            </a:r>
            <a:r>
              <a:rPr lang="zh-TW" altLang="en-US" dirty="0"/>
              <a:t> 模型運用的運算子不支持該怎麼辦</a:t>
            </a:r>
            <a:r>
              <a:rPr lang="en-US" altLang="zh-TW" dirty="0"/>
              <a:t>(Model’s</a:t>
            </a:r>
            <a:r>
              <a:rPr lang="zh-TW" altLang="en-US" dirty="0"/>
              <a:t> </a:t>
            </a:r>
            <a:r>
              <a:rPr lang="en-US" altLang="zh-TW" dirty="0"/>
              <a:t>operators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supported)?</a:t>
            </a:r>
          </a:p>
          <a:p>
            <a:endParaRPr lang="en-US" altLang="zh-TW" dirty="0"/>
          </a:p>
          <a:p>
            <a:r>
              <a:rPr lang="en-US" altLang="zh-TW" dirty="0"/>
              <a:t>Q5.</a:t>
            </a:r>
            <a:r>
              <a:rPr lang="zh-TW" altLang="en-US" dirty="0"/>
              <a:t> 模型下不了板子</a:t>
            </a:r>
            <a:r>
              <a:rPr lang="en-US" altLang="zh-TW" dirty="0"/>
              <a:t>(</a:t>
            </a:r>
            <a:r>
              <a:rPr lang="zh-TW" altLang="en-US" dirty="0"/>
              <a:t>當機</a:t>
            </a:r>
            <a:r>
              <a:rPr lang="en-US" altLang="zh-TW" dirty="0"/>
              <a:t>!?)</a:t>
            </a:r>
            <a:r>
              <a:rPr lang="zh-TW" altLang="en-US" dirty="0"/>
              <a:t>該怎麼辦</a:t>
            </a:r>
            <a:r>
              <a:rPr lang="en-US" altLang="zh-TW" dirty="0"/>
              <a:t>(System</a:t>
            </a:r>
            <a:r>
              <a:rPr lang="zh-TW" altLang="en-US" dirty="0"/>
              <a:t> </a:t>
            </a:r>
            <a:r>
              <a:rPr lang="en-US" altLang="zh-TW" dirty="0"/>
              <a:t>crash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debug)?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07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36A95-C87B-AF13-6FD7-9DED8417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綠色科技永續創新競賽</a:t>
            </a:r>
            <a:endParaRPr lang="zh-TW" altLang="en-US" b="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A31A80-5FF7-2A78-2FAE-EF45A06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FBB77F5B-CD74-F9B0-6488-23452FCF8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71419"/>
              </p:ext>
            </p:extLst>
          </p:nvPr>
        </p:nvGraphicFramePr>
        <p:xfrm>
          <a:off x="224508" y="1889410"/>
          <a:ext cx="3426969" cy="15849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77028">
                  <a:extLst>
                    <a:ext uri="{9D8B030D-6E8A-4147-A177-3AD203B41FA5}">
                      <a16:colId xmlns:a16="http://schemas.microsoft.com/office/drawing/2014/main" val="1508985139"/>
                    </a:ext>
                  </a:extLst>
                </a:gridCol>
                <a:gridCol w="1451642">
                  <a:extLst>
                    <a:ext uri="{9D8B030D-6E8A-4147-A177-3AD203B41FA5}">
                      <a16:colId xmlns:a16="http://schemas.microsoft.com/office/drawing/2014/main" val="528676455"/>
                    </a:ext>
                  </a:extLst>
                </a:gridCol>
                <a:gridCol w="1598299">
                  <a:extLst>
                    <a:ext uri="{9D8B030D-6E8A-4147-A177-3AD203B41FA5}">
                      <a16:colId xmlns:a16="http://schemas.microsoft.com/office/drawing/2014/main" val="65470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50" b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學校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帶隊教授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19962"/>
                  </a:ext>
                </a:extLst>
              </a:tr>
              <a:tr h="95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中央大學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陳翔傑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69674890"/>
                  </a:ext>
                </a:extLst>
              </a:tr>
              <a:tr h="1053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台灣科技大學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(3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林淵翔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76790156"/>
                  </a:ext>
                </a:extLst>
              </a:tr>
              <a:tr h="115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師範大學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陳瑄易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5636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中山大學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蔡舜宏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51935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銘傳大學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張嘉文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21802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駱遠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413638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台灣大學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駱遠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47705252"/>
                  </a:ext>
                </a:extLst>
              </a:tr>
            </a:tbl>
          </a:graphicData>
        </a:graphic>
      </p:graphicFrame>
      <p:sp>
        <p:nvSpPr>
          <p:cNvPr id="10" name="圓角矩形 3">
            <a:extLst>
              <a:ext uri="{FF2B5EF4-FFF2-40B4-BE49-F238E27FC236}">
                <a16:creationId xmlns:a16="http://schemas.microsoft.com/office/drawing/2014/main" id="{3682CF7C-9F2F-0DF3-F26A-D139BE252A21}"/>
              </a:ext>
            </a:extLst>
          </p:cNvPr>
          <p:cNvSpPr/>
          <p:nvPr/>
        </p:nvSpPr>
        <p:spPr>
          <a:xfrm>
            <a:off x="187390" y="1599670"/>
            <a:ext cx="1304403" cy="25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6/27 </a:t>
            </a:r>
            <a:r>
              <a:rPr kumimoji="1" lang="zh-TW" alt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出席隊伍</a:t>
            </a:r>
            <a:endParaRPr kumimoji="1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Helvetic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AD7820-761E-0365-8E12-EF2A387875C9}"/>
              </a:ext>
            </a:extLst>
          </p:cNvPr>
          <p:cNvSpPr txBox="1"/>
          <p:nvPr/>
        </p:nvSpPr>
        <p:spPr>
          <a:xfrm>
            <a:off x="196674" y="3735693"/>
            <a:ext cx="3596093" cy="1033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Current status</a:t>
            </a:r>
            <a:endParaRPr kumimoji="1" lang="en-US" altLang="zh-TW" sz="1000" b="1" dirty="0">
              <a:solidFill>
                <a:srgbClr val="004DE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共計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12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校；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15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隊進行報名</a:t>
            </a:r>
            <a:endParaRPr kumimoji="1"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研習營分為兩梯次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-6/27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7/4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於天鈺篤行廠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6291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舉行</a:t>
            </a:r>
            <a:endParaRPr kumimoji="1" lang="en-US" altLang="zh-TW" sz="12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11/28(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kumimoji="1"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kumimoji="1"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決賽於台大舉行</a:t>
            </a:r>
            <a:endParaRPr kumimoji="1"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23E60D1-7FC4-87B9-30BD-B9A8C87B23BF}"/>
              </a:ext>
            </a:extLst>
          </p:cNvPr>
          <p:cNvGrpSpPr/>
          <p:nvPr/>
        </p:nvGrpSpPr>
        <p:grpSpPr>
          <a:xfrm>
            <a:off x="35496" y="754618"/>
            <a:ext cx="9037004" cy="785780"/>
            <a:chOff x="35496" y="754618"/>
            <a:chExt cx="9037004" cy="78578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6B8E051-73E7-D24A-6D3D-1CF05591AC68}"/>
                </a:ext>
              </a:extLst>
            </p:cNvPr>
            <p:cNvGrpSpPr/>
            <p:nvPr/>
          </p:nvGrpSpPr>
          <p:grpSpPr>
            <a:xfrm>
              <a:off x="35496" y="754618"/>
              <a:ext cx="9037004" cy="785780"/>
              <a:chOff x="1521576" y="1120076"/>
              <a:chExt cx="8962000" cy="785780"/>
            </a:xfrm>
          </p:grpSpPr>
          <p:sp>
            <p:nvSpPr>
              <p:cNvPr id="41" name="圓角矩形 3">
                <a:extLst>
                  <a:ext uri="{FF2B5EF4-FFF2-40B4-BE49-F238E27FC236}">
                    <a16:creationId xmlns:a16="http://schemas.microsoft.com/office/drawing/2014/main" id="{3C58D1BB-0440-D3B3-6313-39C1FED4E27D}"/>
                  </a:ext>
                </a:extLst>
              </p:cNvPr>
              <p:cNvSpPr/>
              <p:nvPr/>
            </p:nvSpPr>
            <p:spPr>
              <a:xfrm>
                <a:off x="1566783" y="1622314"/>
                <a:ext cx="108927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F7F7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學生研究</a:t>
                </a:r>
                <a:r>
                  <a:rPr kumimoji="1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F7F7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Q&amp;A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44" name="圓角矩形 3">
                <a:extLst>
                  <a:ext uri="{FF2B5EF4-FFF2-40B4-BE49-F238E27FC236}">
                    <a16:creationId xmlns:a16="http://schemas.microsoft.com/office/drawing/2014/main" id="{754AC90C-FE92-08E8-1750-7198E2B8A0EF}"/>
                  </a:ext>
                </a:extLst>
              </p:cNvPr>
              <p:cNvSpPr/>
              <p:nvPr/>
            </p:nvSpPr>
            <p:spPr>
              <a:xfrm>
                <a:off x="3960690" y="1636029"/>
                <a:ext cx="133200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天鈺研習營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48" name="圓角矩形 3">
                <a:extLst>
                  <a:ext uri="{FF2B5EF4-FFF2-40B4-BE49-F238E27FC236}">
                    <a16:creationId xmlns:a16="http://schemas.microsoft.com/office/drawing/2014/main" id="{3F1736AF-4598-A8A2-EAC7-267775D9A1CB}"/>
                  </a:ext>
                </a:extLst>
              </p:cNvPr>
              <p:cNvSpPr/>
              <p:nvPr/>
            </p:nvSpPr>
            <p:spPr>
              <a:xfrm>
                <a:off x="9636319" y="1653856"/>
                <a:ext cx="84244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決賽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65" name="圓角矩形 3">
                <a:extLst>
                  <a:ext uri="{FF2B5EF4-FFF2-40B4-BE49-F238E27FC236}">
                    <a16:creationId xmlns:a16="http://schemas.microsoft.com/office/drawing/2014/main" id="{9A0AC76F-EEB8-0545-631B-C03E885265FB}"/>
                  </a:ext>
                </a:extLst>
              </p:cNvPr>
              <p:cNvSpPr/>
              <p:nvPr/>
            </p:nvSpPr>
            <p:spPr>
              <a:xfrm>
                <a:off x="3898478" y="1137982"/>
                <a:ext cx="1442781" cy="44065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6/27(</a:t>
                </a:r>
                <a:r>
                  <a:rPr kumimoji="1" lang="zh-TW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四</a:t>
                </a:r>
                <a:r>
                  <a:rPr kumimoji="1" lang="en-US" altLang="zh-TW" sz="1600" dirty="0">
                    <a:solidFill>
                      <a:srgbClr val="FF0000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)_1</a:t>
                </a:r>
              </a:p>
              <a:p>
                <a:pPr algn="ctr">
                  <a:defRPr/>
                </a:pP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(</a:t>
                </a:r>
                <a:r>
                  <a:rPr lang="zh-TW" altLang="en-US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篤行廠</a:t>
                </a:r>
                <a:r>
                  <a:rPr lang="en-US" altLang="zh-TW" sz="10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)</a:t>
                </a:r>
                <a:endParaRPr kumimoji="0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endParaRPr>
              </a:p>
            </p:txBody>
          </p:sp>
          <p:sp>
            <p:nvSpPr>
              <p:cNvPr id="66" name="圓角矩形 3">
                <a:extLst>
                  <a:ext uri="{FF2B5EF4-FFF2-40B4-BE49-F238E27FC236}">
                    <a16:creationId xmlns:a16="http://schemas.microsoft.com/office/drawing/2014/main" id="{4E99C07E-96D0-D6E7-06CE-0B9FEEC56291}"/>
                  </a:ext>
                </a:extLst>
              </p:cNvPr>
              <p:cNvSpPr/>
              <p:nvPr/>
            </p:nvSpPr>
            <p:spPr>
              <a:xfrm>
                <a:off x="9601828" y="1128039"/>
                <a:ext cx="881748" cy="440657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FFFFF"/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11/28</a:t>
                </a:r>
              </a:p>
              <a:p>
                <a:pPr algn="ctr">
                  <a:defRPr/>
                </a:pPr>
                <a:r>
                  <a:rPr kumimoji="1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(</a:t>
                </a:r>
                <a:r>
                  <a:rPr kumimoji="1" lang="zh-TW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台大</a:t>
                </a:r>
                <a:r>
                  <a:rPr kumimoji="1" lang="en-US" altLang="zh-TW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)</a:t>
                </a:r>
                <a:endParaRPr kumimoji="0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endParaRPr>
              </a:p>
            </p:txBody>
          </p:sp>
          <p:sp>
            <p:nvSpPr>
              <p:cNvPr id="67" name="圓角矩形 3">
                <a:extLst>
                  <a:ext uri="{FF2B5EF4-FFF2-40B4-BE49-F238E27FC236}">
                    <a16:creationId xmlns:a16="http://schemas.microsoft.com/office/drawing/2014/main" id="{8D3F7110-BF29-9ECA-6CFE-2A5EB9C29C8F}"/>
                  </a:ext>
                </a:extLst>
              </p:cNvPr>
              <p:cNvSpPr/>
              <p:nvPr/>
            </p:nvSpPr>
            <p:spPr>
              <a:xfrm>
                <a:off x="8648073" y="1120076"/>
                <a:ext cx="881748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11/01</a:t>
                </a:r>
                <a:endParaRPr kumimoji="0" lang="zh-TW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F7F7F7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Helvetica"/>
                </a:endParaRPr>
              </a:p>
            </p:txBody>
          </p:sp>
          <p:sp>
            <p:nvSpPr>
              <p:cNvPr id="68" name="圓角矩形 3">
                <a:extLst>
                  <a:ext uri="{FF2B5EF4-FFF2-40B4-BE49-F238E27FC236}">
                    <a16:creationId xmlns:a16="http://schemas.microsoft.com/office/drawing/2014/main" id="{D58908DD-1033-07CB-F134-694F7821DE20}"/>
                  </a:ext>
                </a:extLst>
              </p:cNvPr>
              <p:cNvSpPr/>
              <p:nvPr/>
            </p:nvSpPr>
            <p:spPr>
              <a:xfrm>
                <a:off x="8670772" y="1641692"/>
                <a:ext cx="84244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初賽</a:t>
                </a:r>
                <a:r>
                  <a:rPr kumimoji="1" lang="en-US" altLang="zh-TW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(</a:t>
                </a: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書審</a:t>
                </a:r>
                <a:r>
                  <a:rPr kumimoji="1" lang="en-US" altLang="zh-TW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)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70" name="圓角矩形 3">
                <a:extLst>
                  <a:ext uri="{FF2B5EF4-FFF2-40B4-BE49-F238E27FC236}">
                    <a16:creationId xmlns:a16="http://schemas.microsoft.com/office/drawing/2014/main" id="{BDBA13EC-70F6-7331-ED5C-D89E45F0995C}"/>
                  </a:ext>
                </a:extLst>
              </p:cNvPr>
              <p:cNvSpPr/>
              <p:nvPr/>
            </p:nvSpPr>
            <p:spPr>
              <a:xfrm>
                <a:off x="1521576" y="1128039"/>
                <a:ext cx="1158956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4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~6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  <a:endParaRPr kumimoji="0" lang="zh-TW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F7F7F7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Helvetica"/>
                </a:endParaRPr>
              </a:p>
            </p:txBody>
          </p:sp>
          <p:sp>
            <p:nvSpPr>
              <p:cNvPr id="73" name="圓角矩形 3">
                <a:extLst>
                  <a:ext uri="{FF2B5EF4-FFF2-40B4-BE49-F238E27FC236}">
                    <a16:creationId xmlns:a16="http://schemas.microsoft.com/office/drawing/2014/main" id="{7E08A296-A747-A4F8-E81D-C4EF16F41E08}"/>
                  </a:ext>
                </a:extLst>
              </p:cNvPr>
              <p:cNvSpPr/>
              <p:nvPr/>
            </p:nvSpPr>
            <p:spPr>
              <a:xfrm>
                <a:off x="6857352" y="1129054"/>
                <a:ext cx="1728192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7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~11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</a:t>
                </a:r>
              </a:p>
            </p:txBody>
          </p:sp>
          <p:sp>
            <p:nvSpPr>
              <p:cNvPr id="74" name="圓角矩形 3">
                <a:extLst>
                  <a:ext uri="{FF2B5EF4-FFF2-40B4-BE49-F238E27FC236}">
                    <a16:creationId xmlns:a16="http://schemas.microsoft.com/office/drawing/2014/main" id="{447670FD-9332-077D-4834-C0939BF8F271}"/>
                  </a:ext>
                </a:extLst>
              </p:cNvPr>
              <p:cNvSpPr/>
              <p:nvPr/>
            </p:nvSpPr>
            <p:spPr>
              <a:xfrm>
                <a:off x="6833326" y="1632071"/>
                <a:ext cx="1769542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000" b="1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學生研究</a:t>
                </a:r>
                <a:r>
                  <a:rPr kumimoji="1" lang="en-US" altLang="zh-TW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Q&amp;A</a:t>
                </a:r>
                <a:endParaRPr kumimoji="1" lang="zh-TW" altLang="en-US" sz="1000" b="1" dirty="0">
                  <a:solidFill>
                    <a:srgbClr val="F7F7F7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  <p:sp>
            <p:nvSpPr>
              <p:cNvPr id="7" name="圓角矩形 3">
                <a:extLst>
                  <a:ext uri="{FF2B5EF4-FFF2-40B4-BE49-F238E27FC236}">
                    <a16:creationId xmlns:a16="http://schemas.microsoft.com/office/drawing/2014/main" id="{4D1C7474-2492-AE56-C859-676BA7500148}"/>
                  </a:ext>
                </a:extLst>
              </p:cNvPr>
              <p:cNvSpPr/>
              <p:nvPr/>
            </p:nvSpPr>
            <p:spPr>
              <a:xfrm>
                <a:off x="2711230" y="1128039"/>
                <a:ext cx="1158956" cy="44065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kumimoji="1" lang="en-US" altLang="zh-TW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5</a:t>
                </a:r>
                <a:r>
                  <a:rPr kumimoji="1" lang="zh-TW" altLang="en-US" sz="1600" dirty="0">
                    <a:solidFill>
                      <a:srgbClr val="F7F7F7">
                        <a:lumMod val="10000"/>
                      </a:srgbClr>
                    </a:solidFill>
                    <a:latin typeface="Arial" panose="020B0604020202020204" pitchFamily="34" charset="0"/>
                    <a:ea typeface="Microsoft JhengHei" panose="020B0604030504040204" pitchFamily="34" charset="-120"/>
                    <a:cs typeface="Helvetica"/>
                  </a:rPr>
                  <a:t>月底</a:t>
                </a:r>
                <a:endParaRPr kumimoji="0" lang="zh-TW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rgbClr val="F7F7F7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cs typeface="Helvetica"/>
                </a:endParaRPr>
              </a:p>
            </p:txBody>
          </p:sp>
          <p:sp>
            <p:nvSpPr>
              <p:cNvPr id="8" name="圓角矩形 3">
                <a:extLst>
                  <a:ext uri="{FF2B5EF4-FFF2-40B4-BE49-F238E27FC236}">
                    <a16:creationId xmlns:a16="http://schemas.microsoft.com/office/drawing/2014/main" id="{18234511-4AA0-2CCC-D73D-0BB4E6F6174A}"/>
                  </a:ext>
                </a:extLst>
              </p:cNvPr>
              <p:cNvSpPr/>
              <p:nvPr/>
            </p:nvSpPr>
            <p:spPr>
              <a:xfrm>
                <a:off x="2758566" y="1618123"/>
                <a:ext cx="1089270" cy="252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F7F7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學生</a:t>
                </a:r>
                <a:r>
                  <a:rPr kumimoji="1" lang="zh-TW" altLang="en-US" sz="1000" b="1" dirty="0">
                    <a:solidFill>
                      <a:srgbClr val="F7F7F7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elvetica"/>
                  </a:rPr>
                  <a:t>題目範圍</a:t>
                </a:r>
                <a:endParaRPr kumimoji="1" lang="zh-TW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7F7F7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endParaRPr>
              </a:p>
            </p:txBody>
          </p:sp>
        </p:grp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D1A564B9-D983-C494-57A4-F38CBA5554BD}"/>
                </a:ext>
              </a:extLst>
            </p:cNvPr>
            <p:cNvSpPr/>
            <p:nvPr/>
          </p:nvSpPr>
          <p:spPr>
            <a:xfrm>
              <a:off x="3992358" y="1260628"/>
              <a:ext cx="1332000" cy="25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1" dirty="0">
                  <a:solidFill>
                    <a:srgbClr val="F7F7F7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Helvetica"/>
                </a:rPr>
                <a:t>天鈺研習營</a:t>
              </a:r>
              <a:endParaRPr kumimoji="1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endParaRPr>
            </a:p>
          </p:txBody>
        </p:sp>
        <p:sp>
          <p:nvSpPr>
            <p:cNvPr id="6" name="圓角矩形 3">
              <a:extLst>
                <a:ext uri="{FF2B5EF4-FFF2-40B4-BE49-F238E27FC236}">
                  <a16:creationId xmlns:a16="http://schemas.microsoft.com/office/drawing/2014/main" id="{6D0A4F99-2CF3-EC09-03B0-828BC088C359}"/>
                </a:ext>
              </a:extLst>
            </p:cNvPr>
            <p:cNvSpPr/>
            <p:nvPr/>
          </p:nvSpPr>
          <p:spPr>
            <a:xfrm>
              <a:off x="3930147" y="762581"/>
              <a:ext cx="1442781" cy="44065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kumimoji="1" lang="en-US" altLang="zh-TW" sz="1600" dirty="0">
                  <a:solidFill>
                    <a:srgbClr val="FF0000"/>
                  </a:solidFill>
                  <a:latin typeface="Arial" panose="020B0604020202020204" pitchFamily="34" charset="0"/>
                  <a:ea typeface="Microsoft JhengHei" panose="020B0604030504040204" pitchFamily="34" charset="-120"/>
                  <a:cs typeface="Helvetica"/>
                </a:rPr>
                <a:t>7/4(</a:t>
              </a:r>
              <a:r>
                <a:rPr kumimoji="1" lang="zh-TW" altLang="en-US" sz="1600" dirty="0">
                  <a:solidFill>
                    <a:srgbClr val="FF0000"/>
                  </a:solidFill>
                  <a:latin typeface="Arial" panose="020B0604020202020204" pitchFamily="34" charset="0"/>
                  <a:ea typeface="Microsoft JhengHei" panose="020B0604030504040204" pitchFamily="34" charset="-120"/>
                  <a:cs typeface="Helvetica"/>
                </a:rPr>
                <a:t>四</a:t>
              </a:r>
              <a:r>
                <a:rPr kumimoji="1" lang="en-US" altLang="zh-TW" sz="1600" dirty="0">
                  <a:solidFill>
                    <a:srgbClr val="FF0000"/>
                  </a:solidFill>
                  <a:latin typeface="Arial" panose="020B0604020202020204" pitchFamily="34" charset="0"/>
                  <a:ea typeface="Microsoft JhengHei" panose="020B0604030504040204" pitchFamily="34" charset="-120"/>
                  <a:cs typeface="Helvetica"/>
                </a:rPr>
                <a:t>)_2</a:t>
              </a:r>
            </a:p>
            <a:p>
              <a:pPr algn="ctr">
                <a:defRPr/>
              </a:pPr>
              <a:r>
                <a:rPr lang="en-US" altLang="zh-TW" sz="1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(</a:t>
              </a:r>
              <a:r>
                <a:rPr lang="zh-TW" altLang="en-US" sz="1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篤行廠</a:t>
              </a:r>
              <a:r>
                <a:rPr lang="en-US" altLang="zh-TW" sz="1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)</a:t>
              </a:r>
              <a:endPara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lvetica"/>
              </a:endParaRPr>
            </a:p>
          </p:txBody>
        </p:sp>
      </p:grp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154207E7-1E69-D159-8044-6AEEE24E9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46172"/>
              </p:ext>
            </p:extLst>
          </p:nvPr>
        </p:nvGraphicFramePr>
        <p:xfrm>
          <a:off x="4495588" y="1868790"/>
          <a:ext cx="3426969" cy="1783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77028">
                  <a:extLst>
                    <a:ext uri="{9D8B030D-6E8A-4147-A177-3AD203B41FA5}">
                      <a16:colId xmlns:a16="http://schemas.microsoft.com/office/drawing/2014/main" val="1508985139"/>
                    </a:ext>
                  </a:extLst>
                </a:gridCol>
                <a:gridCol w="1537773">
                  <a:extLst>
                    <a:ext uri="{9D8B030D-6E8A-4147-A177-3AD203B41FA5}">
                      <a16:colId xmlns:a16="http://schemas.microsoft.com/office/drawing/2014/main" val="52867645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65470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850" b="0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學校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0" kern="1200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帶隊教授</a:t>
                      </a: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陽明交通大學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李慶鴻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3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陽明交通大學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李慶鴻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44396"/>
                  </a:ext>
                </a:extLst>
              </a:tr>
              <a:tr h="125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成功大學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(4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陳培殷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4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中興大學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(3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李聯旺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21231569"/>
                  </a:ext>
                </a:extLst>
              </a:tr>
              <a:tr h="950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高雄科大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-1(3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翁健二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3030939"/>
                  </a:ext>
                </a:extLst>
              </a:tr>
              <a:tr h="950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高雄科大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-2(2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翁健二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163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中正大學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張榮貴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74425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中原大學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</a:t>
                      </a: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</a:t>
                      </a:r>
                      <a:r>
                        <a:rPr lang="en-US" altLang="zh-TW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85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張政元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18257661"/>
                  </a:ext>
                </a:extLst>
              </a:tr>
            </a:tbl>
          </a:graphicData>
        </a:graphic>
      </p:graphicFrame>
      <p:sp>
        <p:nvSpPr>
          <p:cNvPr id="15" name="圓角矩形 3">
            <a:extLst>
              <a:ext uri="{FF2B5EF4-FFF2-40B4-BE49-F238E27FC236}">
                <a16:creationId xmlns:a16="http://schemas.microsoft.com/office/drawing/2014/main" id="{E72DB592-2A84-9085-4FC8-9A6E04B4BCFC}"/>
              </a:ext>
            </a:extLst>
          </p:cNvPr>
          <p:cNvSpPr/>
          <p:nvPr/>
        </p:nvSpPr>
        <p:spPr>
          <a:xfrm>
            <a:off x="4446612" y="1582332"/>
            <a:ext cx="1175271" cy="252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7/4 </a:t>
            </a:r>
            <a:r>
              <a:rPr kumimoji="1" lang="zh-TW" altLang="en-US" sz="1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Helvetica"/>
              </a:rPr>
              <a:t>出席隊伍</a:t>
            </a:r>
            <a:endParaRPr kumimoji="1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324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A36A95-C87B-AF13-6FD7-9DED8417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天鈺研習營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BA31A80-5FF7-2A78-2FAE-EF45A06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489B63-5B07-4D06-F69D-0BACFE0740B3}"/>
              </a:ext>
            </a:extLst>
          </p:cNvPr>
          <p:cNvSpPr txBox="1"/>
          <p:nvPr/>
        </p:nvSpPr>
        <p:spPr>
          <a:xfrm>
            <a:off x="251520" y="776004"/>
            <a:ext cx="882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2024/6/27(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天鈺研習營於篤行廠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6291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會議室進行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F63CACFF-FB27-1F31-A373-7EA6C1E24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326242"/>
              </p:ext>
            </p:extLst>
          </p:nvPr>
        </p:nvGraphicFramePr>
        <p:xfrm>
          <a:off x="282733" y="1236036"/>
          <a:ext cx="8202081" cy="363997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21361">
                  <a:extLst>
                    <a:ext uri="{9D8B030D-6E8A-4147-A177-3AD203B41FA5}">
                      <a16:colId xmlns:a16="http://schemas.microsoft.com/office/drawing/2014/main" val="3358645951"/>
                    </a:ext>
                  </a:extLst>
                </a:gridCol>
                <a:gridCol w="743364">
                  <a:extLst>
                    <a:ext uri="{9D8B030D-6E8A-4147-A177-3AD203B41FA5}">
                      <a16:colId xmlns:a16="http://schemas.microsoft.com/office/drawing/2014/main" val="3989971913"/>
                    </a:ext>
                  </a:extLst>
                </a:gridCol>
                <a:gridCol w="3042567">
                  <a:extLst>
                    <a:ext uri="{9D8B030D-6E8A-4147-A177-3AD203B41FA5}">
                      <a16:colId xmlns:a16="http://schemas.microsoft.com/office/drawing/2014/main" val="52867645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038361890"/>
                    </a:ext>
                  </a:extLst>
                </a:gridCol>
                <a:gridCol w="966597">
                  <a:extLst>
                    <a:ext uri="{9D8B030D-6E8A-4147-A177-3AD203B41FA5}">
                      <a16:colId xmlns:a16="http://schemas.microsoft.com/office/drawing/2014/main" val="654701258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天鈺研習營流程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講者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68580" marR="68580" marT="34290" marB="3429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7305"/>
                  </a:ext>
                </a:extLst>
              </a:tr>
              <a:tr h="3195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0930-1000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60234293"/>
                  </a:ext>
                </a:extLst>
              </a:tr>
              <a:tr h="328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1000-1005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主持人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2209953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1005-1020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天鈺科技與基金會介紹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林永杰董事長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69674890"/>
                  </a:ext>
                </a:extLst>
              </a:tr>
              <a:tr h="3341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1020-1030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競賽內容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競賽規則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評分標準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天鈺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技術發展現況與未來</a:t>
                      </a:r>
                      <a:endParaRPr lang="en-US" altLang="zh-TW" sz="12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</a:t>
                      </a:r>
                      <a:endParaRPr lang="zh-TW" altLang="en-US" sz="12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8441633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1030-1040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大合照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All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879725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1040-1120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天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鈺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AI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晶片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(VA8801)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與開發版介紹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Roger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Lin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7679015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1120-1200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VA8801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開發系統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SDK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 支持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Jason </a:t>
                      </a:r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Syu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56362287"/>
                  </a:ext>
                </a:extLst>
              </a:tr>
              <a:tr h="216024">
                <a:tc gridSpan="5">
                  <a:txBody>
                    <a:bodyPr/>
                    <a:lstStyle/>
                    <a:p>
                      <a:pPr algn="l"/>
                      <a:r>
                        <a:rPr lang="zh-TW" altLang="en-US" sz="10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用餐休息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353091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1320-1400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VA8801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模型</a:t>
                      </a:r>
                      <a:r>
                        <a:rPr lang="en-US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NPU </a:t>
                      </a:r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編譯與佈署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Markii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Cheng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1410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1400-1700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180m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實作與</a:t>
                      </a:r>
                      <a:r>
                        <a:rPr lang="en-US" altLang="zh-TW" sz="1200" b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Q&amp;A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所有講師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lang="en-US" altLang="zh-TW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1" i="0" u="none" strike="noStrike" kern="12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60736272"/>
                  </a:ext>
                </a:extLst>
              </a:tr>
              <a:tr h="2908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1700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賦歸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dirty="0">
                        <a:solidFill>
                          <a:srgbClr val="22222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9568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8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2024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Competition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9D81-0486-466E-9265-BFFA05D30532}"/>
              </a:ext>
            </a:extLst>
          </p:cNvPr>
          <p:cNvSpPr/>
          <p:nvPr/>
        </p:nvSpPr>
        <p:spPr>
          <a:xfrm>
            <a:off x="1259632" y="4646481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URL: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https://github.com/FITI-HCITA/fitipower_sic_2024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6F85A0-D5EA-4AC3-A7F9-A600C4B0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46503"/>
            <a:ext cx="6408712" cy="37828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B30743-78E3-466F-927D-CE5829F9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1054532"/>
            <a:ext cx="2270933" cy="30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0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17D77-E8D1-4F2E-912A-D212AC7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Chip</a:t>
            </a:r>
            <a:r>
              <a:rPr lang="zh-TW" altLang="en-US" dirty="0"/>
              <a:t> </a:t>
            </a:r>
            <a:r>
              <a:rPr lang="en-US" altLang="zh-TW" dirty="0">
                <a:cs typeface="Mongolian Baiti" panose="03000500000000000000" pitchFamily="66" charset="0"/>
              </a:rPr>
              <a:t>Overview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919B2A-149E-40F6-8FEE-E00EC05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E870C5-675F-44F5-9135-27C1C2AC6430}"/>
              </a:ext>
            </a:extLst>
          </p:cNvPr>
          <p:cNvSpPr/>
          <p:nvPr/>
        </p:nvSpPr>
        <p:spPr>
          <a:xfrm>
            <a:off x="467544" y="772629"/>
            <a:ext cx="72728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VA8801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是俱備高運算力且極低功耗的自主開發的邊緣運算神經網路晶片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擅長處理語音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影像及各種感測器資料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(Sensor Fusion).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在主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還未喚醒前以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Sensor Hub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的角色在極低功耗實時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(always-on)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感測及預處理環境訊息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必要時才將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AP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喚醒以降低系統功耗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VA8801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除內建硬體化各種訊號處理運算處理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(ISP/DSP) 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並配置先進人工智慧神經網路加速器執行各式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人臉偵測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物件偵測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語音偵測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並應用於各類終端產品並使其智慧化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特別是電池供電類產品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(Doorbell/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IPcam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..).</a:t>
            </a:r>
          </a:p>
        </p:txBody>
      </p:sp>
      <p:pic>
        <p:nvPicPr>
          <p:cNvPr id="61" name="圖片 1" descr="cid:image001.jpg@01DAAA9B.81078F20">
            <a:extLst>
              <a:ext uri="{FF2B5EF4-FFF2-40B4-BE49-F238E27FC236}">
                <a16:creationId xmlns:a16="http://schemas.microsoft.com/office/drawing/2014/main" id="{45A63583-16A0-49BD-A7A2-13234659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73067"/>
            <a:ext cx="5112568" cy="261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61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17D77-E8D1-4F2E-912A-D212AC71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Chip</a:t>
            </a:r>
            <a:r>
              <a:rPr lang="zh-TW" altLang="en-US" dirty="0"/>
              <a:t> </a:t>
            </a:r>
            <a:r>
              <a:rPr lang="en-US" altLang="zh-TW" dirty="0">
                <a:cs typeface="Mongolian Baiti" panose="03000500000000000000" pitchFamily="66" charset="0"/>
              </a:rPr>
              <a:t>Overview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919B2A-149E-40F6-8FEE-E00EC05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77693D-6F16-47C5-84F4-E3C630564366}"/>
              </a:ext>
            </a:extLst>
          </p:cNvPr>
          <p:cNvSpPr txBox="1"/>
          <p:nvPr/>
        </p:nvSpPr>
        <p:spPr>
          <a:xfrm>
            <a:off x="395536" y="77155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Spec:</a:t>
            </a:r>
            <a:endParaRPr lang="zh-TW" altLang="en-US" dirty="0"/>
          </a:p>
        </p:txBody>
      </p:sp>
      <p:sp>
        <p:nvSpPr>
          <p:cNvPr id="62" name="內容版面配置區 2">
            <a:extLst>
              <a:ext uri="{FF2B5EF4-FFF2-40B4-BE49-F238E27FC236}">
                <a16:creationId xmlns:a16="http://schemas.microsoft.com/office/drawing/2014/main" id="{F0C32DF9-4741-4B71-8D4C-368C702263A8}"/>
              </a:ext>
            </a:extLst>
          </p:cNvPr>
          <p:cNvSpPr txBox="1">
            <a:spLocks/>
          </p:cNvSpPr>
          <p:nvPr/>
        </p:nvSpPr>
        <p:spPr>
          <a:xfrm>
            <a:off x="395536" y="1118446"/>
            <a:ext cx="3490837" cy="33324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TW" sz="1000" b="1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CPU(System)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Cortex – M4+FPU @ 200MHz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ISP Pipeline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Bayer/mono/IR, Up to (2668*1680)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CDM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AE/AWB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WDR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Scaling (2~20:1), X/Y Independent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Cropping / Rotation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Gamma Correction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Bypass modes</a:t>
            </a:r>
          </a:p>
          <a:p>
            <a:pPr lvl="1" indent="-394970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Direct/</a:t>
            </a:r>
            <a:r>
              <a:rPr lang="en-US" altLang="zh-TW" sz="1000" dirty="0" err="1">
                <a:latin typeface="Arial" pitchFamily="34" charset="0"/>
                <a:cs typeface="Arial" pitchFamily="34" charset="0"/>
              </a:rPr>
              <a:t>demosaic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/scaling/Cropping/Gamma</a:t>
            </a: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Memory</a:t>
            </a:r>
          </a:p>
          <a:p>
            <a:pPr lvl="1" indent="-436245">
              <a:buFont typeface="Wingdings" panose="05000000000000000000" pitchFamily="2" charset="2"/>
              <a:buChar char="p"/>
              <a:defRPr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SRAM(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1M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Bytes)</a:t>
            </a:r>
          </a:p>
          <a:p>
            <a:pPr lvl="1" indent="-436245"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DDR(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16M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Bytes)</a:t>
            </a:r>
          </a:p>
          <a:p>
            <a:pPr marL="0" indent="0">
              <a:buFont typeface="Arial" pitchFamily="34" charset="0"/>
              <a:buNone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2" indent="-394970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lvl="1" indent="-436245"/>
            <a:endParaRPr lang="en-US" altLang="zh-TW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內容版面配置區 2">
            <a:extLst>
              <a:ext uri="{FF2B5EF4-FFF2-40B4-BE49-F238E27FC236}">
                <a16:creationId xmlns:a16="http://schemas.microsoft.com/office/drawing/2014/main" id="{3D6A1399-A02A-4D1F-B68E-1E4F33B32DE0}"/>
              </a:ext>
            </a:extLst>
          </p:cNvPr>
          <p:cNvSpPr txBox="1">
            <a:spLocks/>
          </p:cNvSpPr>
          <p:nvPr/>
        </p:nvSpPr>
        <p:spPr>
          <a:xfrm>
            <a:off x="3635896" y="1140882"/>
            <a:ext cx="3975558" cy="34695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NPU(AI)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Controller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DLA (Hardwired AI Engine) - 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0.5T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ops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Image Sensor Interface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MIPI</a:t>
            </a:r>
            <a:r>
              <a:rPr lang="en-US" altLang="zh-TW" sz="1000" noProof="0" dirty="0">
                <a:latin typeface="Arial" pitchFamily="34" charset="0"/>
                <a:cs typeface="Arial" pitchFamily="34" charset="0"/>
              </a:rPr>
              <a:t>R x/Tx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altLang="zh-TW" sz="1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CIS 2 Lane;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DVP (12 bits)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DVP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GC0308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004DE6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Camera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Audio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PDM</a:t>
            </a:r>
            <a:r>
              <a:rPr kumimoji="0" lang="en-US" altLang="zh-TW" sz="1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Input/Out,</a:t>
            </a: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I2S In/Out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I2S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solidFill>
                  <a:srgbClr val="004DE6"/>
                </a:solidFill>
                <a:latin typeface="Arial" pitchFamily="34" charset="0"/>
                <a:cs typeface="Arial" pitchFamily="34" charset="0"/>
              </a:rPr>
              <a:t>Microphone</a:t>
            </a:r>
            <a:r>
              <a:rPr lang="zh-TW" altLang="en-US" sz="1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000" dirty="0">
                <a:latin typeface="Arial" pitchFamily="34" charset="0"/>
                <a:cs typeface="Arial" pitchFamily="34" charset="0"/>
              </a:rPr>
              <a:t>device</a:t>
            </a: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USB 2.0</a:t>
            </a: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ADC/DAC</a:t>
            </a: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JPEG Encoder/Decoder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Security – AES/SHA/RAS</a:t>
            </a: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28600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b="1" dirty="0">
                <a:latin typeface="Arial" pitchFamily="34" charset="0"/>
                <a:cs typeface="Arial" pitchFamily="34" charset="0"/>
              </a:rPr>
              <a:t>Peripheral interface</a:t>
            </a:r>
          </a:p>
          <a:p>
            <a:pPr marL="685800" lvl="1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lang="en-US" altLang="zh-TW" sz="1000" dirty="0">
                <a:latin typeface="Arial" pitchFamily="34" charset="0"/>
                <a:cs typeface="Arial" pitchFamily="34" charset="0"/>
              </a:rPr>
              <a:t>I2C, SPI, QSPI, UART, GPIO</a:t>
            </a:r>
          </a:p>
          <a:p>
            <a:pPr marL="685800" lvl="1" indent="-394970">
              <a:spcBef>
                <a:spcPct val="20000"/>
              </a:spcBef>
              <a:buFont typeface="Wingdings" panose="05000000000000000000" pitchFamily="2" charset="2"/>
              <a:buChar char="p"/>
            </a:pPr>
            <a:endParaRPr lang="en-US" altLang="zh-TW" sz="1000" dirty="0">
              <a:latin typeface="Arial" pitchFamily="34" charset="0"/>
              <a:cs typeface="Arial" pitchFamily="34" charset="0"/>
            </a:endParaRPr>
          </a:p>
          <a:p>
            <a:pPr marL="685800" lvl="1" indent="-394970">
              <a:spcBef>
                <a:spcPct val="20000"/>
              </a:spcBef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39497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742950" marR="0" lvl="1" indent="-43624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B1F42053-E64E-46BA-BFA4-1CE462EB5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2215" y="1621682"/>
            <a:ext cx="2415445" cy="25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683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TW" dirty="0"/>
              <a:t>VA8801 System &amp; SW Architecture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17516FB-ADBC-4031-A3BF-C1C02E19E56A}"/>
              </a:ext>
            </a:extLst>
          </p:cNvPr>
          <p:cNvSpPr txBox="1">
            <a:spLocks noChangeArrowheads="1"/>
          </p:cNvSpPr>
          <p:nvPr/>
        </p:nvSpPr>
        <p:spPr>
          <a:xfrm>
            <a:off x="5691128" y="708108"/>
            <a:ext cx="3491880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Compact SW size to boot quickly.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Modularized SW stack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Support </a:t>
            </a:r>
            <a:r>
              <a:rPr lang="en-US" altLang="zh-TW" sz="1400" dirty="0"/>
              <a:t>bare-metal and </a:t>
            </a:r>
            <a:r>
              <a:rPr lang="en-US" altLang="zh-TW" sz="1400" dirty="0" err="1"/>
              <a:t>FreeRTOS</a:t>
            </a: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Support VS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Code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workspace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Fitipower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NN Compiler supports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tensorflow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lite 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keras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onnx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/ </a:t>
            </a:r>
            <a:r>
              <a:rPr lang="en-US" altLang="zh-TW" sz="1400" dirty="0" err="1">
                <a:ea typeface="Arial Unicode MS" pitchFamily="34" charset="-120"/>
                <a:cs typeface="Arial Unicode MS" pitchFamily="34" charset="-120"/>
              </a:rPr>
              <a:t>pytorch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 framework</a:t>
            </a:r>
            <a:r>
              <a:rPr lang="zh-TW" altLang="en-US" sz="1400" dirty="0"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and optimization.</a:t>
            </a:r>
          </a:p>
          <a:p>
            <a:pPr>
              <a:buFont typeface="Wingdings" pitchFamily="2" charset="2"/>
              <a:buChar char="n"/>
            </a:pPr>
            <a:r>
              <a:rPr lang="en-US" altLang="zh-TW" sz="1400" dirty="0">
                <a:ea typeface="Arial Unicode MS" pitchFamily="34" charset="-120"/>
                <a:cs typeface="Arial Unicode MS" pitchFamily="34" charset="-120"/>
              </a:rPr>
              <a:t>Full application scenario examples for customer developing application quickly</a:t>
            </a:r>
          </a:p>
          <a:p>
            <a:pPr>
              <a:buFont typeface="Wingdings" pitchFamily="2" charset="2"/>
              <a:buChar char="n"/>
            </a:pPr>
            <a:endParaRPr lang="en-US" altLang="zh-TW" sz="1400" dirty="0"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3828966-5E47-41C1-8932-3FB653662607}"/>
              </a:ext>
            </a:extLst>
          </p:cNvPr>
          <p:cNvSpPr txBox="1">
            <a:spLocks/>
          </p:cNvSpPr>
          <p:nvPr/>
        </p:nvSpPr>
        <p:spPr>
          <a:xfrm>
            <a:off x="-36512" y="3189038"/>
            <a:ext cx="126314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JhengHei Light" panose="020B0304030504040204" pitchFamily="34" charset="-120"/>
                <a:cs typeface="+mj-cs"/>
              </a:rPr>
              <a:t>HAL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263EFD3-C79C-495E-8EBC-E5191F09A42F}"/>
              </a:ext>
            </a:extLst>
          </p:cNvPr>
          <p:cNvSpPr txBox="1">
            <a:spLocks/>
          </p:cNvSpPr>
          <p:nvPr/>
        </p:nvSpPr>
        <p:spPr>
          <a:xfrm>
            <a:off x="-36512" y="2025532"/>
            <a:ext cx="1191136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noProof="0" dirty="0">
                <a:ea typeface="Microsoft JhengHei Light" panose="020B0304030504040204" pitchFamily="34" charset="-120"/>
                <a:cs typeface="+mj-cs"/>
              </a:rPr>
              <a:t>Middleware</a:t>
            </a:r>
            <a:r>
              <a:rPr lang="en-US" altLang="zh-TW" sz="1600" b="1" noProof="0" dirty="0">
                <a:ea typeface="Microsoft JhengHei Light" panose="020B0304030504040204" pitchFamily="34" charset="-120"/>
                <a:cs typeface="+mj-cs"/>
              </a:rPr>
              <a:t> 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AF81E0E-0956-4BAA-AC83-46EA8DC9446E}"/>
              </a:ext>
            </a:extLst>
          </p:cNvPr>
          <p:cNvSpPr txBox="1">
            <a:spLocks/>
          </p:cNvSpPr>
          <p:nvPr/>
        </p:nvSpPr>
        <p:spPr>
          <a:xfrm>
            <a:off x="-36512" y="832446"/>
            <a:ext cx="10471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ea typeface="Microsoft JhengHei Light" panose="020B0304030504040204" pitchFamily="34" charset="-120"/>
                <a:cs typeface="+mj-cs"/>
              </a:rPr>
              <a:t>Application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E5BB78F-8E2D-495D-A194-33B88EDEE41E}"/>
              </a:ext>
            </a:extLst>
          </p:cNvPr>
          <p:cNvSpPr txBox="1">
            <a:spLocks/>
          </p:cNvSpPr>
          <p:nvPr/>
        </p:nvSpPr>
        <p:spPr>
          <a:xfrm>
            <a:off x="-36512" y="4200922"/>
            <a:ext cx="10471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18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JhengHei Light" panose="020B0304030504040204" pitchFamily="34" charset="-120"/>
                <a:cs typeface="+mj-cs"/>
              </a:rPr>
              <a:t>Hardware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JhengHei Light" panose="020B0304030504040204" pitchFamily="34" charset="-120"/>
              <a:cs typeface="+mj-cs"/>
            </a:endParaRPr>
          </a:p>
        </p:txBody>
      </p:sp>
      <p:sp>
        <p:nvSpPr>
          <p:cNvPr id="11" name="圓角矩形 86">
            <a:extLst>
              <a:ext uri="{FF2B5EF4-FFF2-40B4-BE49-F238E27FC236}">
                <a16:creationId xmlns:a16="http://schemas.microsoft.com/office/drawing/2014/main" id="{B8568254-52B9-4C21-91AB-697A3A4EF95A}"/>
              </a:ext>
            </a:extLst>
          </p:cNvPr>
          <p:cNvSpPr/>
          <p:nvPr/>
        </p:nvSpPr>
        <p:spPr>
          <a:xfrm>
            <a:off x="1010614" y="2940356"/>
            <a:ext cx="4591050" cy="79208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87">
            <a:extLst>
              <a:ext uri="{FF2B5EF4-FFF2-40B4-BE49-F238E27FC236}">
                <a16:creationId xmlns:a16="http://schemas.microsoft.com/office/drawing/2014/main" id="{AC3FF974-B994-4FC2-B9A9-64EDCD6C78A0}"/>
              </a:ext>
            </a:extLst>
          </p:cNvPr>
          <p:cNvSpPr/>
          <p:nvPr/>
        </p:nvSpPr>
        <p:spPr>
          <a:xfrm>
            <a:off x="1127635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PDM</a:t>
            </a:r>
            <a:endParaRPr lang="zh-TW" altLang="en-US" sz="1000" dirty="0"/>
          </a:p>
        </p:txBody>
      </p:sp>
      <p:sp>
        <p:nvSpPr>
          <p:cNvPr id="13" name="圓角矩形 88">
            <a:extLst>
              <a:ext uri="{FF2B5EF4-FFF2-40B4-BE49-F238E27FC236}">
                <a16:creationId xmlns:a16="http://schemas.microsoft.com/office/drawing/2014/main" id="{577F8685-D488-406E-924D-8C4BC44D1F4B}"/>
              </a:ext>
            </a:extLst>
          </p:cNvPr>
          <p:cNvSpPr/>
          <p:nvPr/>
        </p:nvSpPr>
        <p:spPr>
          <a:xfrm>
            <a:off x="1990328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I2S</a:t>
            </a:r>
            <a:endParaRPr lang="zh-TW" altLang="en-US" sz="1000" dirty="0"/>
          </a:p>
        </p:txBody>
      </p:sp>
      <p:sp>
        <p:nvSpPr>
          <p:cNvPr id="14" name="圓角矩形 89">
            <a:extLst>
              <a:ext uri="{FF2B5EF4-FFF2-40B4-BE49-F238E27FC236}">
                <a16:creationId xmlns:a16="http://schemas.microsoft.com/office/drawing/2014/main" id="{7EDAEE39-8F59-43A3-A92D-30413C93EA95}"/>
              </a:ext>
            </a:extLst>
          </p:cNvPr>
          <p:cNvSpPr/>
          <p:nvPr/>
        </p:nvSpPr>
        <p:spPr>
          <a:xfrm>
            <a:off x="2853021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UART</a:t>
            </a:r>
            <a:endParaRPr lang="zh-TW" altLang="en-US" sz="1000" dirty="0"/>
          </a:p>
        </p:txBody>
      </p:sp>
      <p:sp>
        <p:nvSpPr>
          <p:cNvPr id="15" name="圓角矩形 90">
            <a:extLst>
              <a:ext uri="{FF2B5EF4-FFF2-40B4-BE49-F238E27FC236}">
                <a16:creationId xmlns:a16="http://schemas.microsoft.com/office/drawing/2014/main" id="{4ADB2880-CE1B-4AF2-A1C5-E4577D869EB2}"/>
              </a:ext>
            </a:extLst>
          </p:cNvPr>
          <p:cNvSpPr/>
          <p:nvPr/>
        </p:nvSpPr>
        <p:spPr>
          <a:xfrm>
            <a:off x="3715714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MIPI</a:t>
            </a:r>
            <a:endParaRPr lang="zh-TW" altLang="en-US" sz="1000" dirty="0"/>
          </a:p>
        </p:txBody>
      </p:sp>
      <p:sp>
        <p:nvSpPr>
          <p:cNvPr id="16" name="圓角矩形 91">
            <a:extLst>
              <a:ext uri="{FF2B5EF4-FFF2-40B4-BE49-F238E27FC236}">
                <a16:creationId xmlns:a16="http://schemas.microsoft.com/office/drawing/2014/main" id="{D752E617-ABCE-41A4-900C-C90F600415E4}"/>
              </a:ext>
            </a:extLst>
          </p:cNvPr>
          <p:cNvSpPr/>
          <p:nvPr/>
        </p:nvSpPr>
        <p:spPr>
          <a:xfrm>
            <a:off x="4578407" y="3023468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VIN</a:t>
            </a:r>
            <a:endParaRPr lang="zh-TW" altLang="en-US" sz="1000" dirty="0"/>
          </a:p>
        </p:txBody>
      </p:sp>
      <p:sp>
        <p:nvSpPr>
          <p:cNvPr id="17" name="圓角矩形 92">
            <a:extLst>
              <a:ext uri="{FF2B5EF4-FFF2-40B4-BE49-F238E27FC236}">
                <a16:creationId xmlns:a16="http://schemas.microsoft.com/office/drawing/2014/main" id="{8FB11E4F-23AB-401C-A19B-3D6B90C9BD9A}"/>
              </a:ext>
            </a:extLst>
          </p:cNvPr>
          <p:cNvSpPr/>
          <p:nvPr/>
        </p:nvSpPr>
        <p:spPr>
          <a:xfrm>
            <a:off x="1133083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ADC/DAC</a:t>
            </a:r>
            <a:endParaRPr lang="zh-TW" altLang="en-US" sz="1000" dirty="0"/>
          </a:p>
        </p:txBody>
      </p:sp>
      <p:sp>
        <p:nvSpPr>
          <p:cNvPr id="18" name="圓角矩形 93">
            <a:extLst>
              <a:ext uri="{FF2B5EF4-FFF2-40B4-BE49-F238E27FC236}">
                <a16:creationId xmlns:a16="http://schemas.microsoft.com/office/drawing/2014/main" id="{FDA62A51-7D75-412D-BCD0-9E0C05945319}"/>
              </a:ext>
            </a:extLst>
          </p:cNvPr>
          <p:cNvSpPr/>
          <p:nvPr/>
        </p:nvSpPr>
        <p:spPr>
          <a:xfrm>
            <a:off x="1995776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SYSCFG</a:t>
            </a:r>
            <a:endParaRPr lang="zh-TW" altLang="en-US" sz="1000" dirty="0"/>
          </a:p>
        </p:txBody>
      </p:sp>
      <p:sp>
        <p:nvSpPr>
          <p:cNvPr id="19" name="圓角矩形 94">
            <a:extLst>
              <a:ext uri="{FF2B5EF4-FFF2-40B4-BE49-F238E27FC236}">
                <a16:creationId xmlns:a16="http://schemas.microsoft.com/office/drawing/2014/main" id="{9E05BF9B-0DDB-4336-8429-AF43164A888F}"/>
              </a:ext>
            </a:extLst>
          </p:cNvPr>
          <p:cNvSpPr/>
          <p:nvPr/>
        </p:nvSpPr>
        <p:spPr>
          <a:xfrm>
            <a:off x="2858469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DMA</a:t>
            </a:r>
            <a:endParaRPr lang="zh-TW" altLang="en-US" sz="1000" dirty="0"/>
          </a:p>
        </p:txBody>
      </p:sp>
      <p:sp>
        <p:nvSpPr>
          <p:cNvPr id="20" name="圓角矩形 95">
            <a:extLst>
              <a:ext uri="{FF2B5EF4-FFF2-40B4-BE49-F238E27FC236}">
                <a16:creationId xmlns:a16="http://schemas.microsoft.com/office/drawing/2014/main" id="{F15A8C59-7114-4525-A1E9-EA0CE39ADCE5}"/>
              </a:ext>
            </a:extLst>
          </p:cNvPr>
          <p:cNvSpPr/>
          <p:nvPr/>
        </p:nvSpPr>
        <p:spPr>
          <a:xfrm>
            <a:off x="3721162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ISP</a:t>
            </a:r>
            <a:endParaRPr lang="zh-TW" altLang="en-US" sz="1000" dirty="0"/>
          </a:p>
        </p:txBody>
      </p:sp>
      <p:sp>
        <p:nvSpPr>
          <p:cNvPr id="21" name="圓角矩形 96">
            <a:extLst>
              <a:ext uri="{FF2B5EF4-FFF2-40B4-BE49-F238E27FC236}">
                <a16:creationId xmlns:a16="http://schemas.microsoft.com/office/drawing/2014/main" id="{CACFDBF0-858C-49FC-BAF0-3315AE79D6E3}"/>
              </a:ext>
            </a:extLst>
          </p:cNvPr>
          <p:cNvSpPr/>
          <p:nvPr/>
        </p:nvSpPr>
        <p:spPr>
          <a:xfrm>
            <a:off x="4583855" y="3388132"/>
            <a:ext cx="710293" cy="269422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GPIO</a:t>
            </a:r>
            <a:endParaRPr lang="zh-TW" altLang="en-US" sz="1000" dirty="0"/>
          </a:p>
        </p:txBody>
      </p:sp>
      <p:sp>
        <p:nvSpPr>
          <p:cNvPr id="22" name="圓角矩形 98">
            <a:extLst>
              <a:ext uri="{FF2B5EF4-FFF2-40B4-BE49-F238E27FC236}">
                <a16:creationId xmlns:a16="http://schemas.microsoft.com/office/drawing/2014/main" id="{2FD03A1A-FAA4-4DBB-925F-DF5FD0C438E9}"/>
              </a:ext>
            </a:extLst>
          </p:cNvPr>
          <p:cNvSpPr/>
          <p:nvPr/>
        </p:nvSpPr>
        <p:spPr>
          <a:xfrm>
            <a:off x="1010614" y="704725"/>
            <a:ext cx="4591050" cy="867479"/>
          </a:xfrm>
          <a:prstGeom prst="roundRect">
            <a:avLst/>
          </a:prstGeom>
          <a:noFill/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99">
            <a:extLst>
              <a:ext uri="{FF2B5EF4-FFF2-40B4-BE49-F238E27FC236}">
                <a16:creationId xmlns:a16="http://schemas.microsoft.com/office/drawing/2014/main" id="{8A3E0321-2C77-47F6-B254-2B65EC44B692}"/>
              </a:ext>
            </a:extLst>
          </p:cNvPr>
          <p:cNvSpPr/>
          <p:nvPr/>
        </p:nvSpPr>
        <p:spPr>
          <a:xfrm>
            <a:off x="1133083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Debug Tool</a:t>
            </a:r>
            <a:endParaRPr lang="zh-TW" altLang="en-US" sz="1000" dirty="0"/>
          </a:p>
        </p:txBody>
      </p:sp>
      <p:sp>
        <p:nvSpPr>
          <p:cNvPr id="24" name="圓角矩形 100">
            <a:extLst>
              <a:ext uri="{FF2B5EF4-FFF2-40B4-BE49-F238E27FC236}">
                <a16:creationId xmlns:a16="http://schemas.microsoft.com/office/drawing/2014/main" id="{D2CD78AC-6503-4FE2-A055-D88E8A6DC4C3}"/>
              </a:ext>
            </a:extLst>
          </p:cNvPr>
          <p:cNvSpPr/>
          <p:nvPr/>
        </p:nvSpPr>
        <p:spPr>
          <a:xfrm>
            <a:off x="2599017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Command Line</a:t>
            </a:r>
            <a:endParaRPr lang="zh-TW" altLang="en-US" sz="1000" dirty="0"/>
          </a:p>
        </p:txBody>
      </p:sp>
      <p:sp>
        <p:nvSpPr>
          <p:cNvPr id="25" name="圓角矩形 101">
            <a:extLst>
              <a:ext uri="{FF2B5EF4-FFF2-40B4-BE49-F238E27FC236}">
                <a16:creationId xmlns:a16="http://schemas.microsoft.com/office/drawing/2014/main" id="{353B7A6D-65E4-42BF-8270-1813DC6A3EA4}"/>
              </a:ext>
            </a:extLst>
          </p:cNvPr>
          <p:cNvSpPr/>
          <p:nvPr/>
        </p:nvSpPr>
        <p:spPr>
          <a:xfrm>
            <a:off x="4084922" y="1224510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ASR</a:t>
            </a:r>
            <a:endParaRPr lang="zh-TW" altLang="en-US" sz="1000" dirty="0"/>
          </a:p>
        </p:txBody>
      </p:sp>
      <p:sp>
        <p:nvSpPr>
          <p:cNvPr id="26" name="圓角矩形 102">
            <a:extLst>
              <a:ext uri="{FF2B5EF4-FFF2-40B4-BE49-F238E27FC236}">
                <a16:creationId xmlns:a16="http://schemas.microsoft.com/office/drawing/2014/main" id="{60139ED8-42AD-4BA5-9F47-D4BFED15346E}"/>
              </a:ext>
            </a:extLst>
          </p:cNvPr>
          <p:cNvSpPr/>
          <p:nvPr/>
        </p:nvSpPr>
        <p:spPr>
          <a:xfrm>
            <a:off x="1133077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Face Detection</a:t>
            </a:r>
            <a:endParaRPr lang="zh-TW" altLang="en-US" sz="1000" dirty="0"/>
          </a:p>
        </p:txBody>
      </p:sp>
      <p:sp>
        <p:nvSpPr>
          <p:cNvPr id="27" name="圓角矩形 103">
            <a:extLst>
              <a:ext uri="{FF2B5EF4-FFF2-40B4-BE49-F238E27FC236}">
                <a16:creationId xmlns:a16="http://schemas.microsoft.com/office/drawing/2014/main" id="{B23ACD6F-B627-4CAF-B263-97B13676239C}"/>
              </a:ext>
            </a:extLst>
          </p:cNvPr>
          <p:cNvSpPr/>
          <p:nvPr/>
        </p:nvSpPr>
        <p:spPr>
          <a:xfrm>
            <a:off x="2599011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Object  Detection</a:t>
            </a:r>
            <a:endParaRPr lang="zh-TW" altLang="en-US" sz="1000" dirty="0"/>
          </a:p>
        </p:txBody>
      </p:sp>
      <p:sp>
        <p:nvSpPr>
          <p:cNvPr id="28" name="圓角矩形 104">
            <a:extLst>
              <a:ext uri="{FF2B5EF4-FFF2-40B4-BE49-F238E27FC236}">
                <a16:creationId xmlns:a16="http://schemas.microsoft.com/office/drawing/2014/main" id="{4C2B27C9-613D-44A4-B631-C76172303CB2}"/>
              </a:ext>
            </a:extLst>
          </p:cNvPr>
          <p:cNvSpPr/>
          <p:nvPr/>
        </p:nvSpPr>
        <p:spPr>
          <a:xfrm>
            <a:off x="4084916" y="851956"/>
            <a:ext cx="1415138" cy="2694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KWS</a:t>
            </a:r>
            <a:r>
              <a:rPr lang="zh-TW" altLang="en-US" sz="1000" dirty="0"/>
              <a:t> </a:t>
            </a:r>
            <a:r>
              <a:rPr lang="en-US" altLang="zh-TW" sz="1000" dirty="0"/>
              <a:t>/ Sound detection</a:t>
            </a:r>
            <a:endParaRPr lang="zh-TW" altLang="en-US" sz="1000" dirty="0"/>
          </a:p>
        </p:txBody>
      </p:sp>
      <p:sp>
        <p:nvSpPr>
          <p:cNvPr id="29" name="圓角矩形 106">
            <a:extLst>
              <a:ext uri="{FF2B5EF4-FFF2-40B4-BE49-F238E27FC236}">
                <a16:creationId xmlns:a16="http://schemas.microsoft.com/office/drawing/2014/main" id="{6052884E-EDD3-45E7-B7CD-D90273C992EC}"/>
              </a:ext>
            </a:extLst>
          </p:cNvPr>
          <p:cNvSpPr/>
          <p:nvPr/>
        </p:nvSpPr>
        <p:spPr>
          <a:xfrm>
            <a:off x="1010614" y="1716220"/>
            <a:ext cx="4591050" cy="10801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107">
            <a:extLst>
              <a:ext uri="{FF2B5EF4-FFF2-40B4-BE49-F238E27FC236}">
                <a16:creationId xmlns:a16="http://schemas.microsoft.com/office/drawing/2014/main" id="{65912B59-EC91-4C93-87BD-4D706031A024}"/>
              </a:ext>
            </a:extLst>
          </p:cNvPr>
          <p:cNvSpPr/>
          <p:nvPr/>
        </p:nvSpPr>
        <p:spPr>
          <a:xfrm>
            <a:off x="1127635" y="1799333"/>
            <a:ext cx="4372425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Unified Interface</a:t>
            </a:r>
            <a:endParaRPr lang="zh-TW" altLang="en-US" sz="1000" dirty="0"/>
          </a:p>
        </p:txBody>
      </p:sp>
      <p:sp>
        <p:nvSpPr>
          <p:cNvPr id="31" name="圓角矩形 108">
            <a:extLst>
              <a:ext uri="{FF2B5EF4-FFF2-40B4-BE49-F238E27FC236}">
                <a16:creationId xmlns:a16="http://schemas.microsoft.com/office/drawing/2014/main" id="{8CF0EE38-1A3A-4312-B309-D74245DC5162}"/>
              </a:ext>
            </a:extLst>
          </p:cNvPr>
          <p:cNvSpPr/>
          <p:nvPr/>
        </p:nvSpPr>
        <p:spPr>
          <a:xfrm>
            <a:off x="1133083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Abstract Driver</a:t>
            </a:r>
            <a:endParaRPr lang="zh-TW" altLang="en-US" sz="1000" dirty="0"/>
          </a:p>
        </p:txBody>
      </p:sp>
      <p:sp>
        <p:nvSpPr>
          <p:cNvPr id="32" name="圓角矩形 109">
            <a:extLst>
              <a:ext uri="{FF2B5EF4-FFF2-40B4-BE49-F238E27FC236}">
                <a16:creationId xmlns:a16="http://schemas.microsoft.com/office/drawing/2014/main" id="{303BC343-477C-47CF-88F1-09B063CE5A66}"/>
              </a:ext>
            </a:extLst>
          </p:cNvPr>
          <p:cNvSpPr/>
          <p:nvPr/>
        </p:nvSpPr>
        <p:spPr>
          <a:xfrm>
            <a:off x="2599017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Component Driver</a:t>
            </a:r>
            <a:endParaRPr lang="zh-TW" altLang="en-US" sz="1000" dirty="0"/>
          </a:p>
        </p:txBody>
      </p:sp>
      <p:sp>
        <p:nvSpPr>
          <p:cNvPr id="33" name="圓角矩形 110">
            <a:extLst>
              <a:ext uri="{FF2B5EF4-FFF2-40B4-BE49-F238E27FC236}">
                <a16:creationId xmlns:a16="http://schemas.microsoft.com/office/drawing/2014/main" id="{14A26779-4E1E-4657-90A5-543B86BFF31A}"/>
              </a:ext>
            </a:extLst>
          </p:cNvPr>
          <p:cNvSpPr/>
          <p:nvPr/>
        </p:nvSpPr>
        <p:spPr>
          <a:xfrm>
            <a:off x="4084922" y="2163997"/>
            <a:ext cx="1415138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IPC</a:t>
            </a:r>
            <a:endParaRPr lang="zh-TW" altLang="en-US" sz="1000" dirty="0"/>
          </a:p>
        </p:txBody>
      </p:sp>
      <p:sp>
        <p:nvSpPr>
          <p:cNvPr id="34" name="圓角矩形 111">
            <a:extLst>
              <a:ext uri="{FF2B5EF4-FFF2-40B4-BE49-F238E27FC236}">
                <a16:creationId xmlns:a16="http://schemas.microsoft.com/office/drawing/2014/main" id="{9FE05320-906C-4CD2-BE95-2B2C16E2A6B3}"/>
              </a:ext>
            </a:extLst>
          </p:cNvPr>
          <p:cNvSpPr/>
          <p:nvPr/>
        </p:nvSpPr>
        <p:spPr>
          <a:xfrm>
            <a:off x="1127635" y="2465844"/>
            <a:ext cx="4372425" cy="26942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FreeRTOS</a:t>
            </a:r>
            <a:endParaRPr lang="zh-TW" altLang="en-US" sz="1000" dirty="0"/>
          </a:p>
        </p:txBody>
      </p:sp>
      <p:sp>
        <p:nvSpPr>
          <p:cNvPr id="35" name="圓角矩形 113">
            <a:extLst>
              <a:ext uri="{FF2B5EF4-FFF2-40B4-BE49-F238E27FC236}">
                <a16:creationId xmlns:a16="http://schemas.microsoft.com/office/drawing/2014/main" id="{14106324-F8B2-40D8-8D5F-AA7943E180E8}"/>
              </a:ext>
            </a:extLst>
          </p:cNvPr>
          <p:cNvSpPr/>
          <p:nvPr/>
        </p:nvSpPr>
        <p:spPr>
          <a:xfrm>
            <a:off x="1010608" y="3876460"/>
            <a:ext cx="4591050" cy="115212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圓角矩形 114">
            <a:extLst>
              <a:ext uri="{FF2B5EF4-FFF2-40B4-BE49-F238E27FC236}">
                <a16:creationId xmlns:a16="http://schemas.microsoft.com/office/drawing/2014/main" id="{C450103A-AF5F-46A8-92A0-0B7C682D1467}"/>
              </a:ext>
            </a:extLst>
          </p:cNvPr>
          <p:cNvSpPr/>
          <p:nvPr/>
        </p:nvSpPr>
        <p:spPr>
          <a:xfrm>
            <a:off x="1127629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PDM</a:t>
            </a:r>
            <a:endParaRPr lang="zh-TW" altLang="en-US" sz="1000" dirty="0"/>
          </a:p>
        </p:txBody>
      </p:sp>
      <p:sp>
        <p:nvSpPr>
          <p:cNvPr id="37" name="圓角矩形 115">
            <a:extLst>
              <a:ext uri="{FF2B5EF4-FFF2-40B4-BE49-F238E27FC236}">
                <a16:creationId xmlns:a16="http://schemas.microsoft.com/office/drawing/2014/main" id="{D6897BA7-D63A-43DF-84D8-401F9729BFC4}"/>
              </a:ext>
            </a:extLst>
          </p:cNvPr>
          <p:cNvSpPr/>
          <p:nvPr/>
        </p:nvSpPr>
        <p:spPr>
          <a:xfrm>
            <a:off x="1990322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I2S</a:t>
            </a:r>
            <a:endParaRPr lang="zh-TW" altLang="en-US" sz="1000" dirty="0"/>
          </a:p>
        </p:txBody>
      </p:sp>
      <p:sp>
        <p:nvSpPr>
          <p:cNvPr id="38" name="圓角矩形 116">
            <a:extLst>
              <a:ext uri="{FF2B5EF4-FFF2-40B4-BE49-F238E27FC236}">
                <a16:creationId xmlns:a16="http://schemas.microsoft.com/office/drawing/2014/main" id="{B9859F68-830B-49E9-B91F-E7DFF660DD54}"/>
              </a:ext>
            </a:extLst>
          </p:cNvPr>
          <p:cNvSpPr/>
          <p:nvPr/>
        </p:nvSpPr>
        <p:spPr>
          <a:xfrm>
            <a:off x="2853015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UART</a:t>
            </a:r>
            <a:endParaRPr lang="zh-TW" altLang="en-US" sz="1000" dirty="0"/>
          </a:p>
        </p:txBody>
      </p:sp>
      <p:sp>
        <p:nvSpPr>
          <p:cNvPr id="39" name="圓角矩形 117">
            <a:extLst>
              <a:ext uri="{FF2B5EF4-FFF2-40B4-BE49-F238E27FC236}">
                <a16:creationId xmlns:a16="http://schemas.microsoft.com/office/drawing/2014/main" id="{CDFC3F0E-715A-4FBB-BC95-949A6DA6C6C5}"/>
              </a:ext>
            </a:extLst>
          </p:cNvPr>
          <p:cNvSpPr/>
          <p:nvPr/>
        </p:nvSpPr>
        <p:spPr>
          <a:xfrm>
            <a:off x="3715708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MIPI</a:t>
            </a:r>
            <a:endParaRPr lang="zh-TW" altLang="en-US" sz="1000" dirty="0"/>
          </a:p>
        </p:txBody>
      </p:sp>
      <p:sp>
        <p:nvSpPr>
          <p:cNvPr id="40" name="圓角矩形 118">
            <a:extLst>
              <a:ext uri="{FF2B5EF4-FFF2-40B4-BE49-F238E27FC236}">
                <a16:creationId xmlns:a16="http://schemas.microsoft.com/office/drawing/2014/main" id="{6E590FF3-4156-4F08-B6BD-90FD448366F2}"/>
              </a:ext>
            </a:extLst>
          </p:cNvPr>
          <p:cNvSpPr/>
          <p:nvPr/>
        </p:nvSpPr>
        <p:spPr>
          <a:xfrm>
            <a:off x="4578401" y="3968040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VIN</a:t>
            </a:r>
            <a:endParaRPr lang="zh-TW" altLang="en-US" sz="1000" dirty="0"/>
          </a:p>
        </p:txBody>
      </p:sp>
      <p:sp>
        <p:nvSpPr>
          <p:cNvPr id="41" name="圓角矩形 119">
            <a:extLst>
              <a:ext uri="{FF2B5EF4-FFF2-40B4-BE49-F238E27FC236}">
                <a16:creationId xmlns:a16="http://schemas.microsoft.com/office/drawing/2014/main" id="{A1C9DD89-7B64-49B2-AB83-D21EDAB2C49C}"/>
              </a:ext>
            </a:extLst>
          </p:cNvPr>
          <p:cNvSpPr/>
          <p:nvPr/>
        </p:nvSpPr>
        <p:spPr>
          <a:xfrm>
            <a:off x="1133077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ADC/DAC</a:t>
            </a:r>
            <a:endParaRPr lang="zh-TW" altLang="en-US" sz="1000" dirty="0"/>
          </a:p>
        </p:txBody>
      </p:sp>
      <p:sp>
        <p:nvSpPr>
          <p:cNvPr id="42" name="圓角矩形 120">
            <a:extLst>
              <a:ext uri="{FF2B5EF4-FFF2-40B4-BE49-F238E27FC236}">
                <a16:creationId xmlns:a16="http://schemas.microsoft.com/office/drawing/2014/main" id="{235C081D-8F0F-4AE0-B347-12D2DBDE4201}"/>
              </a:ext>
            </a:extLst>
          </p:cNvPr>
          <p:cNvSpPr/>
          <p:nvPr/>
        </p:nvSpPr>
        <p:spPr>
          <a:xfrm>
            <a:off x="1995770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CPU</a:t>
            </a:r>
            <a:endParaRPr lang="zh-TW" altLang="en-US" sz="1000" dirty="0"/>
          </a:p>
        </p:txBody>
      </p:sp>
      <p:sp>
        <p:nvSpPr>
          <p:cNvPr id="43" name="圓角矩形 121">
            <a:extLst>
              <a:ext uri="{FF2B5EF4-FFF2-40B4-BE49-F238E27FC236}">
                <a16:creationId xmlns:a16="http://schemas.microsoft.com/office/drawing/2014/main" id="{CF091B0C-2807-481F-AF4C-CDC387B26647}"/>
              </a:ext>
            </a:extLst>
          </p:cNvPr>
          <p:cNvSpPr/>
          <p:nvPr/>
        </p:nvSpPr>
        <p:spPr>
          <a:xfrm>
            <a:off x="2858463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DMA</a:t>
            </a:r>
            <a:endParaRPr lang="zh-TW" altLang="en-US" sz="1000" dirty="0"/>
          </a:p>
        </p:txBody>
      </p:sp>
      <p:sp>
        <p:nvSpPr>
          <p:cNvPr id="44" name="圓角矩形 122">
            <a:extLst>
              <a:ext uri="{FF2B5EF4-FFF2-40B4-BE49-F238E27FC236}">
                <a16:creationId xmlns:a16="http://schemas.microsoft.com/office/drawing/2014/main" id="{CF834DD2-B922-4DD1-B047-239B60EC740D}"/>
              </a:ext>
            </a:extLst>
          </p:cNvPr>
          <p:cNvSpPr/>
          <p:nvPr/>
        </p:nvSpPr>
        <p:spPr>
          <a:xfrm>
            <a:off x="3721156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ISP</a:t>
            </a:r>
            <a:endParaRPr lang="zh-TW" altLang="en-US" sz="1000" dirty="0"/>
          </a:p>
        </p:txBody>
      </p:sp>
      <p:sp>
        <p:nvSpPr>
          <p:cNvPr id="45" name="圓角矩形 123">
            <a:extLst>
              <a:ext uri="{FF2B5EF4-FFF2-40B4-BE49-F238E27FC236}">
                <a16:creationId xmlns:a16="http://schemas.microsoft.com/office/drawing/2014/main" id="{D79A8DF1-E364-49F5-90FF-B75E3A8B2C5D}"/>
              </a:ext>
            </a:extLst>
          </p:cNvPr>
          <p:cNvSpPr/>
          <p:nvPr/>
        </p:nvSpPr>
        <p:spPr>
          <a:xfrm>
            <a:off x="4583849" y="4332704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GPIO</a:t>
            </a:r>
            <a:endParaRPr lang="zh-TW" altLang="en-US" sz="1000" dirty="0"/>
          </a:p>
        </p:txBody>
      </p:sp>
      <p:sp>
        <p:nvSpPr>
          <p:cNvPr id="46" name="圓角矩形 124">
            <a:extLst>
              <a:ext uri="{FF2B5EF4-FFF2-40B4-BE49-F238E27FC236}">
                <a16:creationId xmlns:a16="http://schemas.microsoft.com/office/drawing/2014/main" id="{3B4A574C-B411-41A6-8024-636BF44DD030}"/>
              </a:ext>
            </a:extLst>
          </p:cNvPr>
          <p:cNvSpPr/>
          <p:nvPr/>
        </p:nvSpPr>
        <p:spPr>
          <a:xfrm>
            <a:off x="1158472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CDM</a:t>
            </a:r>
            <a:endParaRPr lang="zh-TW" altLang="en-US" sz="1000" dirty="0"/>
          </a:p>
        </p:txBody>
      </p:sp>
      <p:sp>
        <p:nvSpPr>
          <p:cNvPr id="47" name="圓角矩形 125">
            <a:extLst>
              <a:ext uri="{FF2B5EF4-FFF2-40B4-BE49-F238E27FC236}">
                <a16:creationId xmlns:a16="http://schemas.microsoft.com/office/drawing/2014/main" id="{ABA06F4D-E227-4B1A-AE8A-C0AED3FF82AE}"/>
              </a:ext>
            </a:extLst>
          </p:cNvPr>
          <p:cNvSpPr/>
          <p:nvPr/>
        </p:nvSpPr>
        <p:spPr>
          <a:xfrm>
            <a:off x="2021165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I2C</a:t>
            </a:r>
            <a:endParaRPr lang="zh-TW" altLang="en-US" sz="1000" dirty="0"/>
          </a:p>
        </p:txBody>
      </p:sp>
      <p:sp>
        <p:nvSpPr>
          <p:cNvPr id="48" name="圓角矩形 126">
            <a:extLst>
              <a:ext uri="{FF2B5EF4-FFF2-40B4-BE49-F238E27FC236}">
                <a16:creationId xmlns:a16="http://schemas.microsoft.com/office/drawing/2014/main" id="{CD0E160D-BD2B-4546-A746-55089B6C14F3}"/>
              </a:ext>
            </a:extLst>
          </p:cNvPr>
          <p:cNvSpPr/>
          <p:nvPr/>
        </p:nvSpPr>
        <p:spPr>
          <a:xfrm>
            <a:off x="2883858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SPI</a:t>
            </a:r>
            <a:endParaRPr lang="zh-TW" altLang="en-US" sz="1000" dirty="0"/>
          </a:p>
        </p:txBody>
      </p:sp>
      <p:sp>
        <p:nvSpPr>
          <p:cNvPr id="49" name="圓角矩形 127">
            <a:extLst>
              <a:ext uri="{FF2B5EF4-FFF2-40B4-BE49-F238E27FC236}">
                <a16:creationId xmlns:a16="http://schemas.microsoft.com/office/drawing/2014/main" id="{EAD74AC8-9F76-4EFB-AD1B-5B9ECD2AE3F6}"/>
              </a:ext>
            </a:extLst>
          </p:cNvPr>
          <p:cNvSpPr/>
          <p:nvPr/>
        </p:nvSpPr>
        <p:spPr>
          <a:xfrm>
            <a:off x="3746551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WDT</a:t>
            </a:r>
            <a:endParaRPr lang="zh-TW" altLang="en-US" sz="1000" dirty="0"/>
          </a:p>
        </p:txBody>
      </p:sp>
      <p:sp>
        <p:nvSpPr>
          <p:cNvPr id="50" name="圓角矩形 128">
            <a:extLst>
              <a:ext uri="{FF2B5EF4-FFF2-40B4-BE49-F238E27FC236}">
                <a16:creationId xmlns:a16="http://schemas.microsoft.com/office/drawing/2014/main" id="{A77CC7E9-B1E5-4DC1-9B0D-6F7408A0D335}"/>
              </a:ext>
            </a:extLst>
          </p:cNvPr>
          <p:cNvSpPr/>
          <p:nvPr/>
        </p:nvSpPr>
        <p:spPr>
          <a:xfrm>
            <a:off x="4609244" y="4688312"/>
            <a:ext cx="710293" cy="2694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Memory</a:t>
            </a:r>
            <a:endParaRPr lang="zh-TW" altLang="en-US" sz="1000" dirty="0"/>
          </a:p>
        </p:txBody>
      </p:sp>
      <p:sp>
        <p:nvSpPr>
          <p:cNvPr id="51" name="圓角矩形 129">
            <a:extLst>
              <a:ext uri="{FF2B5EF4-FFF2-40B4-BE49-F238E27FC236}">
                <a16:creationId xmlns:a16="http://schemas.microsoft.com/office/drawing/2014/main" id="{783207D5-6845-465D-AA75-4129CCDD0AA4}"/>
              </a:ext>
            </a:extLst>
          </p:cNvPr>
          <p:cNvSpPr/>
          <p:nvPr/>
        </p:nvSpPr>
        <p:spPr>
          <a:xfrm>
            <a:off x="6339200" y="4092484"/>
            <a:ext cx="2376264" cy="65761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NPU</a:t>
            </a:r>
          </a:p>
          <a:p>
            <a:pPr algn="ctr"/>
            <a:r>
              <a:rPr lang="en-US" altLang="zh-TW" sz="1200" dirty="0"/>
              <a:t>(AI Accelerator)</a:t>
            </a:r>
            <a:endParaRPr lang="zh-TW" altLang="en-US" sz="1200" dirty="0"/>
          </a:p>
        </p:txBody>
      </p:sp>
      <p:sp>
        <p:nvSpPr>
          <p:cNvPr id="52" name="左-右雙向箭號 55">
            <a:extLst>
              <a:ext uri="{FF2B5EF4-FFF2-40B4-BE49-F238E27FC236}">
                <a16:creationId xmlns:a16="http://schemas.microsoft.com/office/drawing/2014/main" id="{E8DEBD13-E64F-4BD6-9B09-346E9512FB3C}"/>
              </a:ext>
            </a:extLst>
          </p:cNvPr>
          <p:cNvSpPr/>
          <p:nvPr/>
        </p:nvSpPr>
        <p:spPr>
          <a:xfrm>
            <a:off x="5763136" y="4380516"/>
            <a:ext cx="432048" cy="14401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圓角矩形 56">
            <a:extLst>
              <a:ext uri="{FF2B5EF4-FFF2-40B4-BE49-F238E27FC236}">
                <a16:creationId xmlns:a16="http://schemas.microsoft.com/office/drawing/2014/main" id="{94F276A2-8C56-462E-914B-B19A0A142CCD}"/>
              </a:ext>
            </a:extLst>
          </p:cNvPr>
          <p:cNvSpPr/>
          <p:nvPr/>
        </p:nvSpPr>
        <p:spPr>
          <a:xfrm>
            <a:off x="6555224" y="3372404"/>
            <a:ext cx="648072" cy="4289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Fitipower</a:t>
            </a:r>
            <a:endParaRPr lang="en-US" altLang="zh-TW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NN</a:t>
            </a:r>
          </a:p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Compiler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DC9A388-6F7D-4D67-B74C-A33CFA993FB8}"/>
              </a:ext>
            </a:extLst>
          </p:cNvPr>
          <p:cNvCxnSpPr/>
          <p:nvPr/>
        </p:nvCxnSpPr>
        <p:spPr>
          <a:xfrm>
            <a:off x="6123176" y="3585303"/>
            <a:ext cx="462285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7">
            <a:extLst>
              <a:ext uri="{FF2B5EF4-FFF2-40B4-BE49-F238E27FC236}">
                <a16:creationId xmlns:a16="http://schemas.microsoft.com/office/drawing/2014/main" id="{1CCF3DB3-1E3B-46E1-9FA5-3FBEF7498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144" y="3297271"/>
            <a:ext cx="5693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AI mode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6" name="圓角矩形 59">
            <a:extLst>
              <a:ext uri="{FF2B5EF4-FFF2-40B4-BE49-F238E27FC236}">
                <a16:creationId xmlns:a16="http://schemas.microsoft.com/office/drawing/2014/main" id="{DA5E15D2-F066-4926-BC2E-AA8DDAC21988}"/>
              </a:ext>
            </a:extLst>
          </p:cNvPr>
          <p:cNvSpPr/>
          <p:nvPr/>
        </p:nvSpPr>
        <p:spPr>
          <a:xfrm>
            <a:off x="7347312" y="3369280"/>
            <a:ext cx="648072" cy="432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C/C++ runtime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FBBD819-4E5D-47F9-AC83-19FA39B37D5E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7203296" y="3585304"/>
            <a:ext cx="144016" cy="156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1">
            <a:extLst>
              <a:ext uri="{FF2B5EF4-FFF2-40B4-BE49-F238E27FC236}">
                <a16:creationId xmlns:a16="http://schemas.microsoft.com/office/drawing/2014/main" id="{D1770EC9-2D47-4E4B-910F-617381DD1AA2}"/>
              </a:ext>
            </a:extLst>
          </p:cNvPr>
          <p:cNvSpPr/>
          <p:nvPr/>
        </p:nvSpPr>
        <p:spPr>
          <a:xfrm>
            <a:off x="8139400" y="3372404"/>
            <a:ext cx="720080" cy="4289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800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Fitipower</a:t>
            </a:r>
            <a:r>
              <a:rPr lang="en-US" altLang="zh-TW" sz="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AI SOC</a:t>
            </a:r>
            <a:endParaRPr lang="zh-TW" altLang="en-US" sz="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C0B219D-322E-4786-A97F-6BD68E921EF8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7995384" y="3585304"/>
            <a:ext cx="144016" cy="1562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63">
            <a:extLst>
              <a:ext uri="{FF2B5EF4-FFF2-40B4-BE49-F238E27FC236}">
                <a16:creationId xmlns:a16="http://schemas.microsoft.com/office/drawing/2014/main" id="{CED8321F-0D94-4678-B0BB-775790745A15}"/>
              </a:ext>
            </a:extLst>
          </p:cNvPr>
          <p:cNvSpPr/>
          <p:nvPr/>
        </p:nvSpPr>
        <p:spPr>
          <a:xfrm>
            <a:off x="5835144" y="3228388"/>
            <a:ext cx="3168352" cy="64807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圓角矩形 64">
            <a:extLst>
              <a:ext uri="{FF2B5EF4-FFF2-40B4-BE49-F238E27FC236}">
                <a16:creationId xmlns:a16="http://schemas.microsoft.com/office/drawing/2014/main" id="{019AD54A-78F7-44E5-B6D5-5AB26A65096E}"/>
              </a:ext>
            </a:extLst>
          </p:cNvPr>
          <p:cNvSpPr/>
          <p:nvPr/>
        </p:nvSpPr>
        <p:spPr>
          <a:xfrm>
            <a:off x="6627232" y="3084372"/>
            <a:ext cx="1800200" cy="216024"/>
          </a:xfrm>
          <a:prstGeom prst="round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AI Model Running Flow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NPU</a:t>
            </a:r>
            <a:r>
              <a:rPr lang="zh-TW" altLang="en-US" dirty="0"/>
              <a:t> </a:t>
            </a:r>
            <a:r>
              <a:rPr lang="en-US" altLang="zh-TW" dirty="0"/>
              <a:t>DLA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26AEC5-C489-4C10-9983-05FCF819F1A8}"/>
              </a:ext>
            </a:extLst>
          </p:cNvPr>
          <p:cNvSpPr/>
          <p:nvPr/>
        </p:nvSpPr>
        <p:spPr>
          <a:xfrm>
            <a:off x="899592" y="843558"/>
            <a:ext cx="72545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 VA8801 DLA can speed up deep learning inference tasks. It supports the acceleration of multiple operators, such as conv2d or pooling, and is more energy-efficient than traditional CPUs for edge devices. When combined with an NN compiler, it can be configured to support a wide range of models, such as </a:t>
            </a:r>
            <a:r>
              <a:rPr lang="en-US" altLang="zh-TW" dirty="0" err="1">
                <a:solidFill>
                  <a:srgbClr val="004DE6"/>
                </a:solidFill>
              </a:rPr>
              <a:t>ResNet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4DE6"/>
                </a:solidFill>
              </a:rPr>
              <a:t>Yolo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CD7AFB-D8EF-4F03-8F64-1F328CC8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4400"/>
            <a:ext cx="2976174" cy="31411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EAD00B-9621-44D7-9959-FF997C15E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44" y="2384551"/>
            <a:ext cx="3907161" cy="23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6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3CE9D-1E17-4672-B79D-737D1B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VA8801</a:t>
            </a:r>
            <a:r>
              <a:rPr lang="zh-TW" altLang="en-US" dirty="0"/>
              <a:t> </a:t>
            </a:r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Board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27E7B2-81A2-497F-8226-DCA555F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957992-E903-415F-84B4-78CFED506F0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71550"/>
            <a:ext cx="6912768" cy="406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C346BF5-99D2-4D49-B888-E3AC2FC79E13}"/>
              </a:ext>
            </a:extLst>
          </p:cNvPr>
          <p:cNvSpPr/>
          <p:nvPr/>
        </p:nvSpPr>
        <p:spPr>
          <a:xfrm>
            <a:off x="4139952" y="3003798"/>
            <a:ext cx="576064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5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002060"/>
      </a:dk2>
      <a:lt2>
        <a:srgbClr val="FFCC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81958</TotalTime>
  <Words>1153</Words>
  <Application>Microsoft Office PowerPoint</Application>
  <PresentationFormat>如螢幕大小 (16:9)</PresentationFormat>
  <Paragraphs>271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Arial Unicode MS</vt:lpstr>
      <vt:lpstr>Microsoft JhengHei Light</vt:lpstr>
      <vt:lpstr>Microsoft JhengHei</vt:lpstr>
      <vt:lpstr>Microsoft JhengHei</vt:lpstr>
      <vt:lpstr>新細明體</vt:lpstr>
      <vt:lpstr>Arial</vt:lpstr>
      <vt:lpstr>Calibri</vt:lpstr>
      <vt:lpstr>Cambria</vt:lpstr>
      <vt:lpstr>Helvetica</vt:lpstr>
      <vt:lpstr>Mongolian Baiti</vt:lpstr>
      <vt:lpstr>Wingdings</vt:lpstr>
      <vt:lpstr>Office 佈景主題</vt:lpstr>
      <vt:lpstr>VA8801與開發版介紹 Roger Lin</vt:lpstr>
      <vt:lpstr>AI綠色科技永續創新競賽</vt:lpstr>
      <vt:lpstr>天鈺研習營</vt:lpstr>
      <vt:lpstr>2024 AI Competition Github</vt:lpstr>
      <vt:lpstr>VA8801 AI Chip Overview</vt:lpstr>
      <vt:lpstr>VA8801 AI Chip Overview</vt:lpstr>
      <vt:lpstr>VA8801 System &amp; SW Architecture</vt:lpstr>
      <vt:lpstr>VA8801 NPU DLA</vt:lpstr>
      <vt:lpstr>VA8801 Evaluation Board</vt:lpstr>
      <vt:lpstr>VA8801 Model Zoo</vt:lpstr>
      <vt:lpstr>VA8801 Model Zoo</vt:lpstr>
      <vt:lpstr>VA8801 Model Zoo</vt:lpstr>
      <vt:lpstr>VA8801 Model Zoo</vt:lpstr>
      <vt:lpstr>VA8801 Developing</vt:lpstr>
      <vt:lpstr>VA8801 AI Tengen Compiler</vt:lpstr>
      <vt:lpstr>VA8801 SDK for VS code</vt:lpstr>
      <vt:lpstr>VA8801 Tools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cherry.pan(潘郁芬)</dc:creator>
  <cp:lastModifiedBy>roger.lin(林國洲)</cp:lastModifiedBy>
  <cp:revision>1565</cp:revision>
  <dcterms:created xsi:type="dcterms:W3CDTF">2021-08-06T10:38:50Z</dcterms:created>
  <dcterms:modified xsi:type="dcterms:W3CDTF">2024-06-17T03:21:38Z</dcterms:modified>
</cp:coreProperties>
</file>