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293" r:id="rId2"/>
    <p:sldId id="1306" r:id="rId3"/>
    <p:sldId id="1307" r:id="rId4"/>
    <p:sldId id="1308" r:id="rId5"/>
    <p:sldId id="1309" r:id="rId6"/>
    <p:sldId id="1310" r:id="rId7"/>
    <p:sldId id="1311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E6"/>
    <a:srgbClr val="002060"/>
    <a:srgbClr val="215968"/>
    <a:srgbClr val="BFBFBF"/>
    <a:srgbClr val="283B01"/>
    <a:srgbClr val="4F81BD"/>
    <a:srgbClr val="D6E3FF"/>
    <a:srgbClr val="FFFFFF"/>
    <a:srgbClr val="289C8E"/>
    <a:srgbClr val="5D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59" autoAdjust="0"/>
  </p:normalViewPr>
  <p:slideViewPr>
    <p:cSldViewPr>
      <p:cViewPr varScale="1">
        <p:scale>
          <a:sx n="143" d="100"/>
          <a:sy n="143" d="100"/>
        </p:scale>
        <p:origin x="720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BA447-B865-45EA-B12A-50D52DA72729}" type="datetimeFigureOut">
              <a:rPr lang="zh-TW" altLang="en-US" smtClean="0"/>
              <a:pPr/>
              <a:t>2024/6/11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96FD8-4DD4-42EE-A8AE-4DFF78C1448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gradFill flip="none" rotWithShape="1">
          <a:gsLst>
            <a:gs pos="0">
              <a:schemeClr val="tx2"/>
            </a:gs>
            <a:gs pos="100000">
              <a:schemeClr val="accent3">
                <a:lumMod val="5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接點 8"/>
          <p:cNvCxnSpPr/>
          <p:nvPr userDrawn="1"/>
        </p:nvCxnSpPr>
        <p:spPr>
          <a:xfrm>
            <a:off x="0" y="2689023"/>
            <a:ext cx="9144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標題 1"/>
          <p:cNvSpPr txBox="1">
            <a:spLocks/>
          </p:cNvSpPr>
          <p:nvPr userDrawn="1"/>
        </p:nvSpPr>
        <p:spPr>
          <a:xfrm>
            <a:off x="853079" y="1052609"/>
            <a:ext cx="7772400" cy="890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 pitchFamily="18" charset="0"/>
                <a:ea typeface="微軟正黑體" pitchFamily="34" charset="-120"/>
                <a:cs typeface="+mj-cs"/>
              </a:rPr>
              <a:t>RD</a:t>
            </a: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 pitchFamily="18" charset="0"/>
                <a:ea typeface="微軟正黑體" pitchFamily="34" charset="-120"/>
                <a:cs typeface="+mj-cs"/>
              </a:rPr>
              <a:t> 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 pitchFamily="18" charset="0"/>
                <a:ea typeface="微軟正黑體" pitchFamily="34" charset="-120"/>
                <a:cs typeface="+mj-cs"/>
              </a:rPr>
              <a:t>Structural salary raise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 pitchFamily="18" charset="0"/>
              <a:ea typeface="微軟正黑體" pitchFamily="34" charset="-120"/>
              <a:cs typeface="+mj-cs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51C93559-A2AB-41C6-865F-4415C13D89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620354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54CE1E7B-852F-4FB3-9D20-46812ACE56BA}"/>
              </a:ext>
            </a:extLst>
          </p:cNvPr>
          <p:cNvSpPr/>
          <p:nvPr userDrawn="1"/>
        </p:nvSpPr>
        <p:spPr>
          <a:xfrm>
            <a:off x="-108520" y="-164554"/>
            <a:ext cx="9361040" cy="5832648"/>
          </a:xfrm>
          <a:prstGeom prst="rect">
            <a:avLst/>
          </a:prstGeom>
          <a:solidFill>
            <a:schemeClr val="accent3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DA1D080-6569-4C6E-BE70-333116C34CE0}"/>
              </a:ext>
            </a:extLst>
          </p:cNvPr>
          <p:cNvSpPr/>
          <p:nvPr userDrawn="1"/>
        </p:nvSpPr>
        <p:spPr>
          <a:xfrm>
            <a:off x="0" y="2499742"/>
            <a:ext cx="9144000" cy="1512168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3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TW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標題 27">
            <a:extLst>
              <a:ext uri="{FF2B5EF4-FFF2-40B4-BE49-F238E27FC236}">
                <a16:creationId xmlns:a16="http://schemas.microsoft.com/office/drawing/2014/main" id="{573DC607-47BF-40F4-9F5D-FDE0321B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78305"/>
            <a:ext cx="9144000" cy="493564"/>
          </a:xfr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97F3C8A9-85A0-4160-B651-128E62269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8105" y="51470"/>
            <a:ext cx="1295895" cy="6880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49EB5DF-8AA6-4091-B328-E40D00A74DB3}"/>
              </a:ext>
            </a:extLst>
          </p:cNvPr>
          <p:cNvSpPr/>
          <p:nvPr userDrawn="1"/>
        </p:nvSpPr>
        <p:spPr>
          <a:xfrm rot="5400000">
            <a:off x="-2373982" y="2373982"/>
            <a:ext cx="5143500" cy="395536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309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49EB5DF-8AA6-4091-B328-E40D00A74DB3}"/>
              </a:ext>
            </a:extLst>
          </p:cNvPr>
          <p:cNvSpPr/>
          <p:nvPr userDrawn="1"/>
        </p:nvSpPr>
        <p:spPr>
          <a:xfrm rot="-2700000">
            <a:off x="-639185" y="-379566"/>
            <a:ext cx="1666417" cy="1118004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B1AB3284-6F6C-4DE3-A41B-7BFF26DB7E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700" y="23154"/>
            <a:ext cx="759588" cy="540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9F3701-C101-4958-AB93-6AA5B83E265D}"/>
              </a:ext>
            </a:extLst>
          </p:cNvPr>
          <p:cNvSpPr/>
          <p:nvPr userDrawn="1"/>
        </p:nvSpPr>
        <p:spPr>
          <a:xfrm rot="-2700000">
            <a:off x="8672006" y="4842545"/>
            <a:ext cx="720000" cy="36000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3BF28CB0-6506-4952-8A74-46CC3C29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5408" y="4852094"/>
            <a:ext cx="720000" cy="273844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4827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橢圓 11">
            <a:extLst>
              <a:ext uri="{FF2B5EF4-FFF2-40B4-BE49-F238E27FC236}">
                <a16:creationId xmlns:a16="http://schemas.microsoft.com/office/drawing/2014/main" id="{FAAFD52E-3116-47CF-A5C5-147C87B61B5C}"/>
              </a:ext>
            </a:extLst>
          </p:cNvPr>
          <p:cNvSpPr/>
          <p:nvPr userDrawn="1"/>
        </p:nvSpPr>
        <p:spPr>
          <a:xfrm>
            <a:off x="8784000" y="4765938"/>
            <a:ext cx="720000" cy="7200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A1D7235C-5983-46BE-9AF4-44AD1914B94B}"/>
              </a:ext>
            </a:extLst>
          </p:cNvPr>
          <p:cNvSpPr/>
          <p:nvPr userDrawn="1"/>
        </p:nvSpPr>
        <p:spPr>
          <a:xfrm>
            <a:off x="-900000" y="-900000"/>
            <a:ext cx="1800000" cy="18000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3BF28CB0-6506-4952-8A74-46CC3C29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5408" y="4852094"/>
            <a:ext cx="720000" cy="273844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CECF32C9-A832-495B-8E9E-30B61F6014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-3041" b="36225"/>
          <a:stretch/>
        </p:blipFill>
        <p:spPr>
          <a:xfrm>
            <a:off x="-108519" y="-43398"/>
            <a:ext cx="106364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62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3059832" cy="51435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標題 1"/>
          <p:cNvSpPr txBox="1">
            <a:spLocks/>
          </p:cNvSpPr>
          <p:nvPr userDrawn="1"/>
        </p:nvSpPr>
        <p:spPr>
          <a:xfrm>
            <a:off x="31656" y="1419622"/>
            <a:ext cx="2808312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400" b="1" dirty="0">
                <a:solidFill>
                  <a:schemeClr val="bg1"/>
                </a:solidFill>
                <a:latin typeface="Cambria" pitchFamily="18" charset="0"/>
                <a:ea typeface="Cambria" pitchFamily="18" charset="0"/>
                <a:cs typeface="+mj-cs"/>
              </a:rPr>
              <a:t>AGENDA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 pitchFamily="18" charset="0"/>
              <a:ea typeface="微軟正黑體" pitchFamily="34" charset="-120"/>
              <a:cs typeface="+mj-cs"/>
            </a:endParaRPr>
          </a:p>
        </p:txBody>
      </p:sp>
      <p:pic>
        <p:nvPicPr>
          <p:cNvPr id="12" name="圖形 11" descr="葉子 以實心填滿">
            <a:extLst>
              <a:ext uri="{FF2B5EF4-FFF2-40B4-BE49-F238E27FC236}">
                <a16:creationId xmlns:a16="http://schemas.microsoft.com/office/drawing/2014/main" id="{53EA7DD9-A4AC-4CC6-A537-20A2C95DC1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524" y="843558"/>
            <a:ext cx="936104" cy="936104"/>
          </a:xfrm>
          <a:prstGeom prst="rect">
            <a:avLst/>
          </a:prstGeom>
        </p:spPr>
      </p:pic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8E2FA8DE-4ACB-4FDE-9774-6D498F47D7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07904" y="987574"/>
            <a:ext cx="4680520" cy="316835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195EB97-BE9A-458C-A51A-BC888CC5487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4333" y="4371950"/>
            <a:ext cx="1295895" cy="6880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3059832" cy="51435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標題 1"/>
          <p:cNvSpPr txBox="1">
            <a:spLocks/>
          </p:cNvSpPr>
          <p:nvPr userDrawn="1"/>
        </p:nvSpPr>
        <p:spPr>
          <a:xfrm>
            <a:off x="31656" y="1419622"/>
            <a:ext cx="2808312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400" b="1" dirty="0">
                <a:solidFill>
                  <a:schemeClr val="bg1"/>
                </a:solidFill>
                <a:latin typeface="Cambria" pitchFamily="18" charset="0"/>
                <a:ea typeface="Cambria" pitchFamily="18" charset="0"/>
                <a:cs typeface="+mj-cs"/>
              </a:rPr>
              <a:t>APPENDIX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 pitchFamily="18" charset="0"/>
              <a:ea typeface="微軟正黑體" pitchFamily="34" charset="-120"/>
              <a:cs typeface="+mj-cs"/>
            </a:endParaRPr>
          </a:p>
        </p:txBody>
      </p:sp>
      <p:pic>
        <p:nvPicPr>
          <p:cNvPr id="12" name="圖形 11" descr="葉子 以實心填滿">
            <a:extLst>
              <a:ext uri="{FF2B5EF4-FFF2-40B4-BE49-F238E27FC236}">
                <a16:creationId xmlns:a16="http://schemas.microsoft.com/office/drawing/2014/main" id="{53EA7DD9-A4AC-4CC6-A537-20A2C95DC1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524" y="843558"/>
            <a:ext cx="936104" cy="936104"/>
          </a:xfrm>
          <a:prstGeom prst="rect">
            <a:avLst/>
          </a:prstGeom>
        </p:spPr>
      </p:pic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8E2FA8DE-4ACB-4FDE-9774-6D498F47D7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07904" y="987574"/>
            <a:ext cx="4680520" cy="316835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195EB97-BE9A-458C-A51A-BC888CC5487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4333" y="4371950"/>
            <a:ext cx="1295895" cy="68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0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127560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標題 1"/>
          <p:cNvSpPr txBox="1">
            <a:spLocks/>
          </p:cNvSpPr>
          <p:nvPr userDrawn="1"/>
        </p:nvSpPr>
        <p:spPr>
          <a:xfrm>
            <a:off x="1403648" y="86542"/>
            <a:ext cx="2808312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400" b="1" dirty="0">
                <a:solidFill>
                  <a:schemeClr val="bg1"/>
                </a:solidFill>
                <a:latin typeface="Cambria" pitchFamily="18" charset="0"/>
                <a:ea typeface="Cambria" pitchFamily="18" charset="0"/>
                <a:cs typeface="+mj-cs"/>
              </a:rPr>
              <a:t>APPENDIX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 pitchFamily="18" charset="0"/>
              <a:ea typeface="微軟正黑體" pitchFamily="34" charset="-120"/>
              <a:cs typeface="+mj-cs"/>
            </a:endParaRPr>
          </a:p>
        </p:txBody>
      </p:sp>
      <p:pic>
        <p:nvPicPr>
          <p:cNvPr id="12" name="圖形 11" descr="葉子 以實心填滿">
            <a:extLst>
              <a:ext uri="{FF2B5EF4-FFF2-40B4-BE49-F238E27FC236}">
                <a16:creationId xmlns:a16="http://schemas.microsoft.com/office/drawing/2014/main" id="{53EA7DD9-A4AC-4CC6-A537-20A2C95DC1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528" y="169750"/>
            <a:ext cx="936104" cy="936104"/>
          </a:xfrm>
          <a:prstGeom prst="rect">
            <a:avLst/>
          </a:prstGeom>
        </p:spPr>
      </p:pic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8E2FA8DE-4ACB-4FDE-9774-6D498F47D7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797955"/>
            <a:ext cx="8208912" cy="2016224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195EB97-BE9A-458C-A51A-BC888CC5487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4333" y="4371950"/>
            <a:ext cx="1295895" cy="68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5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671" y="44939"/>
            <a:ext cx="6707088" cy="4935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7931" y="915566"/>
            <a:ext cx="8229600" cy="367905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715835" y="100735"/>
            <a:ext cx="405408" cy="180001"/>
          </a:xfrm>
        </p:spPr>
        <p:txBody>
          <a:bodyPr/>
          <a:lstStyle>
            <a:lvl1pPr algn="l">
              <a:defRPr b="1" baseline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8" name="圖片 7" descr="一張含有 文字, 美工圖案 的圖片&#10;&#10;自動產生的描述">
            <a:extLst>
              <a:ext uri="{FF2B5EF4-FFF2-40B4-BE49-F238E27FC236}">
                <a16:creationId xmlns:a16="http://schemas.microsoft.com/office/drawing/2014/main" id="{82D21CA3-B346-4C2E-9C0D-7D71B0E9BF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1537" y="58558"/>
            <a:ext cx="743163" cy="23823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610EE6E-3D52-4E85-9F60-F40683B1E331}"/>
              </a:ext>
            </a:extLst>
          </p:cNvPr>
          <p:cNvSpPr/>
          <p:nvPr userDrawn="1"/>
        </p:nvSpPr>
        <p:spPr>
          <a:xfrm flipV="1">
            <a:off x="7812520" y="368982"/>
            <a:ext cx="1440000" cy="5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25000">
                <a:schemeClr val="accent3">
                  <a:lumMod val="75000"/>
                </a:schemeClr>
              </a:gs>
              <a:gs pos="75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C8505F5-F72A-4D69-B1B1-96D45AD9A388}"/>
              </a:ext>
            </a:extLst>
          </p:cNvPr>
          <p:cNvCxnSpPr/>
          <p:nvPr userDrawn="1"/>
        </p:nvCxnSpPr>
        <p:spPr>
          <a:xfrm>
            <a:off x="8710997" y="96084"/>
            <a:ext cx="0" cy="18000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87250"/>
            <a:ext cx="6707088" cy="49356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608FC6-3FC2-4E7F-AD7F-A9911EC2951E}"/>
              </a:ext>
            </a:extLst>
          </p:cNvPr>
          <p:cNvSpPr/>
          <p:nvPr userDrawn="1"/>
        </p:nvSpPr>
        <p:spPr>
          <a:xfrm flipV="1">
            <a:off x="0" y="657014"/>
            <a:ext cx="9144000" cy="7200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25000">
                <a:schemeClr val="accent3">
                  <a:lumMod val="75000"/>
                </a:schemeClr>
              </a:gs>
              <a:gs pos="75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形 6" descr="酢漿草 以實心填滿">
            <a:extLst>
              <a:ext uri="{FF2B5EF4-FFF2-40B4-BE49-F238E27FC236}">
                <a16:creationId xmlns:a16="http://schemas.microsoft.com/office/drawing/2014/main" id="{C17BBB0D-D649-432D-873D-32C009806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7520" y="-5234"/>
            <a:ext cx="755575" cy="755575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515368" y="181322"/>
            <a:ext cx="650968" cy="273844"/>
          </a:xfrm>
        </p:spPr>
        <p:txBody>
          <a:bodyPr/>
          <a:lstStyle>
            <a:lvl1pPr algn="ctr">
              <a:defRPr b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1D9D5A9A-FB91-4BDA-91BB-DF6E346C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162"/>
            <a:ext cx="9144000" cy="49356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DD10A3-1434-4134-A55D-787F31BD9977}"/>
              </a:ext>
            </a:extLst>
          </p:cNvPr>
          <p:cNvSpPr/>
          <p:nvPr userDrawn="1"/>
        </p:nvSpPr>
        <p:spPr>
          <a:xfrm flipV="1">
            <a:off x="0" y="627534"/>
            <a:ext cx="9144000" cy="72008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47500">
                <a:schemeClr val="accent3">
                  <a:lumMod val="75000"/>
                </a:schemeClr>
              </a:gs>
              <a:gs pos="20000">
                <a:schemeClr val="accent3">
                  <a:lumMod val="50000"/>
                </a:schemeClr>
              </a:gs>
              <a:gs pos="75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內容版面配置區 5">
            <a:extLst>
              <a:ext uri="{FF2B5EF4-FFF2-40B4-BE49-F238E27FC236}">
                <a16:creationId xmlns:a16="http://schemas.microsoft.com/office/drawing/2014/main" id="{9E65799B-69F9-4E46-8E0E-A688458870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832" y="100831"/>
            <a:ext cx="931480" cy="382687"/>
          </a:xfrm>
          <a:prstGeom prst="rect">
            <a:avLst/>
          </a:prstGeom>
        </p:spPr>
      </p:pic>
      <p:pic>
        <p:nvPicPr>
          <p:cNvPr id="9" name="圖形 8" descr="酢漿草 以實心填滿">
            <a:extLst>
              <a:ext uri="{FF2B5EF4-FFF2-40B4-BE49-F238E27FC236}">
                <a16:creationId xmlns:a16="http://schemas.microsoft.com/office/drawing/2014/main" id="{A5F2A4EF-90A2-49B5-B7D3-8DB45D0DF6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60792" y="74150"/>
            <a:ext cx="625392" cy="625392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41772" y="195498"/>
            <a:ext cx="435888" cy="273844"/>
          </a:xfrm>
        </p:spPr>
        <p:txBody>
          <a:bodyPr/>
          <a:lstStyle>
            <a:lvl1pPr algn="ctr">
              <a:defRPr b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915566"/>
            <a:ext cx="8229600" cy="3679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520" y="129778"/>
            <a:ext cx="6707088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3" r:id="rId3"/>
    <p:sldLayoutId id="2147483664" r:id="rId4"/>
    <p:sldLayoutId id="214748365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60" r:id="rId12"/>
    <p:sldLayoutId id="2147483661" r:id="rId13"/>
    <p:sldLayoutId id="2147483662" r:id="rId14"/>
    <p:sldLayoutId id="2147483658" r:id="rId15"/>
    <p:sldLayoutId id="2147483659" r:id="rId1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docker.com/desktop/install/windows-install/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492C62-335F-411C-A2F5-BFA74096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  <a:cs typeface="Arial" pitchFamily="34" charset="0"/>
                <a:sym typeface="Helvetica" charset="0"/>
              </a:rPr>
              <a:t>Tengen Compiler Introduction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sz="1800" dirty="0"/>
              <a:t>Markii Cheng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063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3CE9D-1E17-4672-B79D-737D1B68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Tengen Compiler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27E7B2-81A2-497F-8226-DCA555F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5" name="內容版面配置區 7">
            <a:extLst>
              <a:ext uri="{FF2B5EF4-FFF2-40B4-BE49-F238E27FC236}">
                <a16:creationId xmlns:a16="http://schemas.microsoft.com/office/drawing/2014/main" id="{80886E27-0D75-471D-80A7-D03F8C036137}"/>
              </a:ext>
            </a:extLst>
          </p:cNvPr>
          <p:cNvSpPr txBox="1">
            <a:spLocks/>
          </p:cNvSpPr>
          <p:nvPr/>
        </p:nvSpPr>
        <p:spPr>
          <a:xfrm>
            <a:off x="539552" y="843558"/>
            <a:ext cx="7920880" cy="40324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What is Tengen Compiler:</a:t>
            </a:r>
          </a:p>
          <a:p>
            <a:pPr lvl="1"/>
            <a:r>
              <a:rPr lang="en-US" altLang="zh-TW" sz="1600" dirty="0"/>
              <a:t>Tengen Compiler </a:t>
            </a:r>
            <a:r>
              <a:rPr lang="zh-TW" altLang="en-US" sz="1600" dirty="0"/>
              <a:t>是天鈺科技為 </a:t>
            </a:r>
            <a:r>
              <a:rPr lang="en-US" altLang="zh-TW" sz="1600" dirty="0"/>
              <a:t>edge AI </a:t>
            </a:r>
            <a:r>
              <a:rPr lang="zh-TW" altLang="en-US" sz="1600" dirty="0"/>
              <a:t>開發的</a:t>
            </a:r>
            <a:r>
              <a:rPr lang="en-US" altLang="zh-TW" sz="1600" dirty="0"/>
              <a:t> AI </a:t>
            </a:r>
            <a:r>
              <a:rPr lang="zh-TW" altLang="en-US" sz="1600" dirty="0"/>
              <a:t>模型編譯器</a:t>
            </a:r>
            <a:endParaRPr lang="en-US" altLang="zh-TW" sz="1600" dirty="0"/>
          </a:p>
          <a:p>
            <a:pPr lvl="1"/>
            <a:r>
              <a:rPr lang="en-US" altLang="zh-TW" sz="1600" dirty="0"/>
              <a:t>Features:</a:t>
            </a:r>
          </a:p>
          <a:p>
            <a:pPr lvl="2"/>
            <a:r>
              <a:rPr lang="zh-TW" altLang="en-US" sz="1600" dirty="0"/>
              <a:t>將 </a:t>
            </a:r>
            <a:r>
              <a:rPr lang="en-US" altLang="zh-TW" sz="1600" dirty="0"/>
              <a:t>AI </a:t>
            </a:r>
            <a:r>
              <a:rPr lang="zh-TW" altLang="en-US" sz="1600" dirty="0"/>
              <a:t>模型進行優化及轉換</a:t>
            </a:r>
            <a:r>
              <a:rPr lang="en-US" altLang="zh-TW" sz="1600" dirty="0"/>
              <a:t>, </a:t>
            </a:r>
            <a:r>
              <a:rPr lang="zh-TW" altLang="en-US" sz="1600" dirty="0"/>
              <a:t>生成適合在 </a:t>
            </a:r>
            <a:r>
              <a:rPr lang="en-US" altLang="zh-TW" sz="1600" dirty="0"/>
              <a:t>VA8801 </a:t>
            </a:r>
            <a:r>
              <a:rPr lang="zh-TW" altLang="en-US" sz="1600" dirty="0"/>
              <a:t>上運行的 </a:t>
            </a:r>
            <a:r>
              <a:rPr lang="en-US" altLang="zh-TW" sz="1600" dirty="0"/>
              <a:t>C</a:t>
            </a:r>
            <a:r>
              <a:rPr lang="zh-TW" altLang="en-US" sz="1600" dirty="0"/>
              <a:t> </a:t>
            </a:r>
            <a:r>
              <a:rPr lang="en-US" altLang="zh-TW" sz="1600" dirty="0"/>
              <a:t>code</a:t>
            </a:r>
          </a:p>
          <a:p>
            <a:pPr lvl="2"/>
            <a:r>
              <a:rPr lang="zh-TW" altLang="en-US" sz="1600" dirty="0"/>
              <a:t>生成</a:t>
            </a:r>
            <a:r>
              <a:rPr lang="en-US" altLang="zh-TW" sz="1600" dirty="0"/>
              <a:t> AI </a:t>
            </a:r>
            <a:r>
              <a:rPr lang="zh-TW" altLang="en-US" sz="1600" dirty="0"/>
              <a:t>模型分析報告</a:t>
            </a:r>
            <a:endParaRPr lang="en-US" altLang="zh-TW" sz="1600" dirty="0"/>
          </a:p>
          <a:p>
            <a:pPr lvl="1"/>
            <a:r>
              <a:rPr lang="en-US" altLang="zh-TW" sz="1600" dirty="0"/>
              <a:t>Limitation:</a:t>
            </a:r>
          </a:p>
          <a:p>
            <a:pPr lvl="2"/>
            <a:r>
              <a:rPr lang="zh-TW" altLang="en-US" sz="1600" dirty="0"/>
              <a:t>目前僅支援量化後的 </a:t>
            </a:r>
            <a:r>
              <a:rPr lang="en-US" altLang="zh-TW" sz="1600" dirty="0"/>
              <a:t>AI </a:t>
            </a:r>
            <a:r>
              <a:rPr lang="zh-TW" altLang="en-US" sz="1600" dirty="0"/>
              <a:t>模型 </a:t>
            </a:r>
            <a:r>
              <a:rPr lang="en-US" altLang="zh-TW" sz="1600" dirty="0"/>
              <a:t>(int8)</a:t>
            </a:r>
          </a:p>
          <a:p>
            <a:pPr lvl="2"/>
            <a:r>
              <a:rPr lang="zh-TW" altLang="en-US" sz="1600" dirty="0"/>
              <a:t>目前僅支援 </a:t>
            </a:r>
            <a:r>
              <a:rPr lang="en-US" altLang="zh-TW" sz="1600" dirty="0"/>
              <a:t>TFLite, </a:t>
            </a:r>
            <a:r>
              <a:rPr lang="zh-TW" altLang="en-US" sz="1600" dirty="0"/>
              <a:t>其它框架需先自行轉換成 </a:t>
            </a:r>
            <a:r>
              <a:rPr lang="en-US" altLang="zh-TW" sz="1600" dirty="0"/>
              <a:t>TFLite</a:t>
            </a:r>
          </a:p>
          <a:p>
            <a:pPr lvl="3"/>
            <a:r>
              <a:rPr lang="en-US" altLang="zh-TW" sz="1600" dirty="0"/>
              <a:t>Pytorch / ONNX coming soon</a:t>
            </a:r>
          </a:p>
        </p:txBody>
      </p:sp>
    </p:spTree>
    <p:extLst>
      <p:ext uri="{BB962C8B-B14F-4D97-AF65-F5344CB8AC3E}">
        <p14:creationId xmlns:p14="http://schemas.microsoft.com/office/powerpoint/2010/main" val="402255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3CE9D-1E17-4672-B79D-737D1B68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Tengen Compiler – docker image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27E7B2-81A2-497F-8226-DCA555F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6" name="內容版面配置區 7">
            <a:extLst>
              <a:ext uri="{FF2B5EF4-FFF2-40B4-BE49-F238E27FC236}">
                <a16:creationId xmlns:a16="http://schemas.microsoft.com/office/drawing/2014/main" id="{14B6CBB2-CFF9-4C93-BE7D-5EF1061FEB1F}"/>
              </a:ext>
            </a:extLst>
          </p:cNvPr>
          <p:cNvSpPr txBox="1">
            <a:spLocks/>
          </p:cNvSpPr>
          <p:nvPr/>
        </p:nvSpPr>
        <p:spPr>
          <a:xfrm>
            <a:off x="439902" y="835564"/>
            <a:ext cx="8640960" cy="42484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dirty="0"/>
              <a:t>Tengen Compiler </a:t>
            </a:r>
            <a:r>
              <a:rPr lang="zh-TW" altLang="en-US" sz="1800" dirty="0"/>
              <a:t>是以</a:t>
            </a:r>
            <a:r>
              <a:rPr lang="en-US" altLang="zh-TW" sz="1800" dirty="0"/>
              <a:t> docker image </a:t>
            </a:r>
            <a:r>
              <a:rPr lang="zh-TW" altLang="en-US" sz="1800" dirty="0"/>
              <a:t>形式 </a:t>
            </a:r>
            <a:r>
              <a:rPr lang="en-US" altLang="zh-TW" sz="1800" dirty="0"/>
              <a:t>release (tengen_vx.x.x.tar)</a:t>
            </a:r>
          </a:p>
          <a:p>
            <a:r>
              <a:rPr lang="zh-TW" altLang="en-US" sz="1800" dirty="0"/>
              <a:t>安裝 </a:t>
            </a:r>
            <a:r>
              <a:rPr lang="en-US" altLang="zh-TW" sz="1800" dirty="0"/>
              <a:t>docker</a:t>
            </a:r>
          </a:p>
          <a:p>
            <a:pPr lvl="1"/>
            <a:r>
              <a:rPr lang="en-US" altLang="zh-TW" sz="1800" dirty="0"/>
              <a:t>Windows:</a:t>
            </a:r>
          </a:p>
          <a:p>
            <a:pPr lvl="2"/>
            <a:r>
              <a:rPr lang="en-US" altLang="zh-TW" sz="1800" dirty="0">
                <a:hlinkClick r:id="rId2"/>
              </a:rPr>
              <a:t>https://docs.docker.com/desktop/install/windows-install/</a:t>
            </a:r>
            <a:endParaRPr lang="en-US" altLang="zh-TW" sz="1800" dirty="0"/>
          </a:p>
          <a:p>
            <a:pPr lvl="2"/>
            <a:endParaRPr lang="en-US" altLang="zh-TW" sz="1800" dirty="0"/>
          </a:p>
          <a:p>
            <a:pPr lvl="2"/>
            <a:endParaRPr lang="en-US" altLang="zh-TW" sz="1800" dirty="0"/>
          </a:p>
          <a:p>
            <a:pPr lvl="2"/>
            <a:endParaRPr lang="en-US" altLang="zh-TW" sz="1800" dirty="0"/>
          </a:p>
          <a:p>
            <a:pPr lvl="2"/>
            <a:endParaRPr lang="en-US" altLang="zh-TW" sz="1800" dirty="0"/>
          </a:p>
          <a:p>
            <a:pPr marL="914400" lvl="2" indent="0">
              <a:buNone/>
            </a:pPr>
            <a:endParaRPr lang="en-US" altLang="zh-TW" sz="1800" dirty="0"/>
          </a:p>
          <a:p>
            <a:pPr marL="914400" lvl="2" indent="0">
              <a:buNone/>
            </a:pPr>
            <a:endParaRPr lang="en-US" altLang="zh-TW" sz="1800" dirty="0"/>
          </a:p>
          <a:p>
            <a:pPr lvl="1"/>
            <a:r>
              <a:rPr lang="en-US" altLang="zh-TW" sz="1800" dirty="0"/>
              <a:t>Ubuntu:</a:t>
            </a:r>
          </a:p>
          <a:p>
            <a:pPr lvl="2"/>
            <a:r>
              <a:rPr lang="en-US" altLang="zh-TW" sz="1800" dirty="0" err="1"/>
              <a:t>sudo</a:t>
            </a:r>
            <a:r>
              <a:rPr lang="en-US" altLang="zh-TW" sz="1800" dirty="0"/>
              <a:t> apt-get install docker.io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821FFBD-C781-4A27-A9E9-D502B1075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211710"/>
            <a:ext cx="4206070" cy="19442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B21A3CF8-27E0-4E61-98A4-CAECCD96A9D8}"/>
              </a:ext>
            </a:extLst>
          </p:cNvPr>
          <p:cNvSpPr/>
          <p:nvPr/>
        </p:nvSpPr>
        <p:spPr>
          <a:xfrm>
            <a:off x="2744158" y="3787892"/>
            <a:ext cx="792088" cy="21602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t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TW" altLang="en-US" kern="0" dirty="0">
              <a:solidFill>
                <a:srgbClr val="0000FF"/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44915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3CE9D-1E17-4672-B79D-737D1B68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Tengen Compiler – docker image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27E7B2-81A2-497F-8226-DCA555F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2B50D3D-2AFB-4D0A-BCD7-A1FF9BF8F1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31590"/>
            <a:ext cx="4536504" cy="21602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內容版面配置區 7">
            <a:extLst>
              <a:ext uri="{FF2B5EF4-FFF2-40B4-BE49-F238E27FC236}">
                <a16:creationId xmlns:a16="http://schemas.microsoft.com/office/drawing/2014/main" id="{CC8C585B-4C6F-4063-90EE-429DC9B8E67C}"/>
              </a:ext>
            </a:extLst>
          </p:cNvPr>
          <p:cNvSpPr txBox="1">
            <a:spLocks/>
          </p:cNvSpPr>
          <p:nvPr/>
        </p:nvSpPr>
        <p:spPr>
          <a:xfrm>
            <a:off x="251520" y="771550"/>
            <a:ext cx="4536504" cy="42484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/>
              <a:t>Open docker desktop</a:t>
            </a:r>
          </a:p>
          <a:p>
            <a:endParaRPr lang="en-US" altLang="zh-TW" sz="1800"/>
          </a:p>
          <a:p>
            <a:endParaRPr lang="en-US" altLang="zh-TW" sz="1800"/>
          </a:p>
          <a:p>
            <a:endParaRPr lang="en-US" altLang="zh-TW" sz="1800"/>
          </a:p>
          <a:p>
            <a:endParaRPr lang="en-US" altLang="zh-TW" sz="1800"/>
          </a:p>
          <a:p>
            <a:endParaRPr lang="en-US" altLang="zh-TW" sz="1800"/>
          </a:p>
          <a:p>
            <a:endParaRPr lang="en-US" altLang="zh-TW" sz="1800"/>
          </a:p>
          <a:p>
            <a:endParaRPr lang="en-US" altLang="zh-TW" sz="1800"/>
          </a:p>
          <a:p>
            <a:r>
              <a:rPr lang="en-US" altLang="zh-TW" sz="1800"/>
              <a:t>Open PowerShell – load docker image</a:t>
            </a:r>
          </a:p>
          <a:p>
            <a:pPr lvl="1"/>
            <a:r>
              <a:rPr lang="en-US" altLang="zh-TW" sz="1800"/>
              <a:t>docker load –input .\tengen_vx.x.x.tar</a:t>
            </a:r>
            <a:endParaRPr lang="en-US" altLang="zh-TW" sz="1800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5BFA58E5-B5C2-4A67-AACA-469F90666F33}"/>
              </a:ext>
            </a:extLst>
          </p:cNvPr>
          <p:cNvSpPr/>
          <p:nvPr/>
        </p:nvSpPr>
        <p:spPr>
          <a:xfrm>
            <a:off x="251520" y="1419622"/>
            <a:ext cx="432048" cy="144016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t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TW" altLang="en-US" kern="0" dirty="0">
              <a:solidFill>
                <a:srgbClr val="0000FF"/>
              </a:solidFill>
              <a:latin typeface="Calibri"/>
              <a:ea typeface="新細明體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E2BF886-64CC-4453-973D-C39FACA60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65" y="4030451"/>
            <a:ext cx="4528760" cy="7720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ACB0296-A053-40C9-AABD-55D64E6DC93F}"/>
              </a:ext>
            </a:extLst>
          </p:cNvPr>
          <p:cNvSpPr/>
          <p:nvPr/>
        </p:nvSpPr>
        <p:spPr>
          <a:xfrm>
            <a:off x="263550" y="4515966"/>
            <a:ext cx="1356121" cy="144016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t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TW" altLang="en-US" kern="0" dirty="0">
              <a:solidFill>
                <a:srgbClr val="0000FF"/>
              </a:solidFill>
              <a:latin typeface="Calibri"/>
              <a:ea typeface="新細明體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BB89477-39C6-479C-B62F-F248641701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369990"/>
            <a:ext cx="3744416" cy="21366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A115211B-DD39-4707-ACC9-C4A1C3AAF7A7}"/>
              </a:ext>
            </a:extLst>
          </p:cNvPr>
          <p:cNvSpPr/>
          <p:nvPr/>
        </p:nvSpPr>
        <p:spPr>
          <a:xfrm>
            <a:off x="4860032" y="2829670"/>
            <a:ext cx="360040" cy="924319"/>
          </a:xfrm>
          <a:prstGeom prst="rightArrow">
            <a:avLst/>
          </a:prstGeom>
          <a:solidFill>
            <a:srgbClr val="FFC000"/>
          </a:solidFill>
          <a:ln w="3175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t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TW" altLang="en-US" kern="0" dirty="0">
              <a:solidFill>
                <a:srgbClr val="0000FF"/>
              </a:solidFill>
              <a:latin typeface="Calibri"/>
              <a:ea typeface="新細明體"/>
            </a:endParaRPr>
          </a:p>
        </p:txBody>
      </p:sp>
      <p:sp>
        <p:nvSpPr>
          <p:cNvPr id="16" name="內容版面配置區 7">
            <a:extLst>
              <a:ext uri="{FF2B5EF4-FFF2-40B4-BE49-F238E27FC236}">
                <a16:creationId xmlns:a16="http://schemas.microsoft.com/office/drawing/2014/main" id="{F40C3015-EA70-49A9-8245-E08F8DF8E3BF}"/>
              </a:ext>
            </a:extLst>
          </p:cNvPr>
          <p:cNvSpPr txBox="1">
            <a:spLocks/>
          </p:cNvSpPr>
          <p:nvPr/>
        </p:nvSpPr>
        <p:spPr bwMode="auto">
          <a:xfrm>
            <a:off x="5292080" y="776852"/>
            <a:ext cx="3168352" cy="4243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7862" tIns="38930" rIns="77862" bIns="38930" numCol="1" anchor="t" anchorCtr="0" compatLnSpc="1">
            <a:prstTxWarp prst="textNoShape">
              <a:avLst/>
            </a:prstTxWarp>
          </a:bodyPr>
          <a:lstStyle>
            <a:lvl1pPr marL="144463" indent="-144463" algn="l" defTabSz="582613" rtl="0" eaLnBrk="0" fontAlgn="base" hangingPunct="0">
              <a:lnSpc>
                <a:spcPct val="90000"/>
              </a:lnSpc>
              <a:spcBef>
                <a:spcPts val="638"/>
              </a:spcBef>
              <a:spcAft>
                <a:spcPct val="0"/>
              </a:spcAft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6563" indent="-144463" algn="l" defTabSz="582613" rtl="0" eaLnBrk="0" fontAlgn="base" hangingPunct="0">
              <a:lnSpc>
                <a:spcPct val="90000"/>
              </a:lnSpc>
              <a:spcBef>
                <a:spcPts val="325"/>
              </a:spcBef>
              <a:spcAft>
                <a:spcPct val="0"/>
              </a:spcAft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8663" indent="-144463" algn="l" defTabSz="582613" rtl="0" eaLnBrk="0" fontAlgn="base" hangingPunct="0">
              <a:lnSpc>
                <a:spcPct val="90000"/>
              </a:lnSpc>
              <a:spcBef>
                <a:spcPts val="325"/>
              </a:spcBef>
              <a:spcAft>
                <a:spcPct val="0"/>
              </a:spcAft>
              <a:buFont typeface="Wingdings 2" pitchFamily="18" charset="2"/>
              <a:buChar char="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0763" indent="-144463" algn="l" defTabSz="582613" rtl="0" eaLnBrk="0" fontAlgn="base" hangingPunct="0">
              <a:lnSpc>
                <a:spcPct val="90000"/>
              </a:lnSpc>
              <a:spcBef>
                <a:spcPts val="325"/>
              </a:spcBef>
              <a:spcAft>
                <a:spcPct val="0"/>
              </a:spcAft>
              <a:buFont typeface="Wingdings 2" pitchFamily="18" charset="2"/>
              <a:buChar char="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2863" indent="-144463" algn="l" defTabSz="582613" rtl="0" eaLnBrk="0" fontAlgn="base" hangingPunct="0">
              <a:lnSpc>
                <a:spcPct val="90000"/>
              </a:lnSpc>
              <a:spcBef>
                <a:spcPts val="325"/>
              </a:spcBef>
              <a:spcAft>
                <a:spcPct val="0"/>
              </a:spcAft>
              <a:buFont typeface="Wingdings 2" pitchFamily="18" charset="2"/>
              <a:buChar char="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5928" indent="-145991" algn="l" defTabSz="583973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7914" indent="-145991" algn="l" defTabSz="583973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9901" indent="-145991" algn="l" defTabSz="583973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81888" indent="-145991" algn="l" defTabSz="583973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zh-TW" dirty="0"/>
              <a:t>Check docker images</a:t>
            </a:r>
          </a:p>
          <a:p>
            <a:pPr lvl="1"/>
            <a:r>
              <a:rPr kumimoji="0" lang="en-US" altLang="zh-TW" dirty="0"/>
              <a:t>docker desktop</a:t>
            </a:r>
          </a:p>
          <a:p>
            <a:endParaRPr kumimoji="0" lang="en-US" altLang="zh-TW" dirty="0"/>
          </a:p>
          <a:p>
            <a:endParaRPr kumimoji="0" lang="en-US" altLang="zh-TW" dirty="0"/>
          </a:p>
          <a:p>
            <a:endParaRPr kumimoji="0" lang="en-US" altLang="zh-TW" dirty="0"/>
          </a:p>
          <a:p>
            <a:endParaRPr kumimoji="0" lang="en-US" altLang="zh-TW" dirty="0"/>
          </a:p>
          <a:p>
            <a:endParaRPr kumimoji="0" lang="en-US" altLang="zh-TW" dirty="0"/>
          </a:p>
          <a:p>
            <a:endParaRPr kumimoji="0" lang="en-US" altLang="zh-TW" dirty="0"/>
          </a:p>
          <a:p>
            <a:endParaRPr kumimoji="0" lang="en-US" altLang="zh-TW" dirty="0"/>
          </a:p>
          <a:p>
            <a:pPr lvl="1"/>
            <a:r>
              <a:rPr kumimoji="0" lang="en-US" altLang="zh-TW" dirty="0"/>
              <a:t>PowerShell</a:t>
            </a:r>
          </a:p>
          <a:p>
            <a:pPr lvl="2"/>
            <a:r>
              <a:rPr kumimoji="0" lang="en-US" altLang="zh-TW" sz="1800" dirty="0"/>
              <a:t>docker image ls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8DF5E48B-1743-4E57-9F7A-779B824CF6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174107"/>
            <a:ext cx="3654703" cy="4855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FFBEDB3-1165-4960-AFD3-4B4BBE7D4CD0}"/>
              </a:ext>
            </a:extLst>
          </p:cNvPr>
          <p:cNvSpPr/>
          <p:nvPr/>
        </p:nvSpPr>
        <p:spPr>
          <a:xfrm>
            <a:off x="5292079" y="1641115"/>
            <a:ext cx="432048" cy="144016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t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TW" altLang="en-US" kern="0" dirty="0">
              <a:solidFill>
                <a:srgbClr val="0000FF"/>
              </a:solidFill>
              <a:latin typeface="Calibri"/>
              <a:ea typeface="新細明體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BFA7DA71-65B4-470F-B645-36D9B60975E3}"/>
              </a:ext>
            </a:extLst>
          </p:cNvPr>
          <p:cNvSpPr/>
          <p:nvPr/>
        </p:nvSpPr>
        <p:spPr>
          <a:xfrm>
            <a:off x="6012159" y="2294308"/>
            <a:ext cx="2952327" cy="277441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t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TW" altLang="en-US" kern="0" dirty="0">
              <a:solidFill>
                <a:srgbClr val="0000FF"/>
              </a:solidFill>
              <a:latin typeface="Calibri"/>
              <a:ea typeface="新細明體"/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A60B620A-9715-48F7-B7A0-772D114B5DAD}"/>
              </a:ext>
            </a:extLst>
          </p:cNvPr>
          <p:cNvSpPr/>
          <p:nvPr/>
        </p:nvSpPr>
        <p:spPr>
          <a:xfrm>
            <a:off x="5292079" y="4376545"/>
            <a:ext cx="3654703" cy="211429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t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TW" altLang="en-US" kern="0" dirty="0">
              <a:solidFill>
                <a:srgbClr val="0000FF"/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423166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3CE9D-1E17-4672-B79D-737D1B68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Tengen Compiler - Command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27E7B2-81A2-497F-8226-DCA555F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9" name="內容版面配置區 7">
            <a:extLst>
              <a:ext uri="{FF2B5EF4-FFF2-40B4-BE49-F238E27FC236}">
                <a16:creationId xmlns:a16="http://schemas.microsoft.com/office/drawing/2014/main" id="{1E545FF3-CDB0-4E0B-8B32-C38772CB60F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568952" cy="42484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/>
              <a:t>help </a:t>
            </a:r>
            <a:r>
              <a:rPr lang="zh-TW" altLang="en-US" sz="1600" dirty="0"/>
              <a:t>說明</a:t>
            </a:r>
            <a:r>
              <a:rPr lang="en-US" altLang="zh-TW" sz="1600" dirty="0"/>
              <a:t>: docker run –rm tengen:1.1.2 ./tengen -h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pPr marL="0" indent="0">
              <a:buFont typeface="Arial" pitchFamily="34" charset="0"/>
              <a:buNone/>
            </a:pPr>
            <a:endParaRPr lang="en-US" altLang="zh-TW" sz="1600" dirty="0"/>
          </a:p>
          <a:p>
            <a:r>
              <a:rPr lang="zh-TW" altLang="en-US" sz="1600" dirty="0"/>
              <a:t>參數</a:t>
            </a:r>
            <a:r>
              <a:rPr lang="en-US" altLang="zh-TW" sz="1600" dirty="0"/>
              <a:t>:</a:t>
            </a:r>
          </a:p>
          <a:p>
            <a:pPr lvl="1"/>
            <a:r>
              <a:rPr lang="en-US" altLang="zh-TW" sz="1600" dirty="0"/>
              <a:t>dla_version: </a:t>
            </a:r>
            <a:r>
              <a:rPr lang="zh-TW" altLang="en-US" sz="1600" dirty="0"/>
              <a:t>硬體加速器版本</a:t>
            </a:r>
            <a:r>
              <a:rPr lang="en-US" altLang="zh-TW" sz="1600" dirty="0"/>
              <a:t>, </a:t>
            </a:r>
            <a:r>
              <a:rPr lang="zh-TW" altLang="en-US" sz="1600" dirty="0"/>
              <a:t>目前開發版上為 </a:t>
            </a:r>
            <a:r>
              <a:rPr lang="en-US" altLang="zh-TW" sz="1600" dirty="0"/>
              <a:t>v3.7.4</a:t>
            </a:r>
          </a:p>
          <a:p>
            <a:pPr lvl="1"/>
            <a:r>
              <a:rPr lang="en-US" altLang="zh-TW" sz="1600" dirty="0"/>
              <a:t>compile_mode: codegen </a:t>
            </a:r>
            <a:r>
              <a:rPr lang="zh-TW" altLang="en-US" sz="1600" dirty="0"/>
              <a:t>模式</a:t>
            </a:r>
            <a:r>
              <a:rPr lang="en-US" altLang="zh-TW" sz="1600" dirty="0"/>
              <a:t>, 0: </a:t>
            </a:r>
            <a:r>
              <a:rPr lang="zh-TW" altLang="en-US" sz="1600" dirty="0"/>
              <a:t>純軟體運算</a:t>
            </a:r>
            <a:r>
              <a:rPr lang="en-US" altLang="zh-TW" sz="1600" dirty="0"/>
              <a:t>, 1:</a:t>
            </a:r>
            <a:r>
              <a:rPr lang="zh-TW" altLang="en-US" sz="1600" dirty="0"/>
              <a:t>雙核加速器</a:t>
            </a:r>
            <a:r>
              <a:rPr lang="en-US" altLang="zh-TW" sz="1600" dirty="0"/>
              <a:t>, 2: </a:t>
            </a:r>
            <a:r>
              <a:rPr lang="zh-TW" altLang="en-US" sz="1600" dirty="0"/>
              <a:t>單核加速器</a:t>
            </a:r>
            <a:endParaRPr lang="en-US" altLang="zh-TW" sz="1600" dirty="0"/>
          </a:p>
          <a:p>
            <a:pPr lvl="1"/>
            <a:r>
              <a:rPr lang="en-US" altLang="zh-TW" sz="1600" dirty="0"/>
              <a:t>model_path: .tflite </a:t>
            </a:r>
            <a:r>
              <a:rPr lang="zh-TW" altLang="en-US" sz="1600" dirty="0"/>
              <a:t>所在路徑</a:t>
            </a:r>
            <a:endParaRPr lang="en-US" altLang="zh-TW" sz="1600" dirty="0"/>
          </a:p>
          <a:p>
            <a:pPr lvl="1"/>
            <a:r>
              <a:rPr lang="en-US" altLang="zh-TW" sz="1600" dirty="0"/>
              <a:t>model_name: </a:t>
            </a:r>
            <a:r>
              <a:rPr lang="zh-TW" altLang="en-US" sz="1600" dirty="0"/>
              <a:t>設定 </a:t>
            </a:r>
            <a:r>
              <a:rPr lang="en-US" altLang="zh-TW" sz="1600" dirty="0"/>
              <a:t>codegen </a:t>
            </a:r>
            <a:r>
              <a:rPr lang="zh-TW" altLang="en-US" sz="1600" dirty="0"/>
              <a:t>時所用的 </a:t>
            </a:r>
            <a:r>
              <a:rPr lang="en-US" altLang="zh-TW" sz="1600" dirty="0"/>
              <a:t>model name, </a:t>
            </a:r>
            <a:r>
              <a:rPr lang="zh-TW" altLang="en-US" sz="1600" dirty="0"/>
              <a:t>預設是 </a:t>
            </a:r>
            <a:r>
              <a:rPr lang="en-US" altLang="zh-TW" sz="1600" dirty="0"/>
              <a:t>.tflite </a:t>
            </a:r>
            <a:r>
              <a:rPr lang="zh-TW" altLang="en-US" sz="1600" dirty="0"/>
              <a:t>的檔名</a:t>
            </a:r>
            <a:endParaRPr lang="en-US" altLang="zh-TW" sz="1600" dirty="0"/>
          </a:p>
          <a:p>
            <a:pPr lvl="1"/>
            <a:r>
              <a:rPr lang="en-US" altLang="zh-TW" sz="1600" dirty="0"/>
              <a:t>output_folder: </a:t>
            </a:r>
            <a:r>
              <a:rPr lang="zh-TW" altLang="en-US" sz="1600" dirty="0"/>
              <a:t>設定生成檔案的輸出路徑</a:t>
            </a:r>
            <a:endParaRPr lang="en-US" altLang="zh-TW" sz="16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852A095-91B8-455C-83C4-E5E31B3D3A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75" y="1059582"/>
            <a:ext cx="6645889" cy="22322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701382B-5CD3-48E4-B756-770671E7F5ED}"/>
              </a:ext>
            </a:extLst>
          </p:cNvPr>
          <p:cNvSpPr/>
          <p:nvPr/>
        </p:nvSpPr>
        <p:spPr>
          <a:xfrm>
            <a:off x="468575" y="1563638"/>
            <a:ext cx="3816424" cy="158417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t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TW" altLang="en-US" sz="1600" kern="0" dirty="0">
              <a:solidFill>
                <a:srgbClr val="0000FF"/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39380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3CE9D-1E17-4672-B79D-737D1B68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Tengen Compiler - Command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27E7B2-81A2-497F-8226-DCA555F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7" name="內容版面配置區 7">
            <a:extLst>
              <a:ext uri="{FF2B5EF4-FFF2-40B4-BE49-F238E27FC236}">
                <a16:creationId xmlns:a16="http://schemas.microsoft.com/office/drawing/2014/main" id="{8B8E8BFA-CD6D-4597-BE0C-6E65946EAF17}"/>
              </a:ext>
            </a:extLst>
          </p:cNvPr>
          <p:cNvSpPr txBox="1">
            <a:spLocks/>
          </p:cNvSpPr>
          <p:nvPr/>
        </p:nvSpPr>
        <p:spPr>
          <a:xfrm>
            <a:off x="107504" y="741759"/>
            <a:ext cx="8928992" cy="42484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dirty="0"/>
              <a:t>codegen: </a:t>
            </a:r>
          </a:p>
          <a:p>
            <a:pPr lvl="1"/>
            <a:r>
              <a:rPr lang="en-US" altLang="zh-TW" sz="1200" dirty="0"/>
              <a:t>docker run ––rm –v $FOLDER:/volume tengen:1.1.2 ./tengen –v 3.7.4 –m $MODE –p volume/$FILE –o /volume</a:t>
            </a:r>
          </a:p>
          <a:p>
            <a:pPr lvl="1"/>
            <a:r>
              <a:rPr lang="en-US" altLang="zh-TW" sz="1200" dirty="0"/>
              <a:t>--rm: </a:t>
            </a:r>
            <a:r>
              <a:rPr lang="zh-TW" altLang="en-US" sz="1200" dirty="0"/>
              <a:t>結束後移除</a:t>
            </a:r>
            <a:r>
              <a:rPr lang="en-US" altLang="zh-TW" sz="1200" dirty="0"/>
              <a:t> container</a:t>
            </a:r>
          </a:p>
          <a:p>
            <a:pPr lvl="1"/>
            <a:r>
              <a:rPr lang="en-US" altLang="zh-TW" sz="1200" dirty="0"/>
              <a:t>-v $FOLDER:/volume: mount $FOLDER to container /volume</a:t>
            </a:r>
          </a:p>
          <a:p>
            <a:pPr lvl="1"/>
            <a:r>
              <a:rPr lang="en-US" altLang="zh-TW" sz="1200" dirty="0"/>
              <a:t>tengen:1.1.2: docker image </a:t>
            </a:r>
          </a:p>
          <a:p>
            <a:pPr lvl="1"/>
            <a:r>
              <a:rPr lang="en-US" altLang="zh-TW" sz="1200" dirty="0"/>
              <a:t>./tengen –v 3.7.4 –m $MODE –p volume/$FILE –o /volume: container</a:t>
            </a:r>
            <a:r>
              <a:rPr lang="zh-TW" altLang="en-US" sz="1200" dirty="0"/>
              <a:t> 內所執行的命令</a:t>
            </a:r>
            <a:endParaRPr lang="en-US" altLang="zh-TW" sz="1200" dirty="0"/>
          </a:p>
          <a:p>
            <a:pPr lvl="1"/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14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Font typeface="Arial" pitchFamily="34" charset="0"/>
              <a:buNone/>
            </a:pPr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71C0B55-274B-4C55-A2CD-FB4F686CEB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32994"/>
            <a:ext cx="7200800" cy="22232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B75F6A6-CE9B-40FA-827A-5EB7E4A64A52}"/>
              </a:ext>
            </a:extLst>
          </p:cNvPr>
          <p:cNvSpPr/>
          <p:nvPr/>
        </p:nvSpPr>
        <p:spPr>
          <a:xfrm>
            <a:off x="1671708" y="1108817"/>
            <a:ext cx="378788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t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TW" altLang="en-US" sz="1600" kern="0" dirty="0">
              <a:solidFill>
                <a:srgbClr val="0000FF"/>
              </a:solidFill>
              <a:latin typeface="Calibri"/>
              <a:ea typeface="新細明體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D2DFABF-371B-406F-9212-7B588510831A}"/>
              </a:ext>
            </a:extLst>
          </p:cNvPr>
          <p:cNvSpPr/>
          <p:nvPr/>
        </p:nvSpPr>
        <p:spPr>
          <a:xfrm>
            <a:off x="2050496" y="1108817"/>
            <a:ext cx="1421232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t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TW" altLang="en-US" sz="1600" kern="0" dirty="0">
              <a:solidFill>
                <a:srgbClr val="0000FF"/>
              </a:solidFill>
              <a:latin typeface="Calibri"/>
              <a:ea typeface="新細明體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616738D-CD7D-4252-B743-F6056E2BE01E}"/>
              </a:ext>
            </a:extLst>
          </p:cNvPr>
          <p:cNvSpPr/>
          <p:nvPr/>
        </p:nvSpPr>
        <p:spPr>
          <a:xfrm>
            <a:off x="3471728" y="1108817"/>
            <a:ext cx="820708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t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TW" altLang="en-US" sz="1600" kern="0" dirty="0">
              <a:solidFill>
                <a:srgbClr val="0000FF"/>
              </a:solidFill>
              <a:latin typeface="Calibri"/>
              <a:ea typeface="新細明體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F0AD436-3082-482D-8BE5-4F16789F9F2D}"/>
              </a:ext>
            </a:extLst>
          </p:cNvPr>
          <p:cNvSpPr/>
          <p:nvPr/>
        </p:nvSpPr>
        <p:spPr>
          <a:xfrm>
            <a:off x="4346492" y="1108817"/>
            <a:ext cx="3825907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t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TW" altLang="en-US" sz="1600" kern="0" dirty="0">
              <a:solidFill>
                <a:srgbClr val="0000FF"/>
              </a:solidFill>
              <a:latin typeface="Calibri"/>
              <a:ea typeface="新細明體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4FBE99C-E64B-48C8-832C-FE015847DA9F}"/>
              </a:ext>
            </a:extLst>
          </p:cNvPr>
          <p:cNvSpPr/>
          <p:nvPr/>
        </p:nvSpPr>
        <p:spPr>
          <a:xfrm>
            <a:off x="1476905" y="1965342"/>
            <a:ext cx="576064" cy="216024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t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TW" altLang="en-US" sz="1600" kern="0" dirty="0">
              <a:solidFill>
                <a:srgbClr val="0000FF"/>
              </a:solidFill>
              <a:latin typeface="Calibri"/>
              <a:ea typeface="新細明體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1DF35E5-CE2F-40AA-99B0-149851D44769}"/>
              </a:ext>
            </a:extLst>
          </p:cNvPr>
          <p:cNvSpPr/>
          <p:nvPr/>
        </p:nvSpPr>
        <p:spPr>
          <a:xfrm>
            <a:off x="2050496" y="1965848"/>
            <a:ext cx="793312" cy="216024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t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TW" altLang="en-US" sz="1600" kern="0" dirty="0">
              <a:solidFill>
                <a:srgbClr val="0000FF"/>
              </a:solidFill>
              <a:latin typeface="Calibri"/>
              <a:ea typeface="新細明體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ED3407B-C7D6-4AC3-AC97-7D5DCCD67790}"/>
              </a:ext>
            </a:extLst>
          </p:cNvPr>
          <p:cNvSpPr/>
          <p:nvPr/>
        </p:nvSpPr>
        <p:spPr>
          <a:xfrm>
            <a:off x="2843809" y="1965848"/>
            <a:ext cx="1152152" cy="216024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t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TW" altLang="en-US" sz="1600" kern="0" dirty="0">
              <a:solidFill>
                <a:srgbClr val="0000FF"/>
              </a:solidFill>
              <a:latin typeface="Calibri"/>
              <a:ea typeface="新細明體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7E8C9D5-77D7-441B-A5F3-F8B41A4A1C8F}"/>
              </a:ext>
            </a:extLst>
          </p:cNvPr>
          <p:cNvSpPr/>
          <p:nvPr/>
        </p:nvSpPr>
        <p:spPr>
          <a:xfrm>
            <a:off x="3995962" y="1962446"/>
            <a:ext cx="720054" cy="216024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t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TW" altLang="en-US" sz="1600" kern="0" dirty="0">
              <a:solidFill>
                <a:srgbClr val="0000FF"/>
              </a:solidFill>
              <a:latin typeface="Calibri"/>
              <a:ea typeface="新細明體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54F86F4-C0CB-4F0D-A910-91BA4A8A0320}"/>
              </a:ext>
            </a:extLst>
          </p:cNvPr>
          <p:cNvSpPr/>
          <p:nvPr/>
        </p:nvSpPr>
        <p:spPr>
          <a:xfrm>
            <a:off x="851008" y="4185717"/>
            <a:ext cx="2784888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t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TW" altLang="en-US" sz="1600" kern="0" dirty="0">
              <a:solidFill>
                <a:srgbClr val="0000FF"/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24864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3CE9D-1E17-4672-B79D-737D1B68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Tengen Compiler - Output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27E7B2-81A2-497F-8226-DCA555F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CB3BDCAA-5B8F-437F-9427-DE0856E2D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02545"/>
            <a:ext cx="3138680" cy="21871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內容版面配置區 7">
            <a:extLst>
              <a:ext uri="{FF2B5EF4-FFF2-40B4-BE49-F238E27FC236}">
                <a16:creationId xmlns:a16="http://schemas.microsoft.com/office/drawing/2014/main" id="{F4C12FCE-93CD-484A-870B-4C55BC8443B0}"/>
              </a:ext>
            </a:extLst>
          </p:cNvPr>
          <p:cNvSpPr txBox="1">
            <a:spLocks/>
          </p:cNvSpPr>
          <p:nvPr/>
        </p:nvSpPr>
        <p:spPr>
          <a:xfrm>
            <a:off x="215516" y="814866"/>
            <a:ext cx="8712968" cy="42484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dirty="0"/>
              <a:t>Output:</a:t>
            </a:r>
          </a:p>
          <a:p>
            <a:pPr lvl="1"/>
            <a:r>
              <a:rPr lang="en-US" altLang="zh-TW" sz="1600" dirty="0"/>
              <a:t>Model analyze report: analyze_report.txt</a:t>
            </a:r>
          </a:p>
          <a:p>
            <a:pPr lvl="1"/>
            <a:r>
              <a:rPr lang="en-US" altLang="zh-TW" sz="1600" dirty="0"/>
              <a:t>C code model: src/*.* &amp; include/*.*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Font typeface="Arial" pitchFamily="34" charset="0"/>
              <a:buNone/>
            </a:pPr>
            <a:endParaRPr lang="en-US" altLang="zh-TW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6F3235B-0953-4EF0-A17B-B25C6E6745C4}"/>
              </a:ext>
            </a:extLst>
          </p:cNvPr>
          <p:cNvSpPr/>
          <p:nvPr/>
        </p:nvSpPr>
        <p:spPr>
          <a:xfrm>
            <a:off x="755576" y="2390577"/>
            <a:ext cx="3024336" cy="165618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t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TW" altLang="en-US" sz="1600" kern="0" dirty="0">
              <a:solidFill>
                <a:srgbClr val="0000FF"/>
              </a:solidFill>
              <a:latin typeface="Calibri"/>
              <a:ea typeface="新細明體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E977D2-A984-4A9B-AEEC-822096D900CB}"/>
              </a:ext>
            </a:extLst>
          </p:cNvPr>
          <p:cNvSpPr/>
          <p:nvPr/>
        </p:nvSpPr>
        <p:spPr>
          <a:xfrm>
            <a:off x="755576" y="2246561"/>
            <a:ext cx="1656184" cy="13936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t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TW" altLang="en-US" sz="1600" kern="0" dirty="0">
              <a:solidFill>
                <a:srgbClr val="0000FF"/>
              </a:solidFill>
              <a:latin typeface="Calibri"/>
              <a:ea typeface="新細明體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BBC0ECB6-5086-4A2F-85C3-54A6C5537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448" y="3542705"/>
            <a:ext cx="4932040" cy="13196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47F94F49-B2E8-452C-AF50-E47343DE8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448" y="2111094"/>
            <a:ext cx="4932040" cy="12662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A8E53D76-79BE-4BC6-A999-39D03BCF84F4}"/>
              </a:ext>
            </a:extLst>
          </p:cNvPr>
          <p:cNvSpPr/>
          <p:nvPr/>
        </p:nvSpPr>
        <p:spPr>
          <a:xfrm>
            <a:off x="4211960" y="4766841"/>
            <a:ext cx="1512168" cy="10801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t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TW" altLang="en-US" sz="1600" kern="0" dirty="0">
              <a:solidFill>
                <a:srgbClr val="0000FF"/>
              </a:solidFill>
              <a:latin typeface="Calibri"/>
              <a:ea typeface="新細明體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1A09F16-FEE3-45E9-88C5-81EDC570BAD7}"/>
              </a:ext>
            </a:extLst>
          </p:cNvPr>
          <p:cNvSpPr txBox="1"/>
          <p:nvPr/>
        </p:nvSpPr>
        <p:spPr>
          <a:xfrm>
            <a:off x="683568" y="1851670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>
                <a:solidFill>
                  <a:srgbClr val="0000FF"/>
                </a:solidFill>
              </a:rPr>
              <a:t>Output folder</a:t>
            </a:r>
            <a:endParaRPr lang="zh-TW" altLang="en-US" sz="1000" b="1" dirty="0">
              <a:solidFill>
                <a:srgbClr val="0000FF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C812014-D7C5-454F-93C5-FF88CE3B332D}"/>
              </a:ext>
            </a:extLst>
          </p:cNvPr>
          <p:cNvSpPr txBox="1"/>
          <p:nvPr/>
        </p:nvSpPr>
        <p:spPr>
          <a:xfrm>
            <a:off x="4032448" y="1873312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>
                <a:solidFill>
                  <a:srgbClr val="0000FF"/>
                </a:solidFill>
              </a:rPr>
              <a:t>Analyze report</a:t>
            </a:r>
            <a:endParaRPr lang="zh-TW" altLang="en-US" sz="1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692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自訂 1">
      <a:dk1>
        <a:sysClr val="windowText" lastClr="000000"/>
      </a:dk1>
      <a:lt1>
        <a:sysClr val="window" lastClr="FFFFFF"/>
      </a:lt1>
      <a:dk2>
        <a:srgbClr val="002060"/>
      </a:dk2>
      <a:lt2>
        <a:srgbClr val="FFCC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81960</TotalTime>
  <Words>389</Words>
  <Application>Microsoft Office PowerPoint</Application>
  <PresentationFormat>如螢幕大小 (16:9)</PresentationFormat>
  <Paragraphs>90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Microsoft YaHei</vt:lpstr>
      <vt:lpstr>微軟正黑體</vt:lpstr>
      <vt:lpstr>新細明體</vt:lpstr>
      <vt:lpstr>Arial</vt:lpstr>
      <vt:lpstr>Calibri</vt:lpstr>
      <vt:lpstr>Cambria</vt:lpstr>
      <vt:lpstr>Helvetica</vt:lpstr>
      <vt:lpstr>Wingdings 2</vt:lpstr>
      <vt:lpstr>Office 佈景主題</vt:lpstr>
      <vt:lpstr>Tengen Compiler Introduction  Markii Cheng</vt:lpstr>
      <vt:lpstr>Tengen Compiler</vt:lpstr>
      <vt:lpstr>Tengen Compiler – docker image</vt:lpstr>
      <vt:lpstr>Tengen Compiler – docker image</vt:lpstr>
      <vt:lpstr>Tengen Compiler - Command</vt:lpstr>
      <vt:lpstr>Tengen Compiler - Command</vt:lpstr>
      <vt:lpstr>Tengen Compiler -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cherry.pan(潘郁芬)</dc:creator>
  <cp:lastModifiedBy>markii.cheng(鄭惟文)</cp:lastModifiedBy>
  <cp:revision>1564</cp:revision>
  <dcterms:created xsi:type="dcterms:W3CDTF">2021-08-06T10:38:50Z</dcterms:created>
  <dcterms:modified xsi:type="dcterms:W3CDTF">2024-06-11T08:18:16Z</dcterms:modified>
</cp:coreProperties>
</file>