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227ec586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227ec586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2173c8c7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2173c8c7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2173c8c7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2173c8c7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227ec586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227ec586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227ec586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227ec586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227ec586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227ec586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227ec586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227ec58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227ec586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227ec586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2173c8c75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2173c8c75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2173c8c7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2173c8c7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52173c8c7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2173c8c7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52173c8c75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52173c8c75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5227ec586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5227ec586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5227ec586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5227ec586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227ec586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227ec586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52173c8c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52173c8c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2173c8c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2173c8c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2173c8c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2173c8c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2173c8c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2173c8c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2173c8c7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2173c8c7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2173c8c7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2173c8c7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2173c8c7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2173c8c7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8.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1.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63575"/>
            <a:ext cx="8520600" cy="20526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b="1" lang="en" sz="4000">
                <a:solidFill>
                  <a:schemeClr val="lt1"/>
                </a:solidFill>
                <a:latin typeface="Calibri"/>
                <a:ea typeface="Calibri"/>
                <a:cs typeface="Calibri"/>
                <a:sym typeface="Calibri"/>
              </a:rPr>
              <a:t>Florida International University</a:t>
            </a:r>
            <a:endParaRPr sz="4000">
              <a:solidFill>
                <a:schemeClr val="lt1"/>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b="1" lang="en" sz="4000">
                <a:solidFill>
                  <a:schemeClr val="lt1"/>
                </a:solidFill>
                <a:latin typeface="Calibri"/>
                <a:ea typeface="Calibri"/>
                <a:cs typeface="Calibri"/>
                <a:sym typeface="Calibri"/>
              </a:rPr>
              <a:t>PokerBots 2025</a:t>
            </a:r>
            <a:endParaRPr sz="4000">
              <a:solidFill>
                <a:schemeClr val="lt1"/>
              </a:solidFill>
              <a:latin typeface="Calibri"/>
              <a:ea typeface="Calibri"/>
              <a:cs typeface="Calibri"/>
              <a:sym typeface="Calibri"/>
            </a:endParaRPr>
          </a:p>
        </p:txBody>
      </p:sp>
      <p:sp>
        <p:nvSpPr>
          <p:cNvPr id="55" name="Google Shape;55;p13"/>
          <p:cNvSpPr txBox="1"/>
          <p:nvPr>
            <p:ph idx="1" type="subTitle"/>
          </p:nvPr>
        </p:nvSpPr>
        <p:spPr>
          <a:xfrm>
            <a:off x="311700" y="3629350"/>
            <a:ext cx="8520600" cy="7926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b="1" lang="en" sz="3200">
                <a:solidFill>
                  <a:schemeClr val="lt1"/>
                </a:solidFill>
                <a:latin typeface="Calibri"/>
                <a:ea typeface="Calibri"/>
                <a:cs typeface="Calibri"/>
                <a:sym typeface="Calibri"/>
              </a:rPr>
              <a:t>Lesson 1: </a:t>
            </a:r>
            <a:r>
              <a:rPr b="1" lang="en" sz="3200">
                <a:solidFill>
                  <a:schemeClr val="lt1"/>
                </a:solidFill>
                <a:latin typeface="Calibri"/>
                <a:ea typeface="Calibri"/>
                <a:cs typeface="Calibri"/>
                <a:sym typeface="Calibri"/>
              </a:rPr>
              <a:t>Introduction To PokerBots &amp; Poker</a:t>
            </a:r>
            <a:endParaRPr sz="3200">
              <a:solidFill>
                <a:schemeClr val="lt1"/>
              </a:solidFill>
              <a:latin typeface="Calibri"/>
              <a:ea typeface="Calibri"/>
              <a:cs typeface="Calibri"/>
              <a:sym typeface="Calibri"/>
            </a:endParaRPr>
          </a:p>
        </p:txBody>
      </p:sp>
      <p:pic>
        <p:nvPicPr>
          <p:cNvPr id="56" name="Google Shape;56;p13" title="fiucardlogo.png"/>
          <p:cNvPicPr preferRelativeResize="0"/>
          <p:nvPr/>
        </p:nvPicPr>
        <p:blipFill>
          <a:blip r:embed="rId4">
            <a:alphaModFix/>
          </a:blip>
          <a:stretch>
            <a:fillRect/>
          </a:stretch>
        </p:blipFill>
        <p:spPr>
          <a:xfrm>
            <a:off x="3813525" y="2187600"/>
            <a:ext cx="1516950" cy="1516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4">
            <a:alphaModFix/>
          </a:blip>
          <a:stretch>
            <a:fillRect/>
          </a:stretch>
        </p:blipFill>
        <p:spPr>
          <a:xfrm>
            <a:off x="714359" y="0"/>
            <a:ext cx="7715277"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Calibri"/>
                <a:ea typeface="Calibri"/>
                <a:cs typeface="Calibri"/>
                <a:sym typeface="Calibri"/>
              </a:rPr>
              <a:t>Poker Hand Strength</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p:txBody>
      </p:sp>
      <p:sp>
        <p:nvSpPr>
          <p:cNvPr id="117" name="Google Shape;117;p23"/>
          <p:cNvSpPr txBox="1"/>
          <p:nvPr>
            <p:ph idx="1" type="body"/>
          </p:nvPr>
        </p:nvSpPr>
        <p:spPr>
          <a:xfrm>
            <a:off x="311700" y="1152475"/>
            <a:ext cx="28131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Font typeface="Calibri"/>
              <a:buChar char="-"/>
            </a:pPr>
            <a:r>
              <a:rPr b="1" lang="en" sz="2200">
                <a:solidFill>
                  <a:schemeClr val="dk1"/>
                </a:solidFill>
                <a:latin typeface="Calibri"/>
                <a:ea typeface="Calibri"/>
                <a:cs typeface="Calibri"/>
                <a:sym typeface="Calibri"/>
              </a:rPr>
              <a:t>Pocket Pairs</a:t>
            </a:r>
            <a:endParaRPr b="1"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 sz="2200">
                <a:solidFill>
                  <a:schemeClr val="dk1"/>
                </a:solidFill>
                <a:latin typeface="Calibri"/>
                <a:ea typeface="Calibri"/>
                <a:cs typeface="Calibri"/>
                <a:sym typeface="Calibri"/>
              </a:rPr>
              <a:t>Suited</a:t>
            </a:r>
            <a:endParaRPr b="1"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 sz="2200">
                <a:solidFill>
                  <a:schemeClr val="dk1"/>
                </a:solidFill>
                <a:latin typeface="Calibri"/>
                <a:ea typeface="Calibri"/>
                <a:cs typeface="Calibri"/>
                <a:sym typeface="Calibri"/>
              </a:rPr>
              <a:t>Connectors</a:t>
            </a:r>
            <a:endParaRPr b="1"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 sz="2200">
                <a:solidFill>
                  <a:schemeClr val="dk1"/>
                </a:solidFill>
                <a:latin typeface="Calibri"/>
                <a:ea typeface="Calibri"/>
                <a:cs typeface="Calibri"/>
                <a:sym typeface="Calibri"/>
              </a:rPr>
              <a:t>Pre-Flop Equity</a:t>
            </a:r>
            <a:endParaRPr b="1"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 sz="2200">
                <a:solidFill>
                  <a:schemeClr val="dk1"/>
                </a:solidFill>
                <a:latin typeface="Calibri"/>
                <a:ea typeface="Calibri"/>
                <a:cs typeface="Calibri"/>
                <a:sym typeface="Calibri"/>
              </a:rPr>
              <a:t>“Kicker”</a:t>
            </a:r>
            <a:endParaRPr b="1" sz="2200">
              <a:solidFill>
                <a:schemeClr val="dk1"/>
              </a:solidFill>
              <a:latin typeface="Calibri"/>
              <a:ea typeface="Calibri"/>
              <a:cs typeface="Calibri"/>
              <a:sym typeface="Calibri"/>
            </a:endParaRPr>
          </a:p>
        </p:txBody>
      </p:sp>
      <p:pic>
        <p:nvPicPr>
          <p:cNvPr id="118" name="Google Shape;118;p23"/>
          <p:cNvPicPr preferRelativeResize="0"/>
          <p:nvPr/>
        </p:nvPicPr>
        <p:blipFill rotWithShape="1">
          <a:blip r:embed="rId4">
            <a:alphaModFix/>
          </a:blip>
          <a:srcRect b="2131" l="1250" r="1774" t="5583"/>
          <a:stretch/>
        </p:blipFill>
        <p:spPr>
          <a:xfrm>
            <a:off x="3186580" y="216425"/>
            <a:ext cx="5957420" cy="469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Calibri"/>
                <a:ea typeface="Calibri"/>
                <a:cs typeface="Calibri"/>
                <a:sym typeface="Calibri"/>
              </a:rPr>
              <a:t>Game Variants</a:t>
            </a:r>
            <a:endParaRPr b="1" sz="2820">
              <a:latin typeface="Calibri"/>
              <a:ea typeface="Calibri"/>
              <a:cs typeface="Calibri"/>
              <a:sym typeface="Calibri"/>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Font typeface="Calibri"/>
              <a:buChar char="-"/>
            </a:pPr>
            <a:r>
              <a:rPr b="1" lang="en" sz="2200">
                <a:solidFill>
                  <a:schemeClr val="dk1"/>
                </a:solidFill>
                <a:latin typeface="Calibri"/>
                <a:ea typeface="Calibri"/>
                <a:cs typeface="Calibri"/>
                <a:sym typeface="Calibri"/>
              </a:rPr>
              <a:t>There are many variations of Poker, and many variations to Texas Hold’em</a:t>
            </a:r>
            <a:endParaRPr b="1"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 sz="2200">
                <a:solidFill>
                  <a:schemeClr val="dk1"/>
                </a:solidFill>
                <a:latin typeface="Calibri"/>
                <a:ea typeface="Calibri"/>
                <a:cs typeface="Calibri"/>
                <a:sym typeface="Calibri"/>
              </a:rPr>
              <a:t>We will be playing Heads-Up No-Limit Texas Hold’em</a:t>
            </a:r>
            <a:endParaRPr b="1"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 sz="2200">
                <a:solidFill>
                  <a:schemeClr val="dk1"/>
                </a:solidFill>
                <a:latin typeface="Calibri"/>
                <a:ea typeface="Calibri"/>
                <a:cs typeface="Calibri"/>
                <a:sym typeface="Calibri"/>
              </a:rPr>
              <a:t>Texas Hold’em is played with two cards and can be </a:t>
            </a:r>
            <a:r>
              <a:rPr b="1" lang="en" sz="2200">
                <a:solidFill>
                  <a:schemeClr val="dk1"/>
                </a:solidFill>
                <a:latin typeface="Calibri"/>
                <a:ea typeface="Calibri"/>
                <a:cs typeface="Calibri"/>
                <a:sym typeface="Calibri"/>
              </a:rPr>
              <a:t>either</a:t>
            </a:r>
            <a:r>
              <a:rPr b="1" lang="en" sz="2200">
                <a:solidFill>
                  <a:schemeClr val="dk1"/>
                </a:solidFill>
                <a:latin typeface="Calibri"/>
                <a:ea typeface="Calibri"/>
                <a:cs typeface="Calibri"/>
                <a:sym typeface="Calibri"/>
              </a:rPr>
              <a:t> a “limit” or “no-limit”game.</a:t>
            </a:r>
            <a:endParaRPr b="1"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 sz="2200">
                <a:solidFill>
                  <a:schemeClr val="dk1"/>
                </a:solidFill>
                <a:latin typeface="Calibri"/>
                <a:ea typeface="Calibri"/>
                <a:cs typeface="Calibri"/>
                <a:sym typeface="Calibri"/>
              </a:rPr>
              <a:t>Other popular poker variants are: Pot-Limit Omaha, Omaha Hi-Lo, 7 Card Stud and Razz</a:t>
            </a:r>
            <a:endParaRPr b="1" sz="2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Calibri"/>
                <a:ea typeface="Calibri"/>
                <a:cs typeface="Calibri"/>
                <a:sym typeface="Calibri"/>
              </a:rPr>
              <a:t>Betting Round Structure</a:t>
            </a:r>
            <a:endParaRPr b="1" sz="2820">
              <a:latin typeface="Calibri"/>
              <a:ea typeface="Calibri"/>
              <a:cs typeface="Calibri"/>
              <a:sym typeface="Calibri"/>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Calibri"/>
                <a:ea typeface="Calibri"/>
                <a:cs typeface="Calibri"/>
                <a:sym typeface="Calibri"/>
              </a:rPr>
              <a:t>Pre-Flop: </a:t>
            </a:r>
            <a:r>
              <a:rPr b="1" lang="en" sz="2200">
                <a:solidFill>
                  <a:schemeClr val="dk1"/>
                </a:solidFill>
                <a:latin typeface="Calibri"/>
                <a:ea typeface="Calibri"/>
                <a:cs typeface="Calibri"/>
                <a:sym typeface="Calibri"/>
              </a:rPr>
              <a:t>Each player receives two private cards (hole cards). First action is to the small blind who can fold, call, or raise. he big blind can then fold, check (if no raise), call, or raise Betting continues until all bets are equal or all but one player folds</a:t>
            </a:r>
            <a:endParaRPr b="1" sz="2200">
              <a:solidFill>
                <a:schemeClr val="dk1"/>
              </a:solidFill>
              <a:latin typeface="Calibri"/>
              <a:ea typeface="Calibri"/>
              <a:cs typeface="Calibri"/>
              <a:sym typeface="Calibri"/>
            </a:endParaRPr>
          </a:p>
          <a:p>
            <a:pPr indent="0" lvl="0" marL="0" rtl="0" algn="l">
              <a:spcBef>
                <a:spcPts val="1200"/>
              </a:spcBef>
              <a:spcAft>
                <a:spcPts val="1200"/>
              </a:spcAft>
              <a:buNone/>
            </a:pPr>
            <a:r>
              <a:rPr b="1" lang="en" sz="2200">
                <a:solidFill>
                  <a:schemeClr val="dk1"/>
                </a:solidFill>
                <a:latin typeface="Calibri"/>
                <a:ea typeface="Calibri"/>
                <a:cs typeface="Calibri"/>
                <a:sym typeface="Calibri"/>
              </a:rPr>
              <a:t>In the subsequent rounds, the first player can bet 0 (</a:t>
            </a:r>
            <a:r>
              <a:rPr b="1" i="1" lang="en" sz="2200">
                <a:solidFill>
                  <a:schemeClr val="dk1"/>
                </a:solidFill>
                <a:latin typeface="Calibri"/>
                <a:ea typeface="Calibri"/>
                <a:cs typeface="Calibri"/>
                <a:sym typeface="Calibri"/>
              </a:rPr>
              <a:t>check</a:t>
            </a:r>
            <a:r>
              <a:rPr b="1" lang="en" sz="2200">
                <a:solidFill>
                  <a:schemeClr val="dk1"/>
                </a:solidFill>
                <a:latin typeface="Calibri"/>
                <a:ea typeface="Calibri"/>
                <a:cs typeface="Calibri"/>
                <a:sym typeface="Calibri"/>
              </a:rPr>
              <a:t>), or bet any amount between “big blind” and their # of chips remaining. If player1 </a:t>
            </a:r>
            <a:r>
              <a:rPr b="1" i="1" lang="en" sz="2200">
                <a:solidFill>
                  <a:schemeClr val="dk1"/>
                </a:solidFill>
                <a:latin typeface="Calibri"/>
                <a:ea typeface="Calibri"/>
                <a:cs typeface="Calibri"/>
                <a:sym typeface="Calibri"/>
              </a:rPr>
              <a:t>checks</a:t>
            </a:r>
            <a:r>
              <a:rPr b="1" lang="en" sz="2200">
                <a:solidFill>
                  <a:schemeClr val="dk1"/>
                </a:solidFill>
                <a:latin typeface="Calibri"/>
                <a:ea typeface="Calibri"/>
                <a:cs typeface="Calibri"/>
                <a:sym typeface="Calibri"/>
              </a:rPr>
              <a:t>, action passes to the next player, if player1 bets, the next players can </a:t>
            </a:r>
            <a:r>
              <a:rPr b="1" i="1" lang="en" sz="2200">
                <a:solidFill>
                  <a:schemeClr val="dk1"/>
                </a:solidFill>
                <a:latin typeface="Calibri"/>
                <a:ea typeface="Calibri"/>
                <a:cs typeface="Calibri"/>
                <a:sym typeface="Calibri"/>
              </a:rPr>
              <a:t>fold, call, or raise</a:t>
            </a:r>
            <a:endParaRPr b="1" sz="26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Calibri"/>
                <a:ea typeface="Calibri"/>
                <a:cs typeface="Calibri"/>
                <a:sym typeface="Calibri"/>
              </a:rPr>
              <a:t>Betting Round Structure</a:t>
            </a:r>
            <a:endParaRPr b="1" sz="2820">
              <a:latin typeface="Calibri"/>
              <a:ea typeface="Calibri"/>
              <a:cs typeface="Calibri"/>
              <a:sym typeface="Calibri"/>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200">
                <a:solidFill>
                  <a:schemeClr val="dk1"/>
                </a:solidFill>
                <a:latin typeface="Calibri"/>
                <a:ea typeface="Calibri"/>
                <a:cs typeface="Calibri"/>
                <a:sym typeface="Calibri"/>
              </a:rPr>
              <a:t>Flop: Three community cards are dealt face-up on the board. First action is to the non-dealer. Players can check, bet, raise, or fold. Betting continues until all bets are equal or all but one player folds</a:t>
            </a:r>
            <a:endParaRPr b="1" sz="2200">
              <a:solidFill>
                <a:schemeClr val="dk1"/>
              </a:solidFill>
              <a:latin typeface="Calibri"/>
              <a:ea typeface="Calibri"/>
              <a:cs typeface="Calibri"/>
              <a:sym typeface="Calibri"/>
            </a:endParaRPr>
          </a:p>
          <a:p>
            <a:pPr indent="0" lvl="0" marL="0" rtl="0" algn="l">
              <a:spcBef>
                <a:spcPts val="1200"/>
              </a:spcBef>
              <a:spcAft>
                <a:spcPts val="0"/>
              </a:spcAft>
              <a:buNone/>
            </a:pPr>
            <a:r>
              <a:rPr b="1" lang="en" sz="2200">
                <a:solidFill>
                  <a:schemeClr val="dk1"/>
                </a:solidFill>
                <a:latin typeface="Calibri"/>
                <a:ea typeface="Calibri"/>
                <a:cs typeface="Calibri"/>
                <a:sym typeface="Calibri"/>
              </a:rPr>
              <a:t>Turn: A fourth community card is dealt face-up. Betting round proceeds same as flop</a:t>
            </a:r>
            <a:endParaRPr b="1" sz="2200">
              <a:solidFill>
                <a:schemeClr val="dk1"/>
              </a:solidFill>
              <a:latin typeface="Calibri"/>
              <a:ea typeface="Calibri"/>
              <a:cs typeface="Calibri"/>
              <a:sym typeface="Calibri"/>
            </a:endParaRPr>
          </a:p>
          <a:p>
            <a:pPr indent="0" lvl="0" marL="0" rtl="0" algn="l">
              <a:spcBef>
                <a:spcPts val="1200"/>
              </a:spcBef>
              <a:spcAft>
                <a:spcPts val="1200"/>
              </a:spcAft>
              <a:buNone/>
            </a:pPr>
            <a:r>
              <a:rPr b="1" lang="en" sz="2200">
                <a:solidFill>
                  <a:schemeClr val="dk1"/>
                </a:solidFill>
                <a:latin typeface="Calibri"/>
                <a:ea typeface="Calibri"/>
                <a:cs typeface="Calibri"/>
                <a:sym typeface="Calibri"/>
              </a:rPr>
              <a:t>River: The fifth and final community card is dealt face-up. Final betting round proceeds same as previous streets</a:t>
            </a:r>
            <a:endParaRPr b="1" sz="22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chemeClr val="lt1"/>
                </a:solidFill>
                <a:latin typeface="Calibri"/>
                <a:ea typeface="Calibri"/>
                <a:cs typeface="Calibri"/>
                <a:sym typeface="Calibri"/>
              </a:rPr>
              <a:t>“Streets”</a:t>
            </a:r>
            <a:endParaRPr b="1" sz="2820">
              <a:solidFill>
                <a:schemeClr val="lt1"/>
              </a:solidFill>
              <a:latin typeface="Calibri"/>
              <a:ea typeface="Calibri"/>
              <a:cs typeface="Calibri"/>
              <a:sym typeface="Calibri"/>
            </a:endParaRPr>
          </a:p>
        </p:txBody>
      </p:sp>
      <p:pic>
        <p:nvPicPr>
          <p:cNvPr id="142" name="Google Shape;142;p27"/>
          <p:cNvPicPr preferRelativeResize="0"/>
          <p:nvPr/>
        </p:nvPicPr>
        <p:blipFill rotWithShape="1">
          <a:blip r:embed="rId4">
            <a:alphaModFix/>
          </a:blip>
          <a:srcRect b="14129" l="6995" r="6960" t="20969"/>
          <a:stretch/>
        </p:blipFill>
        <p:spPr>
          <a:xfrm>
            <a:off x="1682700" y="1230800"/>
            <a:ext cx="6085924" cy="3338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chemeClr val="lt1"/>
                </a:solidFill>
                <a:latin typeface="Calibri"/>
                <a:ea typeface="Calibri"/>
                <a:cs typeface="Calibri"/>
                <a:sym typeface="Calibri"/>
              </a:rPr>
              <a:t>Betting Rules</a:t>
            </a:r>
            <a:endParaRPr b="1" sz="2820">
              <a:solidFill>
                <a:schemeClr val="lt1"/>
              </a:solidFill>
              <a:latin typeface="Calibri"/>
              <a:ea typeface="Calibri"/>
              <a:cs typeface="Calibri"/>
              <a:sym typeface="Calibri"/>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1200"/>
              </a:spcBef>
              <a:spcAft>
                <a:spcPts val="0"/>
              </a:spcAft>
              <a:buClr>
                <a:schemeClr val="lt1"/>
              </a:buClr>
              <a:buSzPts val="2200"/>
              <a:buChar char="-"/>
            </a:pPr>
            <a:r>
              <a:rPr b="1" lang="en" sz="2200">
                <a:solidFill>
                  <a:schemeClr val="lt1"/>
                </a:solidFill>
              </a:rPr>
              <a:t>Players can bet any amount from one big blind up to their entire stack</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The minimum raise must be at least the size of the previous bet or raise</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There is no maximum number of raises permitted</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If a player doesn't have enough chips to call a bet, they can go "all-in" with their remaining chips</a:t>
            </a:r>
            <a:endParaRPr b="1" sz="22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a:solidFill>
                  <a:schemeClr val="lt1"/>
                </a:solidFill>
              </a:rPr>
              <a:t>Winning the Hand</a:t>
            </a:r>
            <a:endParaRPr>
              <a:solidFill>
                <a:schemeClr val="lt1"/>
              </a:solidFill>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1200"/>
              </a:spcBef>
              <a:spcAft>
                <a:spcPts val="0"/>
              </a:spcAft>
              <a:buClr>
                <a:schemeClr val="lt1"/>
              </a:buClr>
              <a:buSzPts val="2200"/>
              <a:buChar char="-"/>
            </a:pPr>
            <a:r>
              <a:rPr b="1" lang="en" sz="2200">
                <a:solidFill>
                  <a:schemeClr val="lt1"/>
                </a:solidFill>
              </a:rPr>
              <a:t>If a player folds, the remaining player wins the pot</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If the players reach showdown, best five-card poker hand using any combination of hole cards and community cards wins</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In case of identical hands, the pot is split</a:t>
            </a:r>
            <a:endParaRPr b="1" sz="2200">
              <a:solidFill>
                <a:schemeClr val="lt1"/>
              </a:solidFill>
            </a:endParaRPr>
          </a:p>
          <a:p>
            <a:pPr indent="0" lvl="0" marL="0" rtl="0" algn="l">
              <a:spcBef>
                <a:spcPts val="1200"/>
              </a:spcBef>
              <a:spcAft>
                <a:spcPts val="1200"/>
              </a:spcAft>
              <a:buNone/>
            </a:pPr>
            <a:r>
              <a:t/>
            </a:r>
            <a:endParaRPr sz="22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chemeClr val="lt1"/>
                </a:solidFill>
              </a:rPr>
              <a:t>Local Testing</a:t>
            </a:r>
            <a:endParaRPr b="1" sz="2820">
              <a:solidFill>
                <a:schemeClr val="lt1"/>
              </a:solidFill>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lt1"/>
              </a:buClr>
              <a:buSzPts val="2200"/>
              <a:buFont typeface="Calibri"/>
              <a:buChar char="-"/>
            </a:pPr>
            <a:r>
              <a:rPr b="1" lang="en" sz="2200">
                <a:solidFill>
                  <a:schemeClr val="lt1"/>
                </a:solidFill>
                <a:latin typeface="Calibri"/>
                <a:ea typeface="Calibri"/>
                <a:cs typeface="Calibri"/>
                <a:sym typeface="Calibri"/>
              </a:rPr>
              <a:t>Pull engine &amp; samples github repo</a:t>
            </a:r>
            <a:endParaRPr b="1"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Char char="-"/>
            </a:pPr>
            <a:r>
              <a:rPr b="1" lang="en" sz="2200">
                <a:solidFill>
                  <a:schemeClr val="lt1"/>
                </a:solidFill>
                <a:latin typeface="Calibri"/>
                <a:ea typeface="Calibri"/>
                <a:cs typeface="Calibri"/>
                <a:sym typeface="Calibri"/>
              </a:rPr>
              <a:t>Review engine config file parameters: number of hands, number of seconds, where to bots</a:t>
            </a:r>
            <a:endParaRPr b="1"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Char char="-"/>
            </a:pPr>
            <a:r>
              <a:rPr b="1" lang="en" sz="2200">
                <a:solidFill>
                  <a:schemeClr val="lt1"/>
                </a:solidFill>
                <a:latin typeface="Calibri"/>
                <a:ea typeface="Calibri"/>
                <a:cs typeface="Calibri"/>
                <a:sym typeface="Calibri"/>
              </a:rPr>
              <a:t>Run test_engine.py loaded with sample bots via config.py</a:t>
            </a:r>
            <a:endParaRPr b="1" sz="22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chemeClr val="lt1"/>
                </a:solidFill>
                <a:latin typeface="Calibri"/>
                <a:ea typeface="Calibri"/>
                <a:cs typeface="Calibri"/>
                <a:sym typeface="Calibri"/>
              </a:rPr>
              <a:t>Scrimmage Server Testing</a:t>
            </a:r>
            <a:endParaRPr b="1" sz="2820">
              <a:solidFill>
                <a:schemeClr val="lt1"/>
              </a:solidFill>
              <a:latin typeface="Calibri"/>
              <a:ea typeface="Calibri"/>
              <a:cs typeface="Calibri"/>
              <a:sym typeface="Calibri"/>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lt1"/>
              </a:buClr>
              <a:buSzPts val="2200"/>
              <a:buChar char="-"/>
            </a:pPr>
            <a:r>
              <a:rPr b="1" lang="en" sz="2200">
                <a:solidFill>
                  <a:schemeClr val="lt1"/>
                </a:solidFill>
              </a:rPr>
              <a:t>Search scrimmage.fiupokerbots.com</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Sign-up/Login with FIU Credentials</a:t>
            </a:r>
            <a:endParaRPr b="1" sz="2200">
              <a:solidFill>
                <a:schemeClr val="lt1"/>
              </a:solidFill>
            </a:endParaRPr>
          </a:p>
        </p:txBody>
      </p:sp>
      <p:pic>
        <p:nvPicPr>
          <p:cNvPr id="167" name="Google Shape;167;p31"/>
          <p:cNvPicPr preferRelativeResize="0"/>
          <p:nvPr/>
        </p:nvPicPr>
        <p:blipFill rotWithShape="1">
          <a:blip r:embed="rId4">
            <a:alphaModFix/>
          </a:blip>
          <a:srcRect b="22330" l="0" r="0" t="0"/>
          <a:stretch/>
        </p:blipFill>
        <p:spPr>
          <a:xfrm>
            <a:off x="76200" y="2193725"/>
            <a:ext cx="8809623" cy="2625674"/>
          </a:xfrm>
          <a:prstGeom prst="rect">
            <a:avLst/>
          </a:prstGeom>
          <a:noFill/>
          <a:ln>
            <a:noFill/>
          </a:ln>
        </p:spPr>
      </p:pic>
      <p:pic>
        <p:nvPicPr>
          <p:cNvPr id="168" name="Google Shape;168;p31"/>
          <p:cNvPicPr preferRelativeResize="0"/>
          <p:nvPr/>
        </p:nvPicPr>
        <p:blipFill>
          <a:blip r:embed="rId5">
            <a:alphaModFix/>
          </a:blip>
          <a:stretch>
            <a:fillRect/>
          </a:stretch>
        </p:blipFill>
        <p:spPr>
          <a:xfrm>
            <a:off x="6029850" y="152400"/>
            <a:ext cx="2961750" cy="188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744575"/>
            <a:ext cx="8520600" cy="1403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chemeClr val="lt1"/>
                </a:solidFill>
                <a:latin typeface="Calibri"/>
                <a:ea typeface="Calibri"/>
                <a:cs typeface="Calibri"/>
                <a:sym typeface="Calibri"/>
              </a:rPr>
              <a:t>Thank you sponsors</a:t>
            </a:r>
            <a:endParaRPr b="1">
              <a:solidFill>
                <a:schemeClr val="lt1"/>
              </a:solidFill>
              <a:latin typeface="Calibri"/>
              <a:ea typeface="Calibri"/>
              <a:cs typeface="Calibri"/>
              <a:sym typeface="Calibri"/>
            </a:endParaRPr>
          </a:p>
        </p:txBody>
      </p:sp>
      <p:sp>
        <p:nvSpPr>
          <p:cNvPr id="62" name="Google Shape;62;p14"/>
          <p:cNvSpPr txBox="1"/>
          <p:nvPr>
            <p:ph idx="1" type="subTitle"/>
          </p:nvPr>
        </p:nvSpPr>
        <p:spPr>
          <a:xfrm>
            <a:off x="311700" y="21482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lt1"/>
                </a:solidFill>
                <a:latin typeface="Calibri"/>
                <a:ea typeface="Calibri"/>
                <a:cs typeface="Calibri"/>
                <a:sym typeface="Calibri"/>
              </a:rPr>
              <a:t>GTO Wizard &amp; Octopi Poker</a:t>
            </a:r>
            <a:endParaRPr b="1">
              <a:solidFill>
                <a:schemeClr val="lt1"/>
              </a:solidFill>
              <a:latin typeface="Calibri"/>
              <a:ea typeface="Calibri"/>
              <a:cs typeface="Calibri"/>
              <a:sym typeface="Calibri"/>
            </a:endParaRPr>
          </a:p>
        </p:txBody>
      </p:sp>
      <p:pic>
        <p:nvPicPr>
          <p:cNvPr id="63" name="Google Shape;63;p14"/>
          <p:cNvPicPr preferRelativeResize="0"/>
          <p:nvPr/>
        </p:nvPicPr>
        <p:blipFill>
          <a:blip r:embed="rId4">
            <a:alphaModFix/>
          </a:blip>
          <a:stretch>
            <a:fillRect/>
          </a:stretch>
        </p:blipFill>
        <p:spPr>
          <a:xfrm>
            <a:off x="1553775" y="2940875"/>
            <a:ext cx="1897825" cy="1897825"/>
          </a:xfrm>
          <a:prstGeom prst="rect">
            <a:avLst/>
          </a:prstGeom>
          <a:noFill/>
          <a:ln>
            <a:noFill/>
          </a:ln>
        </p:spPr>
      </p:pic>
      <p:pic>
        <p:nvPicPr>
          <p:cNvPr id="64" name="Google Shape;64;p14"/>
          <p:cNvPicPr preferRelativeResize="0"/>
          <p:nvPr/>
        </p:nvPicPr>
        <p:blipFill>
          <a:blip r:embed="rId5">
            <a:alphaModFix/>
          </a:blip>
          <a:stretch>
            <a:fillRect/>
          </a:stretch>
        </p:blipFill>
        <p:spPr>
          <a:xfrm>
            <a:off x="5744575" y="2940875"/>
            <a:ext cx="1897825" cy="18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alibri"/>
                <a:ea typeface="Calibri"/>
                <a:cs typeface="Calibri"/>
                <a:sym typeface="Calibri"/>
              </a:rPr>
              <a:t>Lesson 1 Sample Bots</a:t>
            </a:r>
            <a:endParaRPr b="1">
              <a:latin typeface="Calibri"/>
              <a:ea typeface="Calibri"/>
              <a:cs typeface="Calibri"/>
              <a:sym typeface="Calibri"/>
            </a:endParaRPr>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Font typeface="Calibri"/>
              <a:buChar char="-"/>
            </a:pPr>
            <a:r>
              <a:rPr b="1" lang="en" sz="2200">
                <a:solidFill>
                  <a:schemeClr val="dk1"/>
                </a:solidFill>
                <a:latin typeface="Calibri"/>
                <a:ea typeface="Calibri"/>
                <a:cs typeface="Calibri"/>
                <a:sym typeface="Calibri"/>
              </a:rPr>
              <a:t>ABC_Bot - player that uses simple calculations for hand strength and decision making</a:t>
            </a:r>
            <a:endParaRPr b="1"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 sz="2200">
                <a:solidFill>
                  <a:schemeClr val="dk1"/>
                </a:solidFill>
                <a:latin typeface="Calibri"/>
                <a:ea typeface="Calibri"/>
                <a:cs typeface="Calibri"/>
                <a:sym typeface="Calibri"/>
              </a:rPr>
              <a:t>OpenAI_Bot - queries OpenAI API with game state and returns decision</a:t>
            </a:r>
            <a:endParaRPr b="1"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 sz="2200">
                <a:solidFill>
                  <a:schemeClr val="dk1"/>
                </a:solidFill>
                <a:latin typeface="Calibri"/>
                <a:ea typeface="Calibri"/>
                <a:cs typeface="Calibri"/>
                <a:sym typeface="Calibri"/>
              </a:rPr>
              <a:t>Test them out for </a:t>
            </a:r>
            <a:r>
              <a:rPr b="1" lang="en" sz="2200">
                <a:solidFill>
                  <a:schemeClr val="dk1"/>
                </a:solidFill>
                <a:latin typeface="Calibri"/>
                <a:ea typeface="Calibri"/>
                <a:cs typeface="Calibri"/>
                <a:sym typeface="Calibri"/>
              </a:rPr>
              <a:t>yourself</a:t>
            </a:r>
            <a:r>
              <a:rPr b="1" lang="en" sz="2200">
                <a:solidFill>
                  <a:schemeClr val="dk1"/>
                </a:solidFill>
                <a:latin typeface="Calibri"/>
                <a:ea typeface="Calibri"/>
                <a:cs typeface="Calibri"/>
                <a:sym typeface="Calibri"/>
              </a:rPr>
              <a:t> using the test engine!</a:t>
            </a:r>
            <a:endParaRPr b="1" sz="22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latin typeface="Calibri"/>
                <a:ea typeface="Calibri"/>
                <a:cs typeface="Calibri"/>
                <a:sym typeface="Calibri"/>
              </a:rPr>
              <a:t>Overview of Skeleton Bot Architecture</a:t>
            </a:r>
            <a:endParaRPr>
              <a:latin typeface="Calibri"/>
              <a:ea typeface="Calibri"/>
              <a:cs typeface="Calibri"/>
              <a:sym typeface="Calibri"/>
            </a:endParaRPr>
          </a:p>
        </p:txBody>
      </p:sp>
      <p:sp>
        <p:nvSpPr>
          <p:cNvPr id="180" name="Google Shape;18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200" u="sng">
                <a:solidFill>
                  <a:schemeClr val="dk1"/>
                </a:solidFill>
                <a:latin typeface="Calibri"/>
                <a:ea typeface="Calibri"/>
                <a:cs typeface="Calibri"/>
                <a:sym typeface="Calibri"/>
              </a:rPr>
              <a:t>Engine Structure</a:t>
            </a:r>
            <a:endParaRPr b="1" sz="2200" u="sng">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 sz="2200">
                <a:solidFill>
                  <a:schemeClr val="dk1"/>
                </a:solidFill>
                <a:latin typeface="Calibri"/>
                <a:ea typeface="Calibri"/>
                <a:cs typeface="Calibri"/>
                <a:sym typeface="Calibri"/>
              </a:rPr>
              <a:t>Test_engine.py - RoundState, Player, Game</a:t>
            </a:r>
            <a:endParaRPr b="1"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 sz="2200">
                <a:solidFill>
                  <a:schemeClr val="dk1"/>
                </a:solidFill>
                <a:latin typeface="Calibri"/>
                <a:ea typeface="Calibri"/>
                <a:cs typeface="Calibri"/>
                <a:sym typeface="Calibri"/>
              </a:rPr>
              <a:t>config.py - engine and testing settings configuration</a:t>
            </a:r>
            <a:endParaRPr b="1" sz="2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2200" u="sng">
                <a:solidFill>
                  <a:schemeClr val="dk1"/>
                </a:solidFill>
                <a:latin typeface="Calibri"/>
                <a:ea typeface="Calibri"/>
                <a:cs typeface="Calibri"/>
                <a:sym typeface="Calibri"/>
              </a:rPr>
              <a:t>Bot Skeleton</a:t>
            </a:r>
            <a:endParaRPr b="1" sz="2200" u="sng">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 sz="2200">
                <a:solidFill>
                  <a:schemeClr val="dk1"/>
                </a:solidFill>
                <a:latin typeface="Calibri"/>
                <a:ea typeface="Calibri"/>
                <a:cs typeface="Calibri"/>
                <a:sym typeface="Calibri"/>
              </a:rPr>
              <a:t>States.py: GameState, RoundState classes </a:t>
            </a:r>
            <a:endParaRPr b="1"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 sz="2200">
                <a:solidFill>
                  <a:schemeClr val="dk1"/>
                </a:solidFill>
                <a:latin typeface="Calibri"/>
                <a:ea typeface="Calibri"/>
                <a:cs typeface="Calibri"/>
                <a:sym typeface="Calibri"/>
              </a:rPr>
              <a:t>Bot.py: handle_new_round(), handle_round_over(), get_action()</a:t>
            </a:r>
            <a:endParaRPr b="1"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 sz="2200">
                <a:solidFill>
                  <a:schemeClr val="dk1"/>
                </a:solidFill>
                <a:latin typeface="Calibri"/>
                <a:ea typeface="Calibri"/>
                <a:cs typeface="Calibri"/>
                <a:sym typeface="Calibri"/>
              </a:rPr>
              <a:t>Runner.py: communicates with game engine</a:t>
            </a:r>
            <a:endParaRPr b="1"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b="1" lang="en" sz="2200">
                <a:solidFill>
                  <a:schemeClr val="dk1"/>
                </a:solidFill>
                <a:latin typeface="Calibri"/>
                <a:ea typeface="Calibri"/>
                <a:cs typeface="Calibri"/>
                <a:sym typeface="Calibri"/>
              </a:rPr>
              <a:t>Player.py: the main brain of the bot for decision making</a:t>
            </a:r>
            <a:endParaRPr b="1" sz="22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200">
                <a:solidFill>
                  <a:schemeClr val="lt1"/>
                </a:solidFill>
                <a:latin typeface="Calibri"/>
                <a:ea typeface="Calibri"/>
                <a:cs typeface="Calibri"/>
                <a:sym typeface="Calibri"/>
              </a:rPr>
              <a:t>ABC_Bot</a:t>
            </a:r>
            <a:endParaRPr>
              <a:solidFill>
                <a:schemeClr val="lt1"/>
              </a:solidFill>
            </a:endParaRPr>
          </a:p>
        </p:txBody>
      </p:sp>
      <p:sp>
        <p:nvSpPr>
          <p:cNvPr id="186" name="Google Shape;18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b="1" lang="en">
                <a:solidFill>
                  <a:schemeClr val="lt1"/>
                </a:solidFill>
              </a:rPr>
              <a:t>Relies on calculating hand strength to make decisions.</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In the get_action() function the bot calculates the Expected Value (EV) of each </a:t>
            </a:r>
            <a:r>
              <a:rPr b="1" lang="en">
                <a:solidFill>
                  <a:schemeClr val="lt1"/>
                </a:solidFill>
              </a:rPr>
              <a:t>action</a:t>
            </a:r>
            <a:r>
              <a:rPr b="1" lang="en">
                <a:solidFill>
                  <a:schemeClr val="lt1"/>
                </a:solidFill>
              </a:rPr>
              <a:t> using the formula: EV = (Probability of Winning x Pot Size) - Cost of </a:t>
            </a:r>
            <a:r>
              <a:rPr b="1" lang="en">
                <a:solidFill>
                  <a:schemeClr val="lt1"/>
                </a:solidFill>
              </a:rPr>
              <a:t>action</a:t>
            </a:r>
            <a:r>
              <a:rPr b="1" lang="en">
                <a:solidFill>
                  <a:schemeClr val="lt1"/>
                </a:solidFill>
              </a:rPr>
              <a:t>.</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When EV &gt; 0, the bot will raise with an amount proportional to the EV/pot_size ratio. If it can’t </a:t>
            </a:r>
            <a:r>
              <a:rPr b="1" lang="en">
                <a:solidFill>
                  <a:schemeClr val="lt1"/>
                </a:solidFill>
              </a:rPr>
              <a:t>raise it will call, if it can’t call it will check.</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When EV is negative but better than folding (EV &gt; - cost_to_call), the bot will check, if it can’t check it will call, if not fold.</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When EV is worse than folding (EV &lt; -cost_to_call), the bot will check, otherwise fold.</a:t>
            </a:r>
            <a:endParaRPr b="1">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200">
                <a:solidFill>
                  <a:schemeClr val="lt1"/>
                </a:solidFill>
                <a:latin typeface="Calibri"/>
                <a:ea typeface="Calibri"/>
                <a:cs typeface="Calibri"/>
                <a:sym typeface="Calibri"/>
              </a:rPr>
              <a:t>OpenAI_Bot</a:t>
            </a:r>
            <a:endParaRPr>
              <a:solidFill>
                <a:schemeClr val="lt1"/>
              </a:solidFill>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b="1" lang="en">
                <a:solidFill>
                  <a:schemeClr val="lt1"/>
                </a:solidFill>
              </a:rPr>
              <a:t>Connected to OpenAI API, can be reworked to use with other LLM APIs.</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Provides context to LLM about game state information and guides LLM response in returning poker actions.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get_action() creates a message with the Player’s Hole Cards, Community Cards, Stack Sizes, Current Pot Size, Cost to Call, Available Legal Actions, and Raise Limits.</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The bot also maintains a conversation history with the LLM through the messages list which includes: A system message defining the LLM’s role, Game Rules and Constraints, The bot’s acknowledgement of the rules, and ongoing game state and action updates.</a:t>
            </a:r>
            <a:endParaRPr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Calibri"/>
                <a:ea typeface="Calibri"/>
                <a:cs typeface="Calibri"/>
                <a:sym typeface="Calibri"/>
              </a:rPr>
              <a:t>Today’s Agenda</a:t>
            </a:r>
            <a:endParaRPr b="1" sz="2820">
              <a:latin typeface="Calibri"/>
              <a:ea typeface="Calibri"/>
              <a:cs typeface="Calibri"/>
              <a:sym typeface="Calibri"/>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b="1" lang="en" sz="2200">
                <a:solidFill>
                  <a:schemeClr val="dk1"/>
                </a:solidFill>
              </a:rPr>
              <a:t>Competition Overview</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Sam Ganzfried Guest Speaker:</a:t>
            </a:r>
            <a:endParaRPr b="1" sz="2200">
              <a:solidFill>
                <a:schemeClr val="dk1"/>
              </a:solidFill>
            </a:endParaRPr>
          </a:p>
          <a:p>
            <a:pPr indent="-368300" lvl="1" marL="914400" rtl="0" algn="l">
              <a:spcBef>
                <a:spcPts val="0"/>
              </a:spcBef>
              <a:spcAft>
                <a:spcPts val="0"/>
              </a:spcAft>
              <a:buClr>
                <a:schemeClr val="dk1"/>
              </a:buClr>
              <a:buSzPts val="2200"/>
              <a:buChar char="-"/>
            </a:pPr>
            <a:r>
              <a:rPr b="1" lang="en" sz="2200">
                <a:solidFill>
                  <a:schemeClr val="dk1"/>
                </a:solidFill>
              </a:rPr>
              <a:t>Game Theory in Practice</a:t>
            </a:r>
            <a:endParaRPr b="1" sz="2200">
              <a:solidFill>
                <a:schemeClr val="dk1"/>
              </a:solidFill>
            </a:endParaRPr>
          </a:p>
          <a:p>
            <a:pPr indent="-368300" lvl="1" marL="914400" rtl="0" algn="l">
              <a:spcBef>
                <a:spcPts val="0"/>
              </a:spcBef>
              <a:spcAft>
                <a:spcPts val="0"/>
              </a:spcAft>
              <a:buClr>
                <a:schemeClr val="dk1"/>
              </a:buClr>
              <a:buSzPts val="2200"/>
              <a:buChar char="-"/>
            </a:pPr>
            <a:r>
              <a:rPr b="1" lang="en" sz="2200">
                <a:solidFill>
                  <a:schemeClr val="dk1"/>
                </a:solidFill>
              </a:rPr>
              <a:t>Poker Variants</a:t>
            </a:r>
            <a:endParaRPr b="1" sz="2200">
              <a:solidFill>
                <a:schemeClr val="dk1"/>
              </a:solidFill>
            </a:endParaRPr>
          </a:p>
          <a:p>
            <a:pPr indent="-368300" lvl="1" marL="914400" rtl="0" algn="l">
              <a:spcBef>
                <a:spcPts val="0"/>
              </a:spcBef>
              <a:spcAft>
                <a:spcPts val="0"/>
              </a:spcAft>
              <a:buClr>
                <a:schemeClr val="dk1"/>
              </a:buClr>
              <a:buSzPts val="2200"/>
              <a:buChar char="-"/>
            </a:pPr>
            <a:r>
              <a:rPr b="1" lang="en" sz="2200">
                <a:solidFill>
                  <a:schemeClr val="dk1"/>
                </a:solidFill>
              </a:rPr>
              <a:t>Texas Hold’em</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Bot Setup</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Overview of Skeleton Bot Architecture</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Sample Bot #1</a:t>
            </a:r>
            <a:endParaRPr b="1" sz="2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Calibri"/>
                <a:ea typeface="Calibri"/>
                <a:cs typeface="Calibri"/>
                <a:sym typeface="Calibri"/>
              </a:rPr>
              <a:t>Competition</a:t>
            </a:r>
            <a:r>
              <a:rPr b="1" lang="en" sz="2820">
                <a:latin typeface="Calibri"/>
                <a:ea typeface="Calibri"/>
                <a:cs typeface="Calibri"/>
                <a:sym typeface="Calibri"/>
              </a:rPr>
              <a:t> Overview</a:t>
            </a:r>
            <a:endParaRPr b="1" sz="2820">
              <a:latin typeface="Calibri"/>
              <a:ea typeface="Calibri"/>
              <a:cs typeface="Calibri"/>
              <a:sym typeface="Calibri"/>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b="1" lang="en" sz="2200">
                <a:solidFill>
                  <a:schemeClr val="dk1"/>
                </a:solidFill>
              </a:rPr>
              <a:t>Meetings Saturday 2pm - 3:30pm next 5 weeks</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Must turn in weekly bot to be </a:t>
            </a:r>
            <a:r>
              <a:rPr b="1" lang="en" sz="2200">
                <a:solidFill>
                  <a:schemeClr val="dk1"/>
                </a:solidFill>
              </a:rPr>
              <a:t>eligible</a:t>
            </a:r>
            <a:r>
              <a:rPr b="1" lang="en" sz="2200">
                <a:solidFill>
                  <a:schemeClr val="dk1"/>
                </a:solidFill>
              </a:rPr>
              <a:t> for prizes</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All Notes, PowerPoints, and Sample Code posted to FIU PokerBots Github</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Office Hours, Sundays 2pm-4pm EST (In-person or Discord)</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Weekly Scrimmages, weeks 2, 3, and 4, after the lecture.</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Final Tournament June 14th 2pm-3:30pm</a:t>
            </a:r>
            <a:endParaRPr b="1" sz="2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820">
                <a:solidFill>
                  <a:schemeClr val="lt1"/>
                </a:solidFill>
              </a:rPr>
              <a:t>Team Formation</a:t>
            </a:r>
            <a:endParaRPr b="1" sz="2820">
              <a:solidFill>
                <a:schemeClr val="lt1"/>
              </a:solidFill>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Calibri"/>
              <a:buChar char="-"/>
            </a:pPr>
            <a:r>
              <a:rPr b="1" lang="en">
                <a:solidFill>
                  <a:schemeClr val="lt1"/>
                </a:solidFill>
                <a:latin typeface="Calibri"/>
                <a:ea typeface="Calibri"/>
                <a:cs typeface="Calibri"/>
                <a:sym typeface="Calibri"/>
              </a:rPr>
              <a:t>Teams of 1-4 people allowed</a:t>
            </a:r>
            <a:endParaRPr b="1">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b="1" lang="en">
                <a:solidFill>
                  <a:schemeClr val="lt1"/>
                </a:solidFill>
                <a:latin typeface="Calibri"/>
                <a:ea typeface="Calibri"/>
                <a:cs typeface="Calibri"/>
                <a:sym typeface="Calibri"/>
              </a:rPr>
              <a:t>All majors and all levels welcome</a:t>
            </a:r>
            <a:endParaRPr b="1">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b="1" lang="en">
                <a:solidFill>
                  <a:schemeClr val="lt1"/>
                </a:solidFill>
                <a:latin typeface="Calibri"/>
                <a:ea typeface="Calibri"/>
                <a:cs typeface="Calibri"/>
                <a:sym typeface="Calibri"/>
              </a:rPr>
              <a:t>All team members must be registered FIU students, and/or have received confirmation email</a:t>
            </a:r>
            <a:endParaRPr b="1">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b="1" lang="en">
                <a:solidFill>
                  <a:schemeClr val="lt1"/>
                </a:solidFill>
                <a:latin typeface="Calibri"/>
                <a:ea typeface="Calibri"/>
                <a:cs typeface="Calibri"/>
                <a:sym typeface="Calibri"/>
              </a:rPr>
              <a:t>Most people should have teams, if not, let’s take a moment to find a team if you’d like one</a:t>
            </a:r>
            <a:endParaRPr b="1">
              <a:solidFill>
                <a:schemeClr val="lt1"/>
              </a:solidFill>
              <a:latin typeface="Calibri"/>
              <a:ea typeface="Calibri"/>
              <a:cs typeface="Calibri"/>
              <a:sym typeface="Calibri"/>
            </a:endParaRPr>
          </a:p>
          <a:p>
            <a:pPr indent="0" lvl="0" marL="0" rtl="0" algn="l">
              <a:spcBef>
                <a:spcPts val="1200"/>
              </a:spcBef>
              <a:spcAft>
                <a:spcPts val="1200"/>
              </a:spcAft>
              <a:buNone/>
            </a:pPr>
            <a:r>
              <a:t/>
            </a:r>
            <a:endParaRPr b="1">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solidFill>
                  <a:schemeClr val="lt1"/>
                </a:solidFill>
                <a:latin typeface="Calibri"/>
                <a:ea typeface="Calibri"/>
                <a:cs typeface="Calibri"/>
                <a:sym typeface="Calibri"/>
              </a:rPr>
              <a:t>       </a:t>
            </a:r>
            <a:r>
              <a:rPr b="1" lang="en" sz="3020">
                <a:solidFill>
                  <a:schemeClr val="lt1"/>
                </a:solidFill>
                <a:latin typeface="Calibri"/>
                <a:ea typeface="Calibri"/>
                <a:cs typeface="Calibri"/>
                <a:sym typeface="Calibri"/>
              </a:rPr>
              <a:t>Sam Ganzfried</a:t>
            </a:r>
            <a:endParaRPr b="1" sz="3020">
              <a:solidFill>
                <a:schemeClr val="lt1"/>
              </a:solidFill>
              <a:latin typeface="Calibri"/>
              <a:ea typeface="Calibri"/>
              <a:cs typeface="Calibri"/>
              <a:sym typeface="Calibri"/>
            </a:endParaRPr>
          </a:p>
        </p:txBody>
      </p:sp>
      <p:sp>
        <p:nvSpPr>
          <p:cNvPr id="88" name="Google Shape;88;p18"/>
          <p:cNvSpPr txBox="1"/>
          <p:nvPr>
            <p:ph idx="1" type="body"/>
          </p:nvPr>
        </p:nvSpPr>
        <p:spPr>
          <a:xfrm>
            <a:off x="311700" y="1152475"/>
            <a:ext cx="41004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200">
                <a:solidFill>
                  <a:schemeClr val="lt1"/>
                </a:solidFill>
                <a:latin typeface="Calibri"/>
                <a:ea typeface="Calibri"/>
                <a:cs typeface="Calibri"/>
                <a:sym typeface="Calibri"/>
              </a:rPr>
              <a:t>“Introduction to Computational</a:t>
            </a:r>
            <a:endParaRPr b="1" sz="2200">
              <a:solidFill>
                <a:schemeClr val="lt1"/>
              </a:solidFill>
              <a:latin typeface="Calibri"/>
              <a:ea typeface="Calibri"/>
              <a:cs typeface="Calibri"/>
              <a:sym typeface="Calibri"/>
            </a:endParaRPr>
          </a:p>
          <a:p>
            <a:pPr indent="0" lvl="0" marL="0" rtl="0" algn="l">
              <a:spcBef>
                <a:spcPts val="1200"/>
              </a:spcBef>
              <a:spcAft>
                <a:spcPts val="0"/>
              </a:spcAft>
              <a:buNone/>
            </a:pPr>
            <a:r>
              <a:rPr b="1" lang="en" sz="2200">
                <a:solidFill>
                  <a:schemeClr val="lt1"/>
                </a:solidFill>
                <a:latin typeface="Calibri"/>
                <a:ea typeface="Calibri"/>
                <a:cs typeface="Calibri"/>
                <a:sym typeface="Calibri"/>
              </a:rPr>
              <a:t>		  Game Theory”</a:t>
            </a:r>
            <a:endParaRPr b="1" sz="2200">
              <a:solidFill>
                <a:schemeClr val="lt1"/>
              </a:solidFill>
              <a:latin typeface="Calibri"/>
              <a:ea typeface="Calibri"/>
              <a:cs typeface="Calibri"/>
              <a:sym typeface="Calibri"/>
            </a:endParaRPr>
          </a:p>
          <a:p>
            <a:pPr indent="0" lvl="0" marL="0" rtl="0" algn="l">
              <a:spcBef>
                <a:spcPts val="1200"/>
              </a:spcBef>
              <a:spcAft>
                <a:spcPts val="0"/>
              </a:spcAft>
              <a:buNone/>
            </a:pPr>
            <a:r>
              <a:t/>
            </a:r>
            <a:endParaRPr b="1" sz="2200">
              <a:solidFill>
                <a:schemeClr val="lt1"/>
              </a:solidFill>
              <a:latin typeface="Calibri"/>
              <a:ea typeface="Calibri"/>
              <a:cs typeface="Calibri"/>
              <a:sym typeface="Calibri"/>
            </a:endParaRPr>
          </a:p>
          <a:p>
            <a:pPr indent="-368300" lvl="0" marL="457200" rtl="0" algn="l">
              <a:spcBef>
                <a:spcPts val="1200"/>
              </a:spcBef>
              <a:spcAft>
                <a:spcPts val="0"/>
              </a:spcAft>
              <a:buClr>
                <a:schemeClr val="lt1"/>
              </a:buClr>
              <a:buSzPts val="2200"/>
              <a:buFont typeface="Calibri"/>
              <a:buChar char="-"/>
            </a:pPr>
            <a:r>
              <a:rPr b="1" lang="en" sz="2200">
                <a:solidFill>
                  <a:schemeClr val="lt1"/>
                </a:solidFill>
                <a:latin typeface="Calibri"/>
                <a:ea typeface="Calibri"/>
                <a:cs typeface="Calibri"/>
                <a:sym typeface="Calibri"/>
              </a:rPr>
              <a:t>Mathematician</a:t>
            </a:r>
            <a:endParaRPr b="1"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Char char="-"/>
            </a:pPr>
            <a:r>
              <a:rPr b="1" lang="en" sz="2200">
                <a:solidFill>
                  <a:schemeClr val="lt1"/>
                </a:solidFill>
                <a:latin typeface="Calibri"/>
                <a:ea typeface="Calibri"/>
                <a:cs typeface="Calibri"/>
                <a:sym typeface="Calibri"/>
              </a:rPr>
              <a:t>AI &amp; Game Theory Research</a:t>
            </a:r>
            <a:endParaRPr b="1"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Char char="-"/>
            </a:pPr>
            <a:r>
              <a:rPr b="1" lang="en" sz="2200">
                <a:solidFill>
                  <a:schemeClr val="lt1"/>
                </a:solidFill>
                <a:latin typeface="Calibri"/>
                <a:ea typeface="Calibri"/>
                <a:cs typeface="Calibri"/>
                <a:sym typeface="Calibri"/>
              </a:rPr>
              <a:t>Bioinformatics Research</a:t>
            </a:r>
            <a:endParaRPr b="1" sz="2200">
              <a:solidFill>
                <a:schemeClr val="lt1"/>
              </a:solidFill>
              <a:latin typeface="Calibri"/>
              <a:ea typeface="Calibri"/>
              <a:cs typeface="Calibri"/>
              <a:sym typeface="Calibri"/>
            </a:endParaRPr>
          </a:p>
          <a:p>
            <a:pPr indent="-368300" lvl="0" marL="457200" rtl="0" algn="l">
              <a:spcBef>
                <a:spcPts val="0"/>
              </a:spcBef>
              <a:spcAft>
                <a:spcPts val="0"/>
              </a:spcAft>
              <a:buClr>
                <a:schemeClr val="lt1"/>
              </a:buClr>
              <a:buSzPts val="2200"/>
              <a:buFont typeface="Calibri"/>
              <a:buChar char="-"/>
            </a:pPr>
            <a:r>
              <a:rPr b="1" lang="en" sz="2200">
                <a:solidFill>
                  <a:schemeClr val="lt1"/>
                </a:solidFill>
                <a:latin typeface="Calibri"/>
                <a:ea typeface="Calibri"/>
                <a:cs typeface="Calibri"/>
                <a:sym typeface="Calibri"/>
              </a:rPr>
              <a:t>Poker</a:t>
            </a:r>
            <a:endParaRPr b="1" sz="2200">
              <a:solidFill>
                <a:schemeClr val="lt1"/>
              </a:solidFill>
              <a:latin typeface="Calibri"/>
              <a:ea typeface="Calibri"/>
              <a:cs typeface="Calibri"/>
              <a:sym typeface="Calibri"/>
            </a:endParaRPr>
          </a:p>
          <a:p>
            <a:pPr indent="0" lvl="0" marL="457200" rtl="0" algn="l">
              <a:spcBef>
                <a:spcPts val="1200"/>
              </a:spcBef>
              <a:spcAft>
                <a:spcPts val="1200"/>
              </a:spcAft>
              <a:buNone/>
            </a:pPr>
            <a:r>
              <a:t/>
            </a:r>
            <a:endParaRPr b="1" sz="2200">
              <a:solidFill>
                <a:schemeClr val="lt1"/>
              </a:solidFill>
              <a:latin typeface="Calibri"/>
              <a:ea typeface="Calibri"/>
              <a:cs typeface="Calibri"/>
              <a:sym typeface="Calibri"/>
            </a:endParaRPr>
          </a:p>
        </p:txBody>
      </p:sp>
      <p:pic>
        <p:nvPicPr>
          <p:cNvPr id="89" name="Google Shape;89;p18"/>
          <p:cNvPicPr preferRelativeResize="0"/>
          <p:nvPr/>
        </p:nvPicPr>
        <p:blipFill>
          <a:blip r:embed="rId4">
            <a:alphaModFix/>
          </a:blip>
          <a:stretch>
            <a:fillRect/>
          </a:stretch>
        </p:blipFill>
        <p:spPr>
          <a:xfrm>
            <a:off x="4412222" y="0"/>
            <a:ext cx="4731777"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9"/>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Calibri"/>
                <a:ea typeface="Calibri"/>
                <a:cs typeface="Calibri"/>
                <a:sym typeface="Calibri"/>
              </a:rPr>
              <a:t>Intro to Poker - Texas Hold’em</a:t>
            </a:r>
            <a:endParaRPr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chemeClr val="lt1"/>
                </a:solidFill>
                <a:latin typeface="Calibri"/>
                <a:ea typeface="Calibri"/>
                <a:cs typeface="Calibri"/>
                <a:sym typeface="Calibri"/>
              </a:rPr>
              <a:t>No-Limit Hold’em Poker</a:t>
            </a:r>
            <a:endParaRPr b="1" sz="2820">
              <a:solidFill>
                <a:schemeClr val="lt1"/>
              </a:solidFill>
              <a:latin typeface="Calibri"/>
              <a:ea typeface="Calibri"/>
              <a:cs typeface="Calibri"/>
              <a:sym typeface="Calibri"/>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Calibri"/>
              <a:buChar char="-"/>
            </a:pPr>
            <a:r>
              <a:rPr b="1" lang="en">
                <a:solidFill>
                  <a:schemeClr val="lt1"/>
                </a:solidFill>
                <a:latin typeface="Calibri"/>
                <a:ea typeface="Calibri"/>
                <a:cs typeface="Calibri"/>
                <a:sym typeface="Calibri"/>
              </a:rPr>
              <a:t>To “win” - gain chips</a:t>
            </a:r>
            <a:endParaRPr b="1">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b="1" lang="en">
                <a:solidFill>
                  <a:schemeClr val="lt1"/>
                </a:solidFill>
                <a:latin typeface="Calibri"/>
                <a:ea typeface="Calibri"/>
                <a:cs typeface="Calibri"/>
                <a:sym typeface="Calibri"/>
              </a:rPr>
              <a:t>To start, each player receives two cards (hole cards), only that individual can see</a:t>
            </a:r>
            <a:endParaRPr b="1">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b="1" lang="en">
                <a:solidFill>
                  <a:schemeClr val="lt1"/>
                </a:solidFill>
                <a:latin typeface="Calibri"/>
                <a:ea typeface="Calibri"/>
                <a:cs typeface="Calibri"/>
                <a:sym typeface="Calibri"/>
              </a:rPr>
              <a:t>Multiple rounds of betting are done - Preflop, Flop, Turn, River</a:t>
            </a:r>
            <a:endParaRPr b="1">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b="1" lang="en">
                <a:solidFill>
                  <a:schemeClr val="lt1"/>
                </a:solidFill>
                <a:latin typeface="Calibri"/>
                <a:ea typeface="Calibri"/>
                <a:cs typeface="Calibri"/>
                <a:sym typeface="Calibri"/>
              </a:rPr>
              <a:t>At the end, the pot is given to the player with the best hand</a:t>
            </a:r>
            <a:endParaRPr b="1">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b="1" lang="en">
                <a:solidFill>
                  <a:schemeClr val="lt1"/>
                </a:solidFill>
                <a:latin typeface="Calibri"/>
                <a:ea typeface="Calibri"/>
                <a:cs typeface="Calibri"/>
                <a:sym typeface="Calibri"/>
              </a:rPr>
              <a:t>Hand strength is determined as the best 5-card poker hand you can form out of the 5 community cards on the table, and the 2 hole cards in your hand.</a:t>
            </a:r>
            <a:endParaRPr b="1">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b="1" lang="en">
                <a:solidFill>
                  <a:schemeClr val="lt1"/>
                </a:solidFill>
                <a:latin typeface="Calibri"/>
                <a:ea typeface="Calibri"/>
                <a:cs typeface="Calibri"/>
                <a:sym typeface="Calibri"/>
              </a:rPr>
              <a:t>High vs. Low Kickers</a:t>
            </a:r>
            <a:endParaRPr b="1">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b="1" lang="en">
                <a:solidFill>
                  <a:schemeClr val="lt1"/>
                </a:solidFill>
                <a:latin typeface="Calibri"/>
                <a:ea typeface="Calibri"/>
                <a:cs typeface="Calibri"/>
                <a:sym typeface="Calibri"/>
              </a:rPr>
              <a:t>In a betting round, the first player can bet 0 (</a:t>
            </a:r>
            <a:r>
              <a:rPr b="1" i="1" lang="en">
                <a:solidFill>
                  <a:schemeClr val="lt1"/>
                </a:solidFill>
                <a:latin typeface="Calibri"/>
                <a:ea typeface="Calibri"/>
                <a:cs typeface="Calibri"/>
                <a:sym typeface="Calibri"/>
              </a:rPr>
              <a:t>check</a:t>
            </a:r>
            <a:r>
              <a:rPr b="1" lang="en">
                <a:solidFill>
                  <a:schemeClr val="lt1"/>
                </a:solidFill>
                <a:latin typeface="Calibri"/>
                <a:ea typeface="Calibri"/>
                <a:cs typeface="Calibri"/>
                <a:sym typeface="Calibri"/>
              </a:rPr>
              <a:t>), or bet any amount between “big blind” and their # of chips remaining. If player1 </a:t>
            </a:r>
            <a:r>
              <a:rPr b="1" i="1" lang="en">
                <a:solidFill>
                  <a:schemeClr val="lt1"/>
                </a:solidFill>
                <a:latin typeface="Calibri"/>
                <a:ea typeface="Calibri"/>
                <a:cs typeface="Calibri"/>
                <a:sym typeface="Calibri"/>
              </a:rPr>
              <a:t>checks</a:t>
            </a:r>
            <a:r>
              <a:rPr b="1" lang="en">
                <a:solidFill>
                  <a:schemeClr val="lt1"/>
                </a:solidFill>
                <a:latin typeface="Calibri"/>
                <a:ea typeface="Calibri"/>
                <a:cs typeface="Calibri"/>
                <a:sym typeface="Calibri"/>
              </a:rPr>
              <a:t>, action passes to the next player, if player1 bets, the next players can </a:t>
            </a:r>
            <a:r>
              <a:rPr b="1" i="1" lang="en">
                <a:solidFill>
                  <a:schemeClr val="lt1"/>
                </a:solidFill>
                <a:latin typeface="Calibri"/>
                <a:ea typeface="Calibri"/>
                <a:cs typeface="Calibri"/>
                <a:sym typeface="Calibri"/>
              </a:rPr>
              <a:t>fold, call, or raise</a:t>
            </a:r>
            <a:endParaRPr b="1" i="1">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chemeClr val="lt1"/>
                </a:solidFill>
                <a:latin typeface="Calibri"/>
                <a:ea typeface="Calibri"/>
                <a:cs typeface="Calibri"/>
                <a:sym typeface="Calibri"/>
              </a:rPr>
              <a:t>Card Rankings</a:t>
            </a:r>
            <a:endParaRPr b="1" sz="2820">
              <a:solidFill>
                <a:schemeClr val="lt1"/>
              </a:solidFill>
              <a:latin typeface="Calibri"/>
              <a:ea typeface="Calibri"/>
              <a:cs typeface="Calibri"/>
              <a:sym typeface="Calibri"/>
            </a:endParaRPr>
          </a:p>
        </p:txBody>
      </p:sp>
      <p:pic>
        <p:nvPicPr>
          <p:cNvPr id="106" name="Google Shape;106;p21"/>
          <p:cNvPicPr preferRelativeResize="0"/>
          <p:nvPr/>
        </p:nvPicPr>
        <p:blipFill>
          <a:blip r:embed="rId4">
            <a:alphaModFix/>
          </a:blip>
          <a:stretch>
            <a:fillRect/>
          </a:stretch>
        </p:blipFill>
        <p:spPr>
          <a:xfrm>
            <a:off x="2446137" y="1152475"/>
            <a:ext cx="4251724" cy="38776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