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5885682d6c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5885682d6c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885682d6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885682d6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5885682d6c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5885682d6c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5885682d6c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5885682d6c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5885682d6c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5885682d6c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885682d6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885682d6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5885682d6c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5885682d6c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52173c8c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52173c8c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52173c8c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52173c8c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597da83a34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597da83a34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2173c8c7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2173c8c7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2173c8c75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2173c8c7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5885682d6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5885682d6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52173c8c75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52173c8c75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5885682d6c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5885682d6c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885682d6c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885682d6c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5885682d6c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5885682d6c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52173c8c7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52173c8c7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5227ec586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5227ec586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5885682d6c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5885682d6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2173c8c7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2173c8c7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52173c8c7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52173c8c7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5885682d6c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5885682d6c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52173c8c7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52173c8c7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5885682d6c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5885682d6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5227ec5867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227ec5867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597da83a3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597da83a3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597da83a34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597da83a34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597da83a34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3597da83a34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597da83a34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597da83a34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597da83a3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597da83a3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597da83a34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597da83a34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2173c8c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2173c8c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5227ec586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5227ec586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5885682d6c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5885682d6c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5227ec586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5227ec586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5885682d6c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5885682d6c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5885682d6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5885682d6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227ec5867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227ec5867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352173c8c7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352173c8c7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52173c8c75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52173c8c75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5227ec5867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5227ec5867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227ec5867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227ec5867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5885682d6c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5885682d6c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597da83a3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597da83a3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597da83a3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597da83a3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5885682d6c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5885682d6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5885682d6c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5885682d6c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5885682d6c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5885682d6c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885682d6c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885682d6c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9.png"/><Relationship Id="rId6"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 Id="rId4" Type="http://schemas.openxmlformats.org/officeDocument/2006/relationships/image" Target="../media/image1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8.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4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8.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8.png"/><Relationship Id="rId4" Type="http://schemas.openxmlformats.org/officeDocument/2006/relationships/image" Target="../media/image3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18.png"/><Relationship Id="rId4" Type="http://schemas.openxmlformats.org/officeDocument/2006/relationships/image" Target="../media/image3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8.png"/><Relationship Id="rId4" Type="http://schemas.openxmlformats.org/officeDocument/2006/relationships/image" Target="../media/image3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5.png"/><Relationship Id="rId4" Type="http://schemas.openxmlformats.org/officeDocument/2006/relationships/image" Target="../media/image3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13.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363575"/>
            <a:ext cx="8520600" cy="2052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sz="4000">
                <a:solidFill>
                  <a:schemeClr val="lt1"/>
                </a:solidFill>
                <a:latin typeface="Calibri"/>
                <a:ea typeface="Calibri"/>
                <a:cs typeface="Calibri"/>
                <a:sym typeface="Calibri"/>
              </a:rPr>
              <a:t>Florida International University</a:t>
            </a:r>
            <a:endParaRPr sz="4000">
              <a:solidFill>
                <a:schemeClr val="lt1"/>
              </a:solidFill>
              <a:latin typeface="Calibri"/>
              <a:ea typeface="Calibri"/>
              <a:cs typeface="Calibri"/>
              <a:sym typeface="Calibri"/>
            </a:endParaRPr>
          </a:p>
          <a:p>
            <a:pPr indent="0" lvl="0" marL="0" rtl="0" algn="ctr">
              <a:lnSpc>
                <a:spcPct val="115000"/>
              </a:lnSpc>
              <a:spcBef>
                <a:spcPts val="0"/>
              </a:spcBef>
              <a:spcAft>
                <a:spcPts val="0"/>
              </a:spcAft>
              <a:buClr>
                <a:schemeClr val="dk1"/>
              </a:buClr>
              <a:buSzPts val="1100"/>
              <a:buFont typeface="Arial"/>
              <a:buNone/>
            </a:pPr>
            <a:r>
              <a:rPr b="1" lang="en" sz="4000">
                <a:solidFill>
                  <a:schemeClr val="lt1"/>
                </a:solidFill>
                <a:latin typeface="Calibri"/>
                <a:ea typeface="Calibri"/>
                <a:cs typeface="Calibri"/>
                <a:sym typeface="Calibri"/>
              </a:rPr>
              <a:t>PokerBots 2025</a:t>
            </a:r>
            <a:endParaRPr sz="4000">
              <a:solidFill>
                <a:schemeClr val="lt1"/>
              </a:solidFill>
              <a:latin typeface="Calibri"/>
              <a:ea typeface="Calibri"/>
              <a:cs typeface="Calibri"/>
              <a:sym typeface="Calibri"/>
            </a:endParaRPr>
          </a:p>
        </p:txBody>
      </p:sp>
      <p:sp>
        <p:nvSpPr>
          <p:cNvPr id="55" name="Google Shape;55;p13"/>
          <p:cNvSpPr txBox="1"/>
          <p:nvPr>
            <p:ph idx="1" type="subTitle"/>
          </p:nvPr>
        </p:nvSpPr>
        <p:spPr>
          <a:xfrm>
            <a:off x="311700" y="3629350"/>
            <a:ext cx="8520600" cy="792600"/>
          </a:xfrm>
          <a:prstGeom prst="rect">
            <a:avLst/>
          </a:prstGeom>
        </p:spPr>
        <p:txBody>
          <a:bodyPr anchorCtr="0" anchor="ctr" bIns="91425" lIns="91425" spcFirstLastPara="1" rIns="91425" wrap="square" tIns="91425">
            <a:normAutofit/>
          </a:bodyPr>
          <a:lstStyle/>
          <a:p>
            <a:pPr indent="0" lvl="0" marL="0" rtl="0" algn="ctr">
              <a:lnSpc>
                <a:spcPct val="115000"/>
              </a:lnSpc>
              <a:spcBef>
                <a:spcPts val="0"/>
              </a:spcBef>
              <a:spcAft>
                <a:spcPts val="0"/>
              </a:spcAft>
              <a:buNone/>
            </a:pPr>
            <a:r>
              <a:rPr b="1" lang="en" sz="3200">
                <a:solidFill>
                  <a:schemeClr val="lt1"/>
                </a:solidFill>
                <a:latin typeface="Calibri"/>
                <a:ea typeface="Calibri"/>
                <a:cs typeface="Calibri"/>
                <a:sym typeface="Calibri"/>
              </a:rPr>
              <a:t>Lesson 2: Probability Fundamentals</a:t>
            </a:r>
            <a:endParaRPr sz="3200">
              <a:solidFill>
                <a:schemeClr val="lt1"/>
              </a:solidFill>
              <a:latin typeface="Calibri"/>
              <a:ea typeface="Calibri"/>
              <a:cs typeface="Calibri"/>
              <a:sym typeface="Calibri"/>
            </a:endParaRPr>
          </a:p>
        </p:txBody>
      </p:sp>
      <p:pic>
        <p:nvPicPr>
          <p:cNvPr id="56" name="Google Shape;56;p13" title="fiucardlogo.png"/>
          <p:cNvPicPr preferRelativeResize="0"/>
          <p:nvPr/>
        </p:nvPicPr>
        <p:blipFill>
          <a:blip r:embed="rId4">
            <a:alphaModFix/>
          </a:blip>
          <a:stretch>
            <a:fillRect/>
          </a:stretch>
        </p:blipFill>
        <p:spPr>
          <a:xfrm>
            <a:off x="3813525" y="2187600"/>
            <a:ext cx="1516950" cy="15169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solidFill>
                  <a:schemeClr val="lt1"/>
                </a:solidFill>
              </a:rPr>
              <a:t>Pot Odds and Outs </a:t>
            </a:r>
            <a:endParaRPr b="1" sz="2200">
              <a:solidFill>
                <a:schemeClr val="lt1"/>
              </a:solidFill>
            </a:endParaRPr>
          </a:p>
        </p:txBody>
      </p:sp>
      <p:sp>
        <p:nvSpPr>
          <p:cNvPr id="112" name="Google Shape;112;p22"/>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lt1"/>
                </a:solidFill>
              </a:rPr>
              <a:t>Pot odds are the ratio between the current size of the pot and the cost of your next call, representing the price you should be willing to pay relative to what you could win.</a:t>
            </a:r>
            <a:endParaRPr b="1" sz="2200">
              <a:solidFill>
                <a:schemeClr val="lt1"/>
              </a:solidFill>
            </a:endParaRPr>
          </a:p>
          <a:p>
            <a:pPr indent="0" lvl="0" marL="0" rtl="0" algn="l">
              <a:lnSpc>
                <a:spcPct val="100000"/>
              </a:lnSpc>
              <a:spcBef>
                <a:spcPts val="0"/>
              </a:spcBef>
              <a:spcAft>
                <a:spcPts val="0"/>
              </a:spcAft>
              <a:buNone/>
            </a:pPr>
            <a:r>
              <a:t/>
            </a:r>
            <a:endParaRPr b="1" sz="2200">
              <a:solidFill>
                <a:schemeClr val="lt1"/>
              </a:solidFill>
            </a:endParaRPr>
          </a:p>
          <a:p>
            <a:pPr indent="0" lvl="0" marL="0" rtl="0" algn="l">
              <a:lnSpc>
                <a:spcPct val="100000"/>
              </a:lnSpc>
              <a:spcBef>
                <a:spcPts val="0"/>
              </a:spcBef>
              <a:spcAft>
                <a:spcPts val="0"/>
              </a:spcAft>
              <a:buNone/>
            </a:pPr>
            <a:r>
              <a:rPr b="1" lang="en" sz="2200">
                <a:solidFill>
                  <a:schemeClr val="lt1"/>
                </a:solidFill>
              </a:rPr>
              <a:t>Calculated as: (cost_to_call) / (cost_to_call + current_pot_size)</a:t>
            </a:r>
            <a:endParaRPr b="1" sz="2200">
              <a:solidFill>
                <a:schemeClr val="lt1"/>
              </a:solidFill>
            </a:endParaRPr>
          </a:p>
          <a:p>
            <a:pPr indent="0" lvl="0" marL="0" rtl="0" algn="l">
              <a:lnSpc>
                <a:spcPct val="100000"/>
              </a:lnSpc>
              <a:spcBef>
                <a:spcPts val="0"/>
              </a:spcBef>
              <a:spcAft>
                <a:spcPts val="0"/>
              </a:spcAft>
              <a:buNone/>
            </a:pPr>
            <a:r>
              <a:t/>
            </a:r>
            <a:endParaRPr b="1"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b="1" lang="en" sz="2200">
                <a:solidFill>
                  <a:schemeClr val="lt1"/>
                </a:solidFill>
              </a:rPr>
              <a:t>To make a mathematically profitable decision, your equity (probability of winning) must exceed your pot odds - if you need to call $50 into a $150 pot (25% pot odds), you need a better than 25% chance of winning.</a:t>
            </a:r>
            <a:endParaRPr b="1" sz="22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t>Pot Odds and Outs (Exercise)</a:t>
            </a:r>
            <a:endParaRPr b="1" sz="2200"/>
          </a:p>
        </p:txBody>
      </p:sp>
      <p:sp>
        <p:nvSpPr>
          <p:cNvPr id="118" name="Google Shape;118;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dk1"/>
                </a:solidFill>
              </a:rPr>
              <a:t>You have K9s of Hearts in you hand</a:t>
            </a:r>
            <a:endParaRPr b="1" sz="2200">
              <a:solidFill>
                <a:schemeClr val="dk1"/>
              </a:solidFill>
            </a:endParaRPr>
          </a:p>
          <a:p>
            <a:pPr indent="0" lvl="0" marL="0" rtl="0" algn="l">
              <a:lnSpc>
                <a:spcPct val="100000"/>
              </a:lnSpc>
              <a:spcBef>
                <a:spcPts val="0"/>
              </a:spcBef>
              <a:spcAft>
                <a:spcPts val="0"/>
              </a:spcAft>
              <a:buNone/>
            </a:pPr>
            <a:r>
              <a:rPr b="1" lang="en" sz="2200">
                <a:solidFill>
                  <a:schemeClr val="dk1"/>
                </a:solidFill>
              </a:rPr>
              <a:t>The Flop comes: 2♥7♥Q♣</a:t>
            </a:r>
            <a:endParaRPr b="1" sz="2200">
              <a:solidFill>
                <a:schemeClr val="dk1"/>
              </a:solidFill>
            </a:endParaRPr>
          </a:p>
          <a:p>
            <a:pPr indent="0" lvl="0" marL="0" rtl="0" algn="l">
              <a:lnSpc>
                <a:spcPct val="100000"/>
              </a:lnSpc>
              <a:spcBef>
                <a:spcPts val="0"/>
              </a:spcBef>
              <a:spcAft>
                <a:spcPts val="0"/>
              </a:spcAft>
              <a:buNone/>
            </a:pPr>
            <a:r>
              <a:rPr b="1" lang="en" sz="2200">
                <a:solidFill>
                  <a:schemeClr val="dk1"/>
                </a:solidFill>
              </a:rPr>
              <a:t>Giving you a flush draw (need one more heart to complete your flush)</a:t>
            </a:r>
            <a:endParaRPr b="1" sz="2200">
              <a:solidFill>
                <a:schemeClr val="dk1"/>
              </a:solidFill>
            </a:endParaRPr>
          </a:p>
          <a:p>
            <a:pPr indent="0" lvl="0" marL="0" rtl="0" algn="l">
              <a:lnSpc>
                <a:spcPct val="100000"/>
              </a:lnSpc>
              <a:spcBef>
                <a:spcPts val="0"/>
              </a:spcBef>
              <a:spcAft>
                <a:spcPts val="0"/>
              </a:spcAft>
              <a:buNone/>
            </a:pPr>
            <a:r>
              <a:t/>
            </a:r>
            <a:endParaRPr b="1" sz="2200">
              <a:solidFill>
                <a:schemeClr val="dk1"/>
              </a:solidFill>
            </a:endParaRPr>
          </a:p>
          <a:p>
            <a:pPr indent="0" lvl="0" marL="0" rtl="0" algn="l">
              <a:lnSpc>
                <a:spcPct val="100000"/>
              </a:lnSpc>
              <a:spcBef>
                <a:spcPts val="0"/>
              </a:spcBef>
              <a:spcAft>
                <a:spcPts val="0"/>
              </a:spcAft>
              <a:buNone/>
            </a:pPr>
            <a:r>
              <a:rPr b="1" lang="en" sz="2200">
                <a:solidFill>
                  <a:schemeClr val="dk1"/>
                </a:solidFill>
              </a:rPr>
              <a:t>The pot currently contains $100</a:t>
            </a:r>
            <a:endParaRPr b="1" sz="2200">
              <a:solidFill>
                <a:schemeClr val="dk1"/>
              </a:solidFill>
            </a:endParaRPr>
          </a:p>
          <a:p>
            <a:pPr indent="0" lvl="0" marL="0" rtl="0" algn="l">
              <a:lnSpc>
                <a:spcPct val="100000"/>
              </a:lnSpc>
              <a:spcBef>
                <a:spcPts val="0"/>
              </a:spcBef>
              <a:spcAft>
                <a:spcPts val="0"/>
              </a:spcAft>
              <a:buNone/>
            </a:pPr>
            <a:r>
              <a:rPr b="1" lang="en" sz="2200">
                <a:solidFill>
                  <a:schemeClr val="dk1"/>
                </a:solidFill>
              </a:rPr>
              <a:t>Your opponent bets $50</a:t>
            </a:r>
            <a:endParaRPr b="1" sz="2200">
              <a:solidFill>
                <a:schemeClr val="dk1"/>
              </a:solidFill>
            </a:endParaRPr>
          </a:p>
          <a:p>
            <a:pPr indent="0" lvl="0" marL="0" rtl="0" algn="l">
              <a:lnSpc>
                <a:spcPct val="100000"/>
              </a:lnSpc>
              <a:spcBef>
                <a:spcPts val="0"/>
              </a:spcBef>
              <a:spcAft>
                <a:spcPts val="0"/>
              </a:spcAft>
              <a:buNone/>
            </a:pPr>
            <a:r>
              <a:t/>
            </a:r>
            <a:endParaRPr b="1" sz="2200">
              <a:solidFill>
                <a:schemeClr val="dk1"/>
              </a:solidFill>
            </a:endParaRPr>
          </a:p>
          <a:p>
            <a:pPr indent="0" lvl="0" marL="0" rtl="0" algn="l">
              <a:lnSpc>
                <a:spcPct val="100000"/>
              </a:lnSpc>
              <a:spcBef>
                <a:spcPts val="0"/>
              </a:spcBef>
              <a:spcAft>
                <a:spcPts val="0"/>
              </a:spcAft>
              <a:buNone/>
            </a:pPr>
            <a:r>
              <a:rPr b="1" lang="en" sz="2200">
                <a:solidFill>
                  <a:schemeClr val="dk1"/>
                </a:solidFill>
              </a:rPr>
              <a:t>You must decide to call or fold</a:t>
            </a:r>
            <a:endParaRPr b="1" sz="22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2" name="Shape 122"/>
        <p:cNvGrpSpPr/>
        <p:nvPr/>
      </p:nvGrpSpPr>
      <p:grpSpPr>
        <a:xfrm>
          <a:off x="0" y="0"/>
          <a:ext cx="0" cy="0"/>
          <a:chOff x="0" y="0"/>
          <a:chExt cx="0" cy="0"/>
        </a:xfrm>
      </p:grpSpPr>
      <p:sp>
        <p:nvSpPr>
          <p:cNvPr id="123" name="Google Shape;123;p24"/>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600"/>
              <a:t>Pot Odds and Outs (</a:t>
            </a:r>
            <a:r>
              <a:rPr b="1" lang="en" sz="2600"/>
              <a:t>Calculation</a:t>
            </a:r>
            <a:r>
              <a:rPr b="1" lang="en" sz="2600"/>
              <a:t>)</a:t>
            </a:r>
            <a:endParaRPr b="1" sz="2600"/>
          </a:p>
        </p:txBody>
      </p:sp>
      <p:sp>
        <p:nvSpPr>
          <p:cNvPr id="124" name="Google Shape;124;p24"/>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dk1"/>
                </a:solidFill>
              </a:rPr>
              <a:t>Calculate the odds you’re facing:</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Continue cost $50</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Total pot after opponent’s bet: $150</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Pot odds = $50 / ($50 + $150) = $50/$200 = ¼ (25%)</a:t>
            </a:r>
            <a:endParaRPr b="1" sz="2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b="1" sz="2200">
              <a:solidFill>
                <a:schemeClr val="dk1"/>
              </a:solidFill>
            </a:endParaRPr>
          </a:p>
          <a:p>
            <a:pPr indent="0" lvl="0" marL="0" rtl="0" algn="l">
              <a:lnSpc>
                <a:spcPct val="100000"/>
              </a:lnSpc>
              <a:spcBef>
                <a:spcPts val="0"/>
              </a:spcBef>
              <a:spcAft>
                <a:spcPts val="0"/>
              </a:spcAft>
              <a:buNone/>
            </a:pPr>
            <a:r>
              <a:rPr b="1" lang="en" sz="2200">
                <a:solidFill>
                  <a:schemeClr val="dk1"/>
                </a:solidFill>
              </a:rPr>
              <a:t>Calculate your Equity (Probability of Winning):</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You have 9 outs to complete your flush (13 hearts total - you see 4)</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With one card to come (just ‘turn’ card), your probability is approx. 9/47 = ~19%</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With two cards to come (turn and river), your probability is approximately 35%</a:t>
            </a:r>
            <a:endParaRPr b="1" sz="2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3688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600"/>
              <a:t>Pot Odds and Outs (</a:t>
            </a:r>
            <a:r>
              <a:rPr b="1" lang="en" sz="2600"/>
              <a:t>Decision Making)</a:t>
            </a:r>
            <a:endParaRPr b="1" sz="2600"/>
          </a:p>
        </p:txBody>
      </p:sp>
      <p:sp>
        <p:nvSpPr>
          <p:cNvPr id="130" name="Google Shape;130;p25"/>
          <p:cNvSpPr txBox="1"/>
          <p:nvPr>
            <p:ph idx="1" type="body"/>
          </p:nvPr>
        </p:nvSpPr>
        <p:spPr>
          <a:xfrm>
            <a:off x="311700" y="847675"/>
            <a:ext cx="8520600" cy="3416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Char char="-"/>
            </a:pPr>
            <a:r>
              <a:rPr b="1" lang="en" sz="2200">
                <a:solidFill>
                  <a:schemeClr val="dk1"/>
                </a:solidFill>
              </a:rPr>
              <a:t>If playing just to the turn card (one card), is 19% equity enough to call against 25% pot odds?</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If seeing both turn and river (two cards), is 35% equity enough to call against 25% pot odds?</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What is your EV in each situation?</a:t>
            </a:r>
            <a:endParaRPr b="1" sz="2200">
              <a:solidFill>
                <a:schemeClr val="dk1"/>
              </a:solidFill>
            </a:endParaRPr>
          </a:p>
          <a:p>
            <a:pPr indent="0" lvl="0" marL="457200" rtl="0" algn="l">
              <a:lnSpc>
                <a:spcPct val="100000"/>
              </a:lnSpc>
              <a:spcBef>
                <a:spcPts val="0"/>
              </a:spcBef>
              <a:spcAft>
                <a:spcPts val="0"/>
              </a:spcAft>
              <a:buNone/>
            </a:pPr>
            <a:r>
              <a:t/>
            </a:r>
            <a:endParaRPr b="1"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2200">
                <a:solidFill>
                  <a:schemeClr val="dk1"/>
                </a:solidFill>
              </a:rPr>
              <a:t>Decision Making Analysis</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Equity: 19%, Pot Odds: 25% -&gt; Not enough Equity</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EV = (0.19 x $150) - (0.81 x $50)</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EV = $28.50 - $40.50 </a:t>
            </a:r>
            <a:r>
              <a:rPr b="1" lang="en" sz="2200">
                <a:solidFill>
                  <a:schemeClr val="dk1"/>
                </a:solidFill>
              </a:rPr>
              <a:t>= </a:t>
            </a:r>
            <a:r>
              <a:rPr b="1" lang="en" sz="2200" u="sng">
                <a:solidFill>
                  <a:schemeClr val="dk1"/>
                </a:solidFill>
              </a:rPr>
              <a:t>-$12.00</a:t>
            </a:r>
            <a:endParaRPr b="1" sz="2200" u="sng">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A negative EV of $12 tells us this call is long-term unprofitable.</a:t>
            </a:r>
            <a:endParaRPr b="1" sz="2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t>Pot Odds and Outs</a:t>
            </a:r>
            <a:endParaRPr b="1" sz="2200"/>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Char char="-"/>
            </a:pPr>
            <a:r>
              <a:rPr b="1" lang="en" sz="2200">
                <a:solidFill>
                  <a:schemeClr val="dk1"/>
                </a:solidFill>
              </a:rPr>
              <a:t>How would your decision change if the opponent had bet $25 instead? 75$?</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What might influence your decision in this situation beyond math?</a:t>
            </a:r>
            <a:endParaRPr b="1" sz="2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0" name="Shape 140"/>
        <p:cNvGrpSpPr/>
        <p:nvPr/>
      </p:nvGrpSpPr>
      <p:grpSpPr>
        <a:xfrm>
          <a:off x="0" y="0"/>
          <a:ext cx="0" cy="0"/>
          <a:chOff x="0" y="0"/>
          <a:chExt cx="0" cy="0"/>
        </a:xfrm>
      </p:grpSpPr>
      <p:sp>
        <p:nvSpPr>
          <p:cNvPr id="141" name="Google Shape;141;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solidFill>
                  <a:schemeClr val="lt1"/>
                </a:solidFill>
              </a:rPr>
              <a:t>Pot Odds and Outs</a:t>
            </a:r>
            <a:endParaRPr b="1" sz="2200">
              <a:solidFill>
                <a:schemeClr val="lt1"/>
              </a:solidFill>
            </a:endParaRPr>
          </a:p>
        </p:txBody>
      </p:sp>
      <p:sp>
        <p:nvSpPr>
          <p:cNvPr id="142" name="Google Shape;142;p2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200" u="sng">
                <a:solidFill>
                  <a:schemeClr val="lt1"/>
                </a:solidFill>
              </a:rPr>
              <a:t>Reverse Pot Odds</a:t>
            </a:r>
            <a:endParaRPr b="1" sz="2200" u="sng">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If we overbet relative to the size of the pot, then we give our opponent the opportunity to exploit pot odds.</a:t>
            </a:r>
            <a:endParaRPr b="1" sz="2200">
              <a:solidFill>
                <a:schemeClr val="lt1"/>
              </a:solidFill>
            </a:endParaRPr>
          </a:p>
          <a:p>
            <a:pPr indent="0" lvl="0" marL="457200" rtl="0" algn="l">
              <a:lnSpc>
                <a:spcPct val="100000"/>
              </a:lnSpc>
              <a:spcBef>
                <a:spcPts val="0"/>
              </a:spcBef>
              <a:spcAft>
                <a:spcPts val="0"/>
              </a:spcAft>
              <a:buNone/>
            </a:pPr>
            <a:r>
              <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If they have a bad hand, we win a little</a:t>
            </a:r>
            <a:endParaRPr b="1" sz="2200">
              <a:solidFill>
                <a:schemeClr val="lt1"/>
              </a:solidFill>
            </a:endParaRPr>
          </a:p>
          <a:p>
            <a:pPr indent="0" lvl="0" marL="457200" rtl="0" algn="l">
              <a:lnSpc>
                <a:spcPct val="100000"/>
              </a:lnSpc>
              <a:spcBef>
                <a:spcPts val="0"/>
              </a:spcBef>
              <a:spcAft>
                <a:spcPts val="0"/>
              </a:spcAft>
              <a:buNone/>
            </a:pPr>
            <a:r>
              <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If they have “the nuts,” we lose a lot</a:t>
            </a:r>
            <a:endParaRPr b="1" sz="2200">
              <a:solidFill>
                <a:schemeClr val="lt1"/>
              </a:solidFill>
            </a:endParaRPr>
          </a:p>
          <a:p>
            <a:pPr indent="0" lvl="0" marL="457200" rtl="0" algn="l">
              <a:lnSpc>
                <a:spcPct val="100000"/>
              </a:lnSpc>
              <a:spcBef>
                <a:spcPts val="0"/>
              </a:spcBef>
              <a:spcAft>
                <a:spcPts val="0"/>
              </a:spcAft>
              <a:buNone/>
            </a:pPr>
            <a:r>
              <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This is called “Value-Owning” yourself</a:t>
            </a:r>
            <a:endParaRPr b="1" sz="22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6" name="Shape 146"/>
        <p:cNvGrpSpPr/>
        <p:nvPr/>
      </p:nvGrpSpPr>
      <p:grpSpPr>
        <a:xfrm>
          <a:off x="0" y="0"/>
          <a:ext cx="0" cy="0"/>
          <a:chOff x="0" y="0"/>
          <a:chExt cx="0" cy="0"/>
        </a:xfrm>
      </p:grpSpPr>
      <p:sp>
        <p:nvSpPr>
          <p:cNvPr id="147" name="Google Shape;147;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solidFill>
                  <a:schemeClr val="lt1"/>
                </a:solidFill>
              </a:rPr>
              <a:t>Pot Odds and Outs</a:t>
            </a:r>
            <a:endParaRPr b="1" sz="2200">
              <a:solidFill>
                <a:schemeClr val="lt1"/>
              </a:solidFill>
            </a:endParaRPr>
          </a:p>
        </p:txBody>
      </p:sp>
      <p:sp>
        <p:nvSpPr>
          <p:cNvPr id="148" name="Google Shape;14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200" u="sng">
                <a:solidFill>
                  <a:schemeClr val="lt1"/>
                </a:solidFill>
              </a:rPr>
              <a:t>Example: All-in Bot</a:t>
            </a:r>
            <a:endParaRPr b="1" sz="2200" u="sng">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Scenario: Opponent goes all-in before the flop every hand</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What P do we need to call profitably as the big blind?</a:t>
            </a:r>
            <a:endParaRPr b="1" sz="2200">
              <a:solidFill>
                <a:schemeClr val="lt1"/>
              </a:solidFill>
            </a:endParaRPr>
          </a:p>
          <a:p>
            <a:pPr indent="-368300" lvl="1" marL="914400" rtl="0" algn="l">
              <a:lnSpc>
                <a:spcPct val="100000"/>
              </a:lnSpc>
              <a:spcBef>
                <a:spcPts val="0"/>
              </a:spcBef>
              <a:spcAft>
                <a:spcPts val="0"/>
              </a:spcAft>
              <a:buClr>
                <a:schemeClr val="lt1"/>
              </a:buClr>
              <a:buSzPts val="2200"/>
              <a:buChar char="-"/>
            </a:pPr>
            <a:r>
              <a:rPr b="1" lang="en" sz="2200">
                <a:solidFill>
                  <a:schemeClr val="lt1"/>
                </a:solidFill>
              </a:rPr>
              <a:t>pot_total = 402</a:t>
            </a:r>
            <a:endParaRPr b="1" sz="2200">
              <a:solidFill>
                <a:schemeClr val="lt1"/>
              </a:solidFill>
            </a:endParaRPr>
          </a:p>
          <a:p>
            <a:pPr indent="-368300" lvl="1" marL="914400" rtl="0" algn="l">
              <a:lnSpc>
                <a:spcPct val="100000"/>
              </a:lnSpc>
              <a:spcBef>
                <a:spcPts val="0"/>
              </a:spcBef>
              <a:spcAft>
                <a:spcPts val="0"/>
              </a:spcAft>
              <a:buClr>
                <a:schemeClr val="lt1"/>
              </a:buClr>
              <a:buSzPts val="2200"/>
              <a:buChar char="-"/>
            </a:pPr>
            <a:r>
              <a:rPr b="1" lang="en" sz="2200">
                <a:solidFill>
                  <a:schemeClr val="lt1"/>
                </a:solidFill>
              </a:rPr>
              <a:t>continue_cost = 398</a:t>
            </a:r>
            <a:endParaRPr b="1" sz="2200">
              <a:solidFill>
                <a:schemeClr val="lt1"/>
              </a:solidFill>
            </a:endParaRPr>
          </a:p>
          <a:p>
            <a:pPr indent="-368300" lvl="1" marL="914400" rtl="0" algn="l">
              <a:lnSpc>
                <a:spcPct val="100000"/>
              </a:lnSpc>
              <a:spcBef>
                <a:spcPts val="0"/>
              </a:spcBef>
              <a:spcAft>
                <a:spcPts val="0"/>
              </a:spcAft>
              <a:buClr>
                <a:schemeClr val="lt1"/>
              </a:buClr>
              <a:buSzPts val="2200"/>
              <a:buChar char="-"/>
            </a:pPr>
            <a:r>
              <a:rPr b="1" lang="en" sz="2200">
                <a:solidFill>
                  <a:schemeClr val="lt1"/>
                </a:solidFill>
              </a:rPr>
              <a:t>pot odds = 398 / (402 + 398) = 0.4975</a:t>
            </a:r>
            <a:endParaRPr b="1" sz="2200">
              <a:solidFill>
                <a:schemeClr val="lt1"/>
              </a:solidFill>
            </a:endParaRPr>
          </a:p>
          <a:p>
            <a:pPr indent="-368300" lvl="1" marL="914400" rtl="0" algn="l">
              <a:lnSpc>
                <a:spcPct val="100000"/>
              </a:lnSpc>
              <a:spcBef>
                <a:spcPts val="0"/>
              </a:spcBef>
              <a:spcAft>
                <a:spcPts val="0"/>
              </a:spcAft>
              <a:buClr>
                <a:schemeClr val="lt1"/>
              </a:buClr>
              <a:buSzPts val="2200"/>
              <a:buChar char="-"/>
            </a:pPr>
            <a:r>
              <a:rPr b="1" lang="en" sz="2200">
                <a:solidFill>
                  <a:schemeClr val="lt1"/>
                </a:solidFill>
              </a:rPr>
              <a:t>If P ≥ 0.4975, we should call!</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Fun fact: Q5o tends to beat 50% of starting hands</a:t>
            </a:r>
            <a:endParaRPr b="1" sz="22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2" name="Shape 152"/>
        <p:cNvGrpSpPr/>
        <p:nvPr/>
      </p:nvGrpSpPr>
      <p:grpSpPr>
        <a:xfrm>
          <a:off x="0" y="0"/>
          <a:ext cx="0" cy="0"/>
          <a:chOff x="0" y="0"/>
          <a:chExt cx="0" cy="0"/>
        </a:xfrm>
      </p:grpSpPr>
      <p:sp>
        <p:nvSpPr>
          <p:cNvPr id="153" name="Google Shape;153;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2200">
                <a:solidFill>
                  <a:schemeClr val="lt1"/>
                </a:solidFill>
              </a:rPr>
              <a:t>Implied Odds</a:t>
            </a:r>
            <a:endParaRPr b="1" sz="2200">
              <a:solidFill>
                <a:schemeClr val="lt1"/>
              </a:solidFill>
            </a:endParaRPr>
          </a:p>
        </p:txBody>
      </p:sp>
      <p:sp>
        <p:nvSpPr>
          <p:cNvPr id="154" name="Google Shape;154;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lt1"/>
                </a:solidFill>
              </a:rPr>
              <a:t>The amount of money you expect to win on later streets if you hit one of your Outs</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Enables us to call when we don't have the right pot odds</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Important to consider when we have a drawing hand</a:t>
            </a:r>
            <a:endParaRPr b="1" sz="2200">
              <a:solidFill>
                <a:schemeClr val="lt1"/>
              </a:solidFill>
            </a:endParaRPr>
          </a:p>
          <a:p>
            <a:pPr indent="0" lvl="0" marL="0" rtl="0" algn="l">
              <a:lnSpc>
                <a:spcPct val="100000"/>
              </a:lnSpc>
              <a:spcBef>
                <a:spcPts val="0"/>
              </a:spcBef>
              <a:spcAft>
                <a:spcPts val="0"/>
              </a:spcAft>
              <a:buNone/>
            </a:pPr>
            <a:r>
              <a:t/>
            </a:r>
            <a:endParaRPr b="1"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b="1" lang="en" sz="2200" u="sng">
                <a:solidFill>
                  <a:schemeClr val="lt1"/>
                </a:solidFill>
              </a:rPr>
              <a:t>Updated Equity</a:t>
            </a:r>
            <a:endParaRPr b="1" sz="2200" u="sng">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Pot odds cutoff: we should stay in the game if: P ≥ continue_cost / (pot_total + continue_cost)</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Implied odds cutoff: we should stay in the game if: P ≥ continue_cost / (pot_total + continue_cost + future_win_amount)</a:t>
            </a:r>
            <a:endParaRPr b="1" sz="2200">
              <a:solidFill>
                <a:schemeClr val="lt1"/>
              </a:solidFill>
            </a:endParaRPr>
          </a:p>
          <a:p>
            <a:pPr indent="0" lvl="0" marL="0" rtl="0" algn="l">
              <a:spcBef>
                <a:spcPts val="0"/>
              </a:spcBef>
              <a:spcAft>
                <a:spcPts val="1200"/>
              </a:spcAft>
              <a:buNone/>
            </a:pPr>
            <a:r>
              <a:t/>
            </a:r>
            <a:endParaRPr b="1" sz="22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8" name="Shape 158"/>
        <p:cNvGrpSpPr/>
        <p:nvPr/>
      </p:nvGrpSpPr>
      <p:grpSpPr>
        <a:xfrm>
          <a:off x="0" y="0"/>
          <a:ext cx="0" cy="0"/>
          <a:chOff x="0" y="0"/>
          <a:chExt cx="0" cy="0"/>
        </a:xfrm>
      </p:grpSpPr>
      <p:sp>
        <p:nvSpPr>
          <p:cNvPr id="159" name="Google Shape;159;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2200">
                <a:solidFill>
                  <a:schemeClr val="lt1"/>
                </a:solidFill>
              </a:rPr>
              <a:t>Implied Odds (ex.)</a:t>
            </a:r>
            <a:endParaRPr b="1" sz="2200">
              <a:solidFill>
                <a:schemeClr val="lt1"/>
              </a:solidFill>
            </a:endParaRPr>
          </a:p>
          <a:p>
            <a:pPr indent="0" lvl="0" marL="0" rtl="0" algn="l">
              <a:spcBef>
                <a:spcPts val="0"/>
              </a:spcBef>
              <a:spcAft>
                <a:spcPts val="0"/>
              </a:spcAft>
              <a:buSzPts val="990"/>
              <a:buNone/>
            </a:pPr>
            <a:r>
              <a:t/>
            </a:r>
            <a:endParaRPr b="1" sz="3020">
              <a:solidFill>
                <a:schemeClr val="lt1"/>
              </a:solidFill>
              <a:latin typeface="Calibri"/>
              <a:ea typeface="Calibri"/>
              <a:cs typeface="Calibri"/>
              <a:sym typeface="Calibri"/>
            </a:endParaRPr>
          </a:p>
        </p:txBody>
      </p:sp>
      <p:sp>
        <p:nvSpPr>
          <p:cNvPr id="160" name="Google Shape;160;p30"/>
          <p:cNvSpPr txBox="1"/>
          <p:nvPr>
            <p:ph idx="1" type="body"/>
          </p:nvPr>
        </p:nvSpPr>
        <p:spPr>
          <a:xfrm>
            <a:off x="311700" y="1152475"/>
            <a:ext cx="8276400" cy="3416400"/>
          </a:xfrm>
          <a:prstGeom prst="rect">
            <a:avLst/>
          </a:prstGeom>
        </p:spPr>
        <p:txBody>
          <a:bodyPr anchorCtr="0" anchor="t" bIns="91425" lIns="91425" spcFirstLastPara="1" rIns="91425" wrap="square" tIns="91425">
            <a:noAutofit/>
          </a:bodyPr>
          <a:lstStyle/>
          <a:p>
            <a:pPr indent="-345440" lvl="0" marL="457200" rtl="0" algn="l">
              <a:lnSpc>
                <a:spcPct val="95000"/>
              </a:lnSpc>
              <a:spcBef>
                <a:spcPts val="1200"/>
              </a:spcBef>
              <a:spcAft>
                <a:spcPts val="0"/>
              </a:spcAft>
              <a:buClr>
                <a:schemeClr val="lt1"/>
              </a:buClr>
              <a:buSzPts val="1840"/>
              <a:buFont typeface="Calibri"/>
              <a:buChar char="-"/>
            </a:pPr>
            <a:r>
              <a:rPr b="1" lang="en" sz="1840">
                <a:solidFill>
                  <a:schemeClr val="lt1"/>
                </a:solidFill>
                <a:latin typeface="Calibri"/>
                <a:ea typeface="Calibri"/>
                <a:cs typeface="Calibri"/>
                <a:sym typeface="Calibri"/>
              </a:rPr>
              <a:t>You have J♦T♦ on a board of 4♦9♦2♣</a:t>
            </a:r>
            <a:endParaRPr b="1" sz="1840">
              <a:solidFill>
                <a:schemeClr val="lt1"/>
              </a:solidFill>
              <a:latin typeface="Calibri"/>
              <a:ea typeface="Calibri"/>
              <a:cs typeface="Calibri"/>
              <a:sym typeface="Calibri"/>
            </a:endParaRPr>
          </a:p>
          <a:p>
            <a:pPr indent="-345440" lvl="0" marL="457200" rtl="0" algn="l">
              <a:lnSpc>
                <a:spcPct val="95000"/>
              </a:lnSpc>
              <a:spcBef>
                <a:spcPts val="0"/>
              </a:spcBef>
              <a:spcAft>
                <a:spcPts val="0"/>
              </a:spcAft>
              <a:buClr>
                <a:schemeClr val="lt1"/>
              </a:buClr>
              <a:buSzPts val="1840"/>
              <a:buFont typeface="Calibri"/>
              <a:buChar char="-"/>
            </a:pPr>
            <a:r>
              <a:rPr b="1" lang="en" sz="1840">
                <a:solidFill>
                  <a:schemeClr val="lt1"/>
                </a:solidFill>
                <a:latin typeface="Calibri"/>
                <a:ea typeface="Calibri"/>
                <a:cs typeface="Calibri"/>
                <a:sym typeface="Calibri"/>
              </a:rPr>
              <a:t>The flop is checked through by both players</a:t>
            </a:r>
            <a:endParaRPr b="1" sz="1840">
              <a:solidFill>
                <a:schemeClr val="lt1"/>
              </a:solidFill>
              <a:latin typeface="Calibri"/>
              <a:ea typeface="Calibri"/>
              <a:cs typeface="Calibri"/>
              <a:sym typeface="Calibri"/>
            </a:endParaRPr>
          </a:p>
          <a:p>
            <a:pPr indent="-345440" lvl="0" marL="457200" rtl="0" algn="l">
              <a:lnSpc>
                <a:spcPct val="95000"/>
              </a:lnSpc>
              <a:spcBef>
                <a:spcPts val="0"/>
              </a:spcBef>
              <a:spcAft>
                <a:spcPts val="0"/>
              </a:spcAft>
              <a:buClr>
                <a:schemeClr val="lt1"/>
              </a:buClr>
              <a:buSzPts val="1840"/>
              <a:buFont typeface="Calibri"/>
              <a:buChar char="-"/>
            </a:pPr>
            <a:r>
              <a:rPr b="1" lang="en" sz="1840">
                <a:solidFill>
                  <a:schemeClr val="lt1"/>
                </a:solidFill>
                <a:latin typeface="Calibri"/>
                <a:ea typeface="Calibri"/>
                <a:cs typeface="Calibri"/>
                <a:sym typeface="Calibri"/>
              </a:rPr>
              <a:t>Turn card: 7♣</a:t>
            </a:r>
            <a:endParaRPr b="1" sz="1840">
              <a:solidFill>
                <a:schemeClr val="lt1"/>
              </a:solidFill>
              <a:latin typeface="Calibri"/>
              <a:ea typeface="Calibri"/>
              <a:cs typeface="Calibri"/>
              <a:sym typeface="Calibri"/>
            </a:endParaRPr>
          </a:p>
          <a:p>
            <a:pPr indent="-345440" lvl="0" marL="457200" rtl="0" algn="l">
              <a:lnSpc>
                <a:spcPct val="95000"/>
              </a:lnSpc>
              <a:spcBef>
                <a:spcPts val="0"/>
              </a:spcBef>
              <a:spcAft>
                <a:spcPts val="0"/>
              </a:spcAft>
              <a:buClr>
                <a:schemeClr val="lt1"/>
              </a:buClr>
              <a:buSzPts val="1840"/>
              <a:buFont typeface="Calibri"/>
              <a:buChar char="-"/>
            </a:pPr>
            <a:r>
              <a:rPr b="1" lang="en" sz="1840">
                <a:solidFill>
                  <a:schemeClr val="lt1"/>
                </a:solidFill>
                <a:latin typeface="Calibri"/>
                <a:ea typeface="Calibri"/>
                <a:cs typeface="Calibri"/>
                <a:sym typeface="Calibri"/>
              </a:rPr>
              <a:t>Current board: 4♦9♦2♣7♣</a:t>
            </a:r>
            <a:endParaRPr b="1" sz="1840">
              <a:solidFill>
                <a:schemeClr val="lt1"/>
              </a:solidFill>
              <a:latin typeface="Calibri"/>
              <a:ea typeface="Calibri"/>
              <a:cs typeface="Calibri"/>
              <a:sym typeface="Calibri"/>
            </a:endParaRPr>
          </a:p>
          <a:p>
            <a:pPr indent="-345440" lvl="0" marL="457200" rtl="0" algn="l">
              <a:lnSpc>
                <a:spcPct val="95000"/>
              </a:lnSpc>
              <a:spcBef>
                <a:spcPts val="0"/>
              </a:spcBef>
              <a:spcAft>
                <a:spcPts val="0"/>
              </a:spcAft>
              <a:buClr>
                <a:schemeClr val="lt1"/>
              </a:buClr>
              <a:buSzPts val="1840"/>
              <a:buFont typeface="Calibri"/>
              <a:buChar char="-"/>
            </a:pPr>
            <a:r>
              <a:rPr b="1" lang="en" sz="1840">
                <a:solidFill>
                  <a:schemeClr val="lt1"/>
                </a:solidFill>
                <a:latin typeface="Calibri"/>
                <a:ea typeface="Calibri"/>
                <a:cs typeface="Calibri"/>
                <a:sym typeface="Calibri"/>
              </a:rPr>
              <a:t>You're on a flush draw (9 outs)</a:t>
            </a:r>
            <a:endParaRPr b="1" sz="1840">
              <a:solidFill>
                <a:schemeClr val="lt1"/>
              </a:solidFill>
              <a:latin typeface="Calibri"/>
              <a:ea typeface="Calibri"/>
              <a:cs typeface="Calibri"/>
              <a:sym typeface="Calibri"/>
            </a:endParaRPr>
          </a:p>
          <a:p>
            <a:pPr indent="-345440" lvl="0" marL="457200" rtl="0" algn="l">
              <a:lnSpc>
                <a:spcPct val="95000"/>
              </a:lnSpc>
              <a:spcBef>
                <a:spcPts val="0"/>
              </a:spcBef>
              <a:spcAft>
                <a:spcPts val="0"/>
              </a:spcAft>
              <a:buClr>
                <a:schemeClr val="lt1"/>
              </a:buClr>
              <a:buSzPts val="1840"/>
              <a:buFont typeface="Calibri"/>
              <a:buChar char="-"/>
            </a:pPr>
            <a:r>
              <a:rPr b="1" lang="en" sz="1840">
                <a:solidFill>
                  <a:schemeClr val="lt1"/>
                </a:solidFill>
                <a:latin typeface="Calibri"/>
                <a:ea typeface="Calibri"/>
                <a:cs typeface="Calibri"/>
                <a:sym typeface="Calibri"/>
              </a:rPr>
              <a:t>Current pot size: $150</a:t>
            </a:r>
            <a:endParaRPr b="1" sz="1840">
              <a:solidFill>
                <a:schemeClr val="lt1"/>
              </a:solidFill>
              <a:latin typeface="Calibri"/>
              <a:ea typeface="Calibri"/>
              <a:cs typeface="Calibri"/>
              <a:sym typeface="Calibri"/>
            </a:endParaRPr>
          </a:p>
          <a:p>
            <a:pPr indent="-345440" lvl="0" marL="457200" rtl="0" algn="l">
              <a:lnSpc>
                <a:spcPct val="95000"/>
              </a:lnSpc>
              <a:spcBef>
                <a:spcPts val="0"/>
              </a:spcBef>
              <a:spcAft>
                <a:spcPts val="0"/>
              </a:spcAft>
              <a:buClr>
                <a:schemeClr val="lt1"/>
              </a:buClr>
              <a:buSzPts val="1840"/>
              <a:buFont typeface="Calibri"/>
              <a:buChar char="-"/>
            </a:pPr>
            <a:r>
              <a:rPr b="1" lang="en" sz="1840">
                <a:solidFill>
                  <a:schemeClr val="lt1"/>
                </a:solidFill>
                <a:latin typeface="Calibri"/>
                <a:ea typeface="Calibri"/>
                <a:cs typeface="Calibri"/>
                <a:sym typeface="Calibri"/>
              </a:rPr>
              <a:t>Opponent bets: $50</a:t>
            </a:r>
            <a:endParaRPr b="1" sz="1840">
              <a:solidFill>
                <a:schemeClr val="lt1"/>
              </a:solidFill>
              <a:latin typeface="Calibri"/>
              <a:ea typeface="Calibri"/>
              <a:cs typeface="Calibri"/>
              <a:sym typeface="Calibri"/>
            </a:endParaRPr>
          </a:p>
          <a:p>
            <a:pPr indent="-345440" lvl="0" marL="457200" rtl="0" algn="l">
              <a:lnSpc>
                <a:spcPct val="95000"/>
              </a:lnSpc>
              <a:spcBef>
                <a:spcPts val="0"/>
              </a:spcBef>
              <a:spcAft>
                <a:spcPts val="0"/>
              </a:spcAft>
              <a:buClr>
                <a:schemeClr val="lt1"/>
              </a:buClr>
              <a:buSzPts val="1840"/>
              <a:buFont typeface="Calibri"/>
              <a:buChar char="-"/>
            </a:pPr>
            <a:r>
              <a:rPr b="1" lang="en" sz="1840">
                <a:solidFill>
                  <a:schemeClr val="lt1"/>
                </a:solidFill>
                <a:latin typeface="Calibri"/>
                <a:ea typeface="Calibri"/>
                <a:cs typeface="Calibri"/>
                <a:sym typeface="Calibri"/>
              </a:rPr>
              <a:t>Your call cost: $50</a:t>
            </a:r>
            <a:endParaRPr b="1" sz="1840">
              <a:solidFill>
                <a:schemeClr val="lt1"/>
              </a:solidFill>
              <a:latin typeface="Calibri"/>
              <a:ea typeface="Calibri"/>
              <a:cs typeface="Calibri"/>
              <a:sym typeface="Calibri"/>
            </a:endParaRPr>
          </a:p>
          <a:p>
            <a:pPr indent="-345440" lvl="0" marL="457200" rtl="0" algn="l">
              <a:lnSpc>
                <a:spcPct val="95000"/>
              </a:lnSpc>
              <a:spcBef>
                <a:spcPts val="0"/>
              </a:spcBef>
              <a:spcAft>
                <a:spcPts val="0"/>
              </a:spcAft>
              <a:buClr>
                <a:schemeClr val="lt1"/>
              </a:buClr>
              <a:buSzPts val="1840"/>
              <a:buFont typeface="Calibri"/>
              <a:buChar char="-"/>
            </a:pPr>
            <a:r>
              <a:rPr b="1" lang="en" sz="1840">
                <a:solidFill>
                  <a:schemeClr val="lt1"/>
                </a:solidFill>
                <a:latin typeface="Calibri"/>
                <a:ea typeface="Calibri"/>
                <a:cs typeface="Calibri"/>
                <a:sym typeface="Calibri"/>
              </a:rPr>
              <a:t>Probability of hitting your flush on the turn: 9/46 ≈ 19.6%</a:t>
            </a:r>
            <a:endParaRPr b="1" sz="1840">
              <a:solidFill>
                <a:schemeClr val="lt1"/>
              </a:solidFill>
              <a:latin typeface="Calibri"/>
              <a:ea typeface="Calibri"/>
              <a:cs typeface="Calibri"/>
              <a:sym typeface="Calibri"/>
            </a:endParaRPr>
          </a:p>
          <a:p>
            <a:pPr indent="0" lvl="0" marL="0" rtl="0" algn="l">
              <a:lnSpc>
                <a:spcPct val="95000"/>
              </a:lnSpc>
              <a:spcBef>
                <a:spcPts val="1200"/>
              </a:spcBef>
              <a:spcAft>
                <a:spcPts val="0"/>
              </a:spcAft>
              <a:buClr>
                <a:schemeClr val="dk1"/>
              </a:buClr>
              <a:buSzPts val="770"/>
              <a:buFont typeface="Arial"/>
              <a:buNone/>
            </a:pPr>
            <a:r>
              <a:rPr b="1" lang="en" sz="1840">
                <a:solidFill>
                  <a:schemeClr val="lt1"/>
                </a:solidFill>
                <a:latin typeface="Calibri"/>
                <a:ea typeface="Calibri"/>
                <a:cs typeface="Calibri"/>
                <a:sym typeface="Calibri"/>
              </a:rPr>
              <a:t>But here's the key difference: If you hit your flush, you expect your opponent to call a $100 bet on the river (they have a strong hand and won’t fold).</a:t>
            </a:r>
            <a:endParaRPr b="1" sz="1840">
              <a:solidFill>
                <a:schemeClr val="lt1"/>
              </a:solidFill>
              <a:latin typeface="Calibri"/>
              <a:ea typeface="Calibri"/>
              <a:cs typeface="Calibri"/>
              <a:sym typeface="Calibri"/>
            </a:endParaRPr>
          </a:p>
          <a:p>
            <a:pPr indent="0" lvl="0" marL="457200" rtl="0" algn="l">
              <a:lnSpc>
                <a:spcPct val="95000"/>
              </a:lnSpc>
              <a:spcBef>
                <a:spcPts val="1200"/>
              </a:spcBef>
              <a:spcAft>
                <a:spcPts val="1200"/>
              </a:spcAft>
              <a:buSzPts val="770"/>
              <a:buNone/>
            </a:pPr>
            <a:r>
              <a:t/>
            </a:r>
            <a:endParaRPr b="1" sz="1840">
              <a:solidFill>
                <a:schemeClr val="lt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4" name="Shape 164"/>
        <p:cNvGrpSpPr/>
        <p:nvPr/>
      </p:nvGrpSpPr>
      <p:grpSpPr>
        <a:xfrm>
          <a:off x="0" y="0"/>
          <a:ext cx="0" cy="0"/>
          <a:chOff x="0" y="0"/>
          <a:chExt cx="0" cy="0"/>
        </a:xfrm>
      </p:grpSpPr>
      <p:sp>
        <p:nvSpPr>
          <p:cNvPr id="165" name="Google Shape;165;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solidFill>
                  <a:schemeClr val="lt1"/>
                </a:solidFill>
              </a:rPr>
              <a:t>Implied Odds (ex.)</a:t>
            </a:r>
            <a:endParaRPr b="1" sz="2200">
              <a:solidFill>
                <a:schemeClr val="lt1"/>
              </a:solidFill>
            </a:endParaRPr>
          </a:p>
          <a:p>
            <a:pPr indent="0" lvl="0" marL="0" rtl="0" algn="l">
              <a:spcBef>
                <a:spcPts val="0"/>
              </a:spcBef>
              <a:spcAft>
                <a:spcPts val="0"/>
              </a:spcAft>
              <a:buSzPts val="990"/>
              <a:buNone/>
            </a:pPr>
            <a:r>
              <a:t/>
            </a:r>
            <a:endParaRPr b="1" sz="3020">
              <a:solidFill>
                <a:schemeClr val="lt1"/>
              </a:solidFill>
              <a:latin typeface="Calibri"/>
              <a:ea typeface="Calibri"/>
              <a:cs typeface="Calibri"/>
              <a:sym typeface="Calibri"/>
            </a:endParaRPr>
          </a:p>
        </p:txBody>
      </p:sp>
      <p:sp>
        <p:nvSpPr>
          <p:cNvPr id="166" name="Google Shape;166;p31"/>
          <p:cNvSpPr txBox="1"/>
          <p:nvPr>
            <p:ph idx="1" type="body"/>
          </p:nvPr>
        </p:nvSpPr>
        <p:spPr>
          <a:xfrm>
            <a:off x="311700" y="923875"/>
            <a:ext cx="8276400" cy="3416400"/>
          </a:xfrm>
          <a:prstGeom prst="rect">
            <a:avLst/>
          </a:prstGeom>
        </p:spPr>
        <p:txBody>
          <a:bodyPr anchorCtr="0" anchor="t" bIns="91425" lIns="91425" spcFirstLastPara="1" rIns="91425" wrap="square" tIns="91425">
            <a:noAutofit/>
          </a:bodyPr>
          <a:lstStyle/>
          <a:p>
            <a:pPr indent="-330200" lvl="0" marL="457200" rtl="0" algn="l">
              <a:spcBef>
                <a:spcPts val="1200"/>
              </a:spcBef>
              <a:spcAft>
                <a:spcPts val="0"/>
              </a:spcAft>
              <a:buClr>
                <a:schemeClr val="lt1"/>
              </a:buClr>
              <a:buSzPts val="1600"/>
              <a:buChar char="-"/>
            </a:pPr>
            <a:r>
              <a:rPr b="1" lang="en" sz="1600">
                <a:solidFill>
                  <a:schemeClr val="lt1"/>
                </a:solidFill>
              </a:rPr>
              <a:t>You have J♦T♦ on a board of 4♦9♦2♣</a:t>
            </a:r>
            <a:endParaRPr b="1"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You're on a flush draw (9 outs)</a:t>
            </a:r>
            <a:endParaRPr b="1"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Current pot size: $150</a:t>
            </a:r>
            <a:endParaRPr b="1"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Opponent bets: $50</a:t>
            </a:r>
            <a:endParaRPr b="1"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Your call cost: $50</a:t>
            </a:r>
            <a:endParaRPr b="1"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Pot odds: $50 / $250 = ⅕ = 20%</a:t>
            </a:r>
            <a:endParaRPr b="1"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Probability of hitting your flush on the turn: 9/46 ≈ 19.6%</a:t>
            </a:r>
            <a:endParaRPr b="1" sz="1600">
              <a:solidFill>
                <a:schemeClr val="lt1"/>
              </a:solidFill>
            </a:endParaRPr>
          </a:p>
          <a:p>
            <a:pPr indent="-330200" lvl="0" marL="457200" rtl="0" algn="l">
              <a:spcBef>
                <a:spcPts val="0"/>
              </a:spcBef>
              <a:spcAft>
                <a:spcPts val="0"/>
              </a:spcAft>
              <a:buClr>
                <a:schemeClr val="lt1"/>
              </a:buClr>
              <a:buSzPts val="1600"/>
              <a:buChar char="-"/>
            </a:pPr>
            <a:r>
              <a:rPr b="1" lang="en" sz="1600" u="sng">
                <a:solidFill>
                  <a:schemeClr val="lt1"/>
                </a:solidFill>
              </a:rPr>
              <a:t>Additional money you expect to win if you hit: $100</a:t>
            </a:r>
            <a:endParaRPr b="1" sz="1600" u="sng">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"Effective pot": $150 + $50 + $100 = $300</a:t>
            </a:r>
            <a:endParaRPr b="1" sz="1600">
              <a:solidFill>
                <a:schemeClr val="lt1"/>
              </a:solidFill>
            </a:endParaRPr>
          </a:p>
          <a:p>
            <a:pPr indent="-330200" lvl="0" marL="457200" rtl="0" algn="l">
              <a:spcBef>
                <a:spcPts val="0"/>
              </a:spcBef>
              <a:spcAft>
                <a:spcPts val="0"/>
              </a:spcAft>
              <a:buClr>
                <a:schemeClr val="lt1"/>
              </a:buClr>
              <a:buSzPts val="1600"/>
              <a:buChar char="-"/>
            </a:pPr>
            <a:r>
              <a:rPr b="1" lang="en" sz="1600">
                <a:solidFill>
                  <a:schemeClr val="lt1"/>
                </a:solidFill>
              </a:rPr>
              <a:t>Implied pot odds: $50/$300 = 1/6 = 16.7%</a:t>
            </a:r>
            <a:endParaRPr b="1" sz="1600">
              <a:solidFill>
                <a:schemeClr val="lt1"/>
              </a:solidFill>
            </a:endParaRPr>
          </a:p>
          <a:p>
            <a:pPr indent="0" lvl="0" marL="0" rtl="0" algn="l">
              <a:spcBef>
                <a:spcPts val="1200"/>
              </a:spcBef>
              <a:spcAft>
                <a:spcPts val="0"/>
              </a:spcAft>
              <a:buClr>
                <a:schemeClr val="dk1"/>
              </a:buClr>
              <a:buSzPts val="1100"/>
              <a:buFont typeface="Arial"/>
              <a:buNone/>
            </a:pPr>
            <a:r>
              <a:rPr b="1" lang="en" sz="1600" u="sng">
                <a:solidFill>
                  <a:schemeClr val="lt1"/>
                </a:solidFill>
              </a:rPr>
              <a:t>Analysis:</a:t>
            </a:r>
            <a:r>
              <a:rPr b="1" lang="en" sz="1600">
                <a:solidFill>
                  <a:schemeClr val="lt1"/>
                </a:solidFill>
              </a:rPr>
              <a:t> While the direct pot odds are $50/$250 = 20%, the implied odds reduce to 16.7% because of the additional $100 you expect to win. Since your 19.6% probability of hitting exceeds this 16.7% threshold, the call becomes even more profitable when considering implied odds.</a:t>
            </a:r>
            <a:endParaRPr b="1" sz="1600">
              <a:solidFill>
                <a:schemeClr val="lt1"/>
              </a:solidFill>
            </a:endParaRPr>
          </a:p>
          <a:p>
            <a:pPr indent="0" lvl="0" marL="457200" rtl="0" algn="l">
              <a:spcBef>
                <a:spcPts val="1200"/>
              </a:spcBef>
              <a:spcAft>
                <a:spcPts val="1200"/>
              </a:spcAft>
              <a:buNone/>
            </a:pPr>
            <a:r>
              <a:t/>
            </a:r>
            <a:endParaRPr b="1" sz="1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0" name="Shape 60"/>
        <p:cNvGrpSpPr/>
        <p:nvPr/>
      </p:nvGrpSpPr>
      <p:grpSpPr>
        <a:xfrm>
          <a:off x="0" y="0"/>
          <a:ext cx="0" cy="0"/>
          <a:chOff x="0" y="0"/>
          <a:chExt cx="0" cy="0"/>
        </a:xfrm>
      </p:grpSpPr>
      <p:sp>
        <p:nvSpPr>
          <p:cNvPr id="61" name="Google Shape;61;p14"/>
          <p:cNvSpPr txBox="1"/>
          <p:nvPr>
            <p:ph type="ctrTitle"/>
          </p:nvPr>
        </p:nvSpPr>
        <p:spPr>
          <a:xfrm>
            <a:off x="311700" y="744575"/>
            <a:ext cx="8520600" cy="140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Thank you sponsors</a:t>
            </a:r>
            <a:endParaRPr b="1">
              <a:solidFill>
                <a:schemeClr val="lt1"/>
              </a:solidFill>
              <a:latin typeface="Calibri"/>
              <a:ea typeface="Calibri"/>
              <a:cs typeface="Calibri"/>
              <a:sym typeface="Calibri"/>
            </a:endParaRPr>
          </a:p>
        </p:txBody>
      </p:sp>
      <p:sp>
        <p:nvSpPr>
          <p:cNvPr id="62" name="Google Shape;62;p14"/>
          <p:cNvSpPr txBox="1"/>
          <p:nvPr>
            <p:ph idx="1" type="subTitle"/>
          </p:nvPr>
        </p:nvSpPr>
        <p:spPr>
          <a:xfrm>
            <a:off x="311700" y="214827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a:solidFill>
                  <a:schemeClr val="lt1"/>
                </a:solidFill>
                <a:latin typeface="Calibri"/>
                <a:ea typeface="Calibri"/>
                <a:cs typeface="Calibri"/>
                <a:sym typeface="Calibri"/>
              </a:rPr>
              <a:t>GTO Wizard &amp; Octopi Poker</a:t>
            </a:r>
            <a:endParaRPr b="1">
              <a:solidFill>
                <a:schemeClr val="lt1"/>
              </a:solidFill>
              <a:latin typeface="Calibri"/>
              <a:ea typeface="Calibri"/>
              <a:cs typeface="Calibri"/>
              <a:sym typeface="Calibri"/>
            </a:endParaRPr>
          </a:p>
        </p:txBody>
      </p:sp>
      <p:pic>
        <p:nvPicPr>
          <p:cNvPr id="63" name="Google Shape;63;p14"/>
          <p:cNvPicPr preferRelativeResize="0"/>
          <p:nvPr/>
        </p:nvPicPr>
        <p:blipFill>
          <a:blip r:embed="rId4">
            <a:alphaModFix/>
          </a:blip>
          <a:stretch>
            <a:fillRect/>
          </a:stretch>
        </p:blipFill>
        <p:spPr>
          <a:xfrm>
            <a:off x="1553775" y="2940875"/>
            <a:ext cx="1897825" cy="1897825"/>
          </a:xfrm>
          <a:prstGeom prst="rect">
            <a:avLst/>
          </a:prstGeom>
          <a:noFill/>
          <a:ln>
            <a:noFill/>
          </a:ln>
        </p:spPr>
      </p:pic>
      <p:pic>
        <p:nvPicPr>
          <p:cNvPr id="64" name="Google Shape;64;p14"/>
          <p:cNvPicPr preferRelativeResize="0"/>
          <p:nvPr/>
        </p:nvPicPr>
        <p:blipFill>
          <a:blip r:embed="rId5">
            <a:alphaModFix/>
          </a:blip>
          <a:stretch>
            <a:fillRect/>
          </a:stretch>
        </p:blipFill>
        <p:spPr>
          <a:xfrm>
            <a:off x="5744575" y="2940875"/>
            <a:ext cx="1897825" cy="18978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0" name="Shape 170"/>
        <p:cNvGrpSpPr/>
        <p:nvPr/>
      </p:nvGrpSpPr>
      <p:grpSpPr>
        <a:xfrm>
          <a:off x="0" y="0"/>
          <a:ext cx="0" cy="0"/>
          <a:chOff x="0" y="0"/>
          <a:chExt cx="0" cy="0"/>
        </a:xfrm>
      </p:grpSpPr>
      <p:sp>
        <p:nvSpPr>
          <p:cNvPr id="171" name="Google Shape;171;p32"/>
          <p:cNvSpPr txBox="1"/>
          <p:nvPr>
            <p:ph type="title"/>
          </p:nvPr>
        </p:nvSpPr>
        <p:spPr>
          <a:xfrm>
            <a:off x="107225" y="468675"/>
            <a:ext cx="8520600" cy="572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b="1" lang="en" sz="2200"/>
              <a:t>Board Texture Considerations </a:t>
            </a:r>
            <a:endParaRPr b="1" sz="2200"/>
          </a:p>
        </p:txBody>
      </p:sp>
      <p:sp>
        <p:nvSpPr>
          <p:cNvPr id="172" name="Google Shape;172;p32"/>
          <p:cNvSpPr txBox="1"/>
          <p:nvPr>
            <p:ph idx="1" type="body"/>
          </p:nvPr>
        </p:nvSpPr>
        <p:spPr>
          <a:xfrm>
            <a:off x="311700" y="1152475"/>
            <a:ext cx="81429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200">
                <a:solidFill>
                  <a:schemeClr val="dk1"/>
                </a:solidFill>
              </a:rPr>
              <a:t>How connected the board is</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Dry → hands are not likely to improve as more cards come</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Wet → hands are likely to improve as more cards come</a:t>
            </a:r>
            <a:endParaRPr b="1" sz="2200">
              <a:solidFill>
                <a:schemeClr val="dk1"/>
              </a:solidFill>
            </a:endParaRPr>
          </a:p>
          <a:p>
            <a:pPr indent="0" lvl="0" marL="0" rtl="0" algn="l">
              <a:lnSpc>
                <a:spcPct val="100000"/>
              </a:lnSpc>
              <a:spcBef>
                <a:spcPts val="0"/>
              </a:spcBef>
              <a:spcAft>
                <a:spcPts val="0"/>
              </a:spcAft>
              <a:buNone/>
            </a:pPr>
            <a:r>
              <a:t/>
            </a:r>
            <a:endParaRPr b="1"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2200" u="sng">
                <a:solidFill>
                  <a:schemeClr val="dk1"/>
                </a:solidFill>
              </a:rPr>
              <a:t>Dry Board</a:t>
            </a:r>
            <a:r>
              <a:rPr b="1" lang="en" sz="2200">
                <a:solidFill>
                  <a:schemeClr val="dk1"/>
                </a:solidFill>
              </a:rPr>
              <a:t> 		    </a:t>
            </a:r>
            <a:r>
              <a:rPr b="1" lang="en" sz="2200" u="sng">
                <a:solidFill>
                  <a:schemeClr val="dk1"/>
                </a:solidFill>
              </a:rPr>
              <a:t>Standard Board </a:t>
            </a:r>
            <a:r>
              <a:rPr b="1" lang="en" sz="2200">
                <a:solidFill>
                  <a:schemeClr val="dk1"/>
                </a:solidFill>
              </a:rPr>
              <a:t>	            </a:t>
            </a:r>
            <a:r>
              <a:rPr b="1" lang="en" sz="2200" u="sng">
                <a:solidFill>
                  <a:schemeClr val="dk1"/>
                </a:solidFill>
              </a:rPr>
              <a:t>Wet Board</a:t>
            </a:r>
            <a:r>
              <a:rPr b="1" lang="en" sz="2200">
                <a:solidFill>
                  <a:schemeClr val="dk1"/>
                </a:solidFill>
              </a:rPr>
              <a:t> </a:t>
            </a:r>
            <a:endParaRPr b="1" sz="2200">
              <a:solidFill>
                <a:schemeClr val="dk1"/>
              </a:solidFill>
            </a:endParaRPr>
          </a:p>
          <a:p>
            <a:pPr indent="0" lvl="0" marL="0" rtl="0" algn="l">
              <a:lnSpc>
                <a:spcPct val="100000"/>
              </a:lnSpc>
              <a:spcBef>
                <a:spcPts val="0"/>
              </a:spcBef>
              <a:spcAft>
                <a:spcPts val="0"/>
              </a:spcAft>
              <a:buNone/>
            </a:pPr>
            <a:r>
              <a:t/>
            </a:r>
            <a:endParaRPr b="1" sz="2200">
              <a:solidFill>
                <a:schemeClr val="dk1"/>
              </a:solidFill>
            </a:endParaRPr>
          </a:p>
          <a:p>
            <a:pPr indent="0" lvl="0" marL="0" rtl="0" algn="l">
              <a:lnSpc>
                <a:spcPct val="100000"/>
              </a:lnSpc>
              <a:spcBef>
                <a:spcPts val="0"/>
              </a:spcBef>
              <a:spcAft>
                <a:spcPts val="0"/>
              </a:spcAft>
              <a:buNone/>
            </a:pPr>
            <a:r>
              <a:t/>
            </a:r>
            <a:endParaRPr b="1" sz="2200">
              <a:solidFill>
                <a:schemeClr val="dk1"/>
              </a:solidFill>
            </a:endParaRPr>
          </a:p>
          <a:p>
            <a:pPr indent="0" lvl="0" marL="0" rtl="0" algn="l">
              <a:lnSpc>
                <a:spcPct val="100000"/>
              </a:lnSpc>
              <a:spcBef>
                <a:spcPts val="0"/>
              </a:spcBef>
              <a:spcAft>
                <a:spcPts val="0"/>
              </a:spcAft>
              <a:buNone/>
            </a:pPr>
            <a:r>
              <a:t/>
            </a:r>
            <a:endParaRPr b="1" sz="2200">
              <a:solidFill>
                <a:schemeClr val="dk1"/>
              </a:solidFill>
            </a:endParaRPr>
          </a:p>
          <a:p>
            <a:pPr indent="0" lvl="0" marL="0" rtl="0" algn="l">
              <a:lnSpc>
                <a:spcPct val="100000"/>
              </a:lnSpc>
              <a:spcBef>
                <a:spcPts val="0"/>
              </a:spcBef>
              <a:spcAft>
                <a:spcPts val="0"/>
              </a:spcAft>
              <a:buClr>
                <a:schemeClr val="dk1"/>
              </a:buClr>
              <a:buSzPts val="1100"/>
              <a:buFont typeface="Arial"/>
              <a:buNone/>
            </a:pPr>
            <a:r>
              <a:rPr b="1" lang="en" sz="2200">
                <a:solidFill>
                  <a:schemeClr val="dk1"/>
                </a:solidFill>
              </a:rPr>
              <a:t>Flop Bet Sizes?</a:t>
            </a:r>
            <a:endParaRPr b="1" sz="2200">
              <a:solidFill>
                <a:schemeClr val="dk1"/>
              </a:solidFill>
              <a:latin typeface="Calibri"/>
              <a:ea typeface="Calibri"/>
              <a:cs typeface="Calibri"/>
              <a:sym typeface="Calibri"/>
            </a:endParaRPr>
          </a:p>
          <a:p>
            <a:pPr indent="0" lvl="0" marL="457200" rtl="0" algn="l">
              <a:spcBef>
                <a:spcPts val="0"/>
              </a:spcBef>
              <a:spcAft>
                <a:spcPts val="1200"/>
              </a:spcAft>
              <a:buNone/>
            </a:pPr>
            <a:r>
              <a:t/>
            </a:r>
            <a:endParaRPr b="1" sz="2200">
              <a:solidFill>
                <a:schemeClr val="dk1"/>
              </a:solidFill>
              <a:latin typeface="Calibri"/>
              <a:ea typeface="Calibri"/>
              <a:cs typeface="Calibri"/>
              <a:sym typeface="Calibri"/>
            </a:endParaRPr>
          </a:p>
        </p:txBody>
      </p:sp>
      <p:pic>
        <p:nvPicPr>
          <p:cNvPr id="173" name="Google Shape;173;p32"/>
          <p:cNvPicPr preferRelativeResize="0"/>
          <p:nvPr/>
        </p:nvPicPr>
        <p:blipFill>
          <a:blip r:embed="rId4">
            <a:alphaModFix/>
          </a:blip>
          <a:stretch>
            <a:fillRect/>
          </a:stretch>
        </p:blipFill>
        <p:spPr>
          <a:xfrm>
            <a:off x="311688" y="3324713"/>
            <a:ext cx="1666875" cy="790575"/>
          </a:xfrm>
          <a:prstGeom prst="rect">
            <a:avLst/>
          </a:prstGeom>
          <a:noFill/>
          <a:ln>
            <a:noFill/>
          </a:ln>
        </p:spPr>
      </p:pic>
      <p:pic>
        <p:nvPicPr>
          <p:cNvPr id="174" name="Google Shape;174;p32"/>
          <p:cNvPicPr preferRelativeResize="0"/>
          <p:nvPr/>
        </p:nvPicPr>
        <p:blipFill>
          <a:blip r:embed="rId5">
            <a:alphaModFix/>
          </a:blip>
          <a:stretch>
            <a:fillRect/>
          </a:stretch>
        </p:blipFill>
        <p:spPr>
          <a:xfrm>
            <a:off x="6210784" y="3377126"/>
            <a:ext cx="1650641" cy="738175"/>
          </a:xfrm>
          <a:prstGeom prst="rect">
            <a:avLst/>
          </a:prstGeom>
          <a:noFill/>
          <a:ln>
            <a:noFill/>
          </a:ln>
        </p:spPr>
      </p:pic>
      <p:pic>
        <p:nvPicPr>
          <p:cNvPr id="175" name="Google Shape;175;p32"/>
          <p:cNvPicPr preferRelativeResize="0"/>
          <p:nvPr/>
        </p:nvPicPr>
        <p:blipFill>
          <a:blip r:embed="rId6">
            <a:alphaModFix/>
          </a:blip>
          <a:stretch>
            <a:fillRect/>
          </a:stretch>
        </p:blipFill>
        <p:spPr>
          <a:xfrm>
            <a:off x="3206926" y="3362825"/>
            <a:ext cx="1718183" cy="7905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9" name="Shape 179"/>
        <p:cNvGrpSpPr/>
        <p:nvPr/>
      </p:nvGrpSpPr>
      <p:grpSpPr>
        <a:xfrm>
          <a:off x="0" y="0"/>
          <a:ext cx="0" cy="0"/>
          <a:chOff x="0" y="0"/>
          <a:chExt cx="0" cy="0"/>
        </a:xfrm>
      </p:grpSpPr>
      <p:sp>
        <p:nvSpPr>
          <p:cNvPr id="180" name="Google Shape;180;p33"/>
          <p:cNvSpPr txBox="1"/>
          <p:nvPr>
            <p:ph type="title"/>
          </p:nvPr>
        </p:nvSpPr>
        <p:spPr>
          <a:xfrm>
            <a:off x="107225" y="468675"/>
            <a:ext cx="8520600" cy="5727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b="1" lang="en" sz="2200"/>
              <a:t>Board Texture Considerations </a:t>
            </a:r>
            <a:endParaRPr b="1" sz="2200"/>
          </a:p>
        </p:txBody>
      </p:sp>
      <p:sp>
        <p:nvSpPr>
          <p:cNvPr id="181" name="Google Shape;181;p33"/>
          <p:cNvSpPr txBox="1"/>
          <p:nvPr>
            <p:ph idx="1" type="body"/>
          </p:nvPr>
        </p:nvSpPr>
        <p:spPr>
          <a:xfrm>
            <a:off x="311700" y="1152475"/>
            <a:ext cx="5649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b="1" lang="en" sz="2200">
                <a:solidFill>
                  <a:schemeClr val="dk1"/>
                </a:solidFill>
              </a:rPr>
              <a:t>Board Texture Exercise</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Two flush draws</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Several straight draws: 9T, TJ, AJ</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Board is wet, we don’t want opponents to complete their draws cheaply</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Go all-in!</a:t>
            </a:r>
            <a:endParaRPr b="1" sz="2200">
              <a:solidFill>
                <a:schemeClr val="dk1"/>
              </a:solidFill>
            </a:endParaRPr>
          </a:p>
        </p:txBody>
      </p:sp>
      <p:pic>
        <p:nvPicPr>
          <p:cNvPr id="182" name="Google Shape;182;p33"/>
          <p:cNvPicPr preferRelativeResize="0"/>
          <p:nvPr/>
        </p:nvPicPr>
        <p:blipFill>
          <a:blip r:embed="rId4">
            <a:alphaModFix/>
          </a:blip>
          <a:stretch>
            <a:fillRect/>
          </a:stretch>
        </p:blipFill>
        <p:spPr>
          <a:xfrm>
            <a:off x="6065600" y="1979975"/>
            <a:ext cx="2562225" cy="21621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6" name="Shape 186"/>
        <p:cNvGrpSpPr/>
        <p:nvPr/>
      </p:nvGrpSpPr>
      <p:grpSpPr>
        <a:xfrm>
          <a:off x="0" y="0"/>
          <a:ext cx="0" cy="0"/>
          <a:chOff x="0" y="0"/>
          <a:chExt cx="0" cy="0"/>
        </a:xfrm>
      </p:grpSpPr>
      <p:sp>
        <p:nvSpPr>
          <p:cNvPr id="187" name="Google Shape;187;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2200">
                <a:solidFill>
                  <a:schemeClr val="lt1"/>
                </a:solidFill>
              </a:rPr>
              <a:t>Ranges</a:t>
            </a:r>
            <a:endParaRPr b="1" sz="2200">
              <a:solidFill>
                <a:schemeClr val="lt1"/>
              </a:solidFill>
            </a:endParaRPr>
          </a:p>
        </p:txBody>
      </p:sp>
      <p:sp>
        <p:nvSpPr>
          <p:cNvPr id="188" name="Google Shape;188;p34"/>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2200">
                <a:solidFill>
                  <a:schemeClr val="lt1"/>
                </a:solidFill>
              </a:rPr>
              <a:t>We know the pot odds when faced with any bet:</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If we can estimate Equity (P) better than our opponent, then we will make money on average</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What affects </a:t>
            </a:r>
            <a:r>
              <a:rPr b="1" lang="en" sz="2200">
                <a:solidFill>
                  <a:schemeClr val="lt1"/>
                </a:solidFill>
              </a:rPr>
              <a:t>Equity (P)</a:t>
            </a:r>
            <a:r>
              <a:rPr b="1" lang="en" sz="2200">
                <a:solidFill>
                  <a:schemeClr val="lt1"/>
                </a:solidFill>
              </a:rPr>
              <a:t>?</a:t>
            </a:r>
            <a:endParaRPr b="1" sz="2200">
              <a:solidFill>
                <a:schemeClr val="lt1"/>
              </a:solidFill>
            </a:endParaRPr>
          </a:p>
          <a:p>
            <a:pPr indent="0" lvl="0" marL="0" rtl="0" algn="l">
              <a:lnSpc>
                <a:spcPct val="100000"/>
              </a:lnSpc>
              <a:spcBef>
                <a:spcPts val="0"/>
              </a:spcBef>
              <a:spcAft>
                <a:spcPts val="0"/>
              </a:spcAft>
              <a:buClr>
                <a:schemeClr val="dk1"/>
              </a:buClr>
              <a:buSzPts val="1100"/>
              <a:buFont typeface="Arial"/>
              <a:buNone/>
            </a:pPr>
            <a:r>
              <a:t/>
            </a:r>
            <a:endParaRPr b="1"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b="1" lang="en" sz="2200" u="sng">
                <a:solidFill>
                  <a:schemeClr val="lt1"/>
                </a:solidFill>
              </a:rPr>
              <a:t>Factors of win probability</a:t>
            </a:r>
            <a:endParaRPr b="1" sz="2200" u="sng">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Bluffing</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Betting style</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Board and Hole cards</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Ranges</a:t>
            </a:r>
            <a:endParaRPr b="1" sz="2200">
              <a:solidFill>
                <a:schemeClr val="lt1"/>
              </a:solidFill>
            </a:endParaRPr>
          </a:p>
          <a:p>
            <a:pPr indent="0" lvl="0" marL="0" rtl="0" algn="l">
              <a:spcBef>
                <a:spcPts val="0"/>
              </a:spcBef>
              <a:spcAft>
                <a:spcPts val="1200"/>
              </a:spcAft>
              <a:buNone/>
            </a:pPr>
            <a:r>
              <a:t/>
            </a:r>
            <a:endParaRPr b="1" sz="2200">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2" name="Shape 192"/>
        <p:cNvGrpSpPr/>
        <p:nvPr/>
      </p:nvGrpSpPr>
      <p:grpSpPr>
        <a:xfrm>
          <a:off x="0" y="0"/>
          <a:ext cx="0" cy="0"/>
          <a:chOff x="0" y="0"/>
          <a:chExt cx="0" cy="0"/>
        </a:xfrm>
      </p:grpSpPr>
      <p:sp>
        <p:nvSpPr>
          <p:cNvPr id="193" name="Google Shape;193;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solidFill>
                  <a:schemeClr val="lt1"/>
                </a:solidFill>
              </a:rPr>
              <a:t>Ranges</a:t>
            </a:r>
            <a:endParaRPr b="1" sz="2200">
              <a:solidFill>
                <a:schemeClr val="lt1"/>
              </a:solidFill>
            </a:endParaRPr>
          </a:p>
        </p:txBody>
      </p:sp>
      <p:sp>
        <p:nvSpPr>
          <p:cNvPr id="194" name="Google Shape;194;p35"/>
          <p:cNvSpPr txBox="1"/>
          <p:nvPr>
            <p:ph idx="1" type="body"/>
          </p:nvPr>
        </p:nvSpPr>
        <p:spPr>
          <a:xfrm>
            <a:off x="311700" y="10000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lt1"/>
                </a:solidFill>
              </a:rPr>
              <a:t>Ranges in poker refer to the possible hands a player may be holding given the current Game State.</a:t>
            </a:r>
            <a:endParaRPr b="1" sz="2200">
              <a:solidFill>
                <a:schemeClr val="lt1"/>
              </a:solidFill>
            </a:endParaRPr>
          </a:p>
          <a:p>
            <a:pPr indent="0" lvl="0" marL="0" rtl="0" algn="l">
              <a:lnSpc>
                <a:spcPct val="100000"/>
              </a:lnSpc>
              <a:spcBef>
                <a:spcPts val="0"/>
              </a:spcBef>
              <a:spcAft>
                <a:spcPts val="0"/>
              </a:spcAft>
              <a:buNone/>
            </a:pPr>
            <a:r>
              <a:t/>
            </a:r>
            <a:endParaRPr b="1" sz="2200">
              <a:solidFill>
                <a:schemeClr val="lt1"/>
              </a:solidFill>
            </a:endParaRPr>
          </a:p>
          <a:p>
            <a:pPr indent="0" lvl="0" marL="0" rtl="0" algn="l">
              <a:lnSpc>
                <a:spcPct val="100000"/>
              </a:lnSpc>
              <a:spcBef>
                <a:spcPts val="0"/>
              </a:spcBef>
              <a:spcAft>
                <a:spcPts val="0"/>
              </a:spcAft>
              <a:buNone/>
            </a:pPr>
            <a:r>
              <a:rPr b="1" lang="en" sz="2200">
                <a:solidFill>
                  <a:schemeClr val="lt1"/>
                </a:solidFill>
              </a:rPr>
              <a:t>What makes a good range?</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Tight-aggressive</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Balanced ranges -&gt; includes playing a mix of strong hands and weaker hands (as bluffs or draws)</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Adaptability -&gt; ranges are dynamic and should be adjusted based on opponent</a:t>
            </a:r>
            <a:endParaRPr b="1" sz="2200">
              <a:solidFill>
                <a:schemeClr val="lt1"/>
              </a:solidFill>
            </a:endParaRPr>
          </a:p>
          <a:p>
            <a:pPr indent="0" lvl="0" marL="0" rtl="0" algn="l">
              <a:lnSpc>
                <a:spcPct val="100000"/>
              </a:lnSpc>
              <a:spcBef>
                <a:spcPts val="0"/>
              </a:spcBef>
              <a:spcAft>
                <a:spcPts val="0"/>
              </a:spcAft>
              <a:buNone/>
            </a:pPr>
            <a:r>
              <a:t/>
            </a:r>
            <a:endParaRPr b="1" sz="2200">
              <a:solidFill>
                <a:schemeClr val="lt1"/>
              </a:solidFill>
            </a:endParaRPr>
          </a:p>
          <a:p>
            <a:pPr indent="0" lvl="0" marL="0" rtl="0" algn="l">
              <a:spcBef>
                <a:spcPts val="0"/>
              </a:spcBef>
              <a:spcAft>
                <a:spcPts val="1200"/>
              </a:spcAft>
              <a:buNone/>
            </a:pPr>
            <a:r>
              <a:t/>
            </a:r>
            <a:endParaRPr b="1" sz="22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pic>
        <p:nvPicPr>
          <p:cNvPr id="199" name="Google Shape;199;p36"/>
          <p:cNvPicPr preferRelativeResize="0"/>
          <p:nvPr/>
        </p:nvPicPr>
        <p:blipFill>
          <a:blip r:embed="rId4">
            <a:alphaModFix/>
          </a:blip>
          <a:stretch>
            <a:fillRect/>
          </a:stretch>
        </p:blipFill>
        <p:spPr>
          <a:xfrm>
            <a:off x="0" y="838200"/>
            <a:ext cx="9144001" cy="4337250"/>
          </a:xfrm>
          <a:prstGeom prst="rect">
            <a:avLst/>
          </a:prstGeom>
          <a:noFill/>
          <a:ln>
            <a:noFill/>
          </a:ln>
        </p:spPr>
      </p:pic>
      <p:sp>
        <p:nvSpPr>
          <p:cNvPr id="200" name="Google Shape;200;p36"/>
          <p:cNvSpPr txBox="1"/>
          <p:nvPr>
            <p:ph type="title"/>
          </p:nvPr>
        </p:nvSpPr>
        <p:spPr>
          <a:xfrm>
            <a:off x="311700" y="265500"/>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solidFill>
                  <a:schemeClr val="lt1"/>
                </a:solidFill>
              </a:rPr>
              <a:t>My UTG Range Vs. GTO UTG Range</a:t>
            </a:r>
            <a:endParaRPr b="1" sz="22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37"/>
          <p:cNvSpPr txBox="1"/>
          <p:nvPr>
            <p:ph type="title"/>
          </p:nvPr>
        </p:nvSpPr>
        <p:spPr>
          <a:xfrm>
            <a:off x="311700" y="265500"/>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solidFill>
                  <a:schemeClr val="lt1"/>
                </a:solidFill>
              </a:rPr>
              <a:t>My BTN Range Vs. GTO BTN Range</a:t>
            </a:r>
            <a:endParaRPr b="1" sz="2200">
              <a:solidFill>
                <a:schemeClr val="lt1"/>
              </a:solidFill>
            </a:endParaRPr>
          </a:p>
        </p:txBody>
      </p:sp>
      <p:pic>
        <p:nvPicPr>
          <p:cNvPr id="206" name="Google Shape;206;p37"/>
          <p:cNvPicPr preferRelativeResize="0"/>
          <p:nvPr/>
        </p:nvPicPr>
        <p:blipFill>
          <a:blip r:embed="rId4">
            <a:alphaModFix/>
          </a:blip>
          <a:stretch>
            <a:fillRect/>
          </a:stretch>
        </p:blipFill>
        <p:spPr>
          <a:xfrm>
            <a:off x="0" y="811544"/>
            <a:ext cx="9144000" cy="433195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2200">
                <a:solidFill>
                  <a:schemeClr val="lt1"/>
                </a:solidFill>
              </a:rPr>
              <a:t> Probability Foundations</a:t>
            </a:r>
            <a:endParaRPr b="1" sz="2200">
              <a:solidFill>
                <a:schemeClr val="lt1"/>
              </a:solidFill>
            </a:endParaRPr>
          </a:p>
        </p:txBody>
      </p:sp>
      <p:sp>
        <p:nvSpPr>
          <p:cNvPr id="212" name="Google Shape;212;p38"/>
          <p:cNvSpPr txBox="1"/>
          <p:nvPr/>
        </p:nvSpPr>
        <p:spPr>
          <a:xfrm>
            <a:off x="471875" y="1101050"/>
            <a:ext cx="8037600" cy="3413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lt1"/>
              </a:buClr>
              <a:buSzPts val="2200"/>
              <a:buChar char="-"/>
            </a:pPr>
            <a:r>
              <a:rPr b="1" lang="en" sz="2200">
                <a:solidFill>
                  <a:schemeClr val="lt1"/>
                </a:solidFill>
              </a:rPr>
              <a:t>We say “probability of [event] happening is x” </a:t>
            </a:r>
            <a:endParaRPr b="1" sz="2200">
              <a:solidFill>
                <a:schemeClr val="lt1"/>
              </a:solidFill>
            </a:endParaRPr>
          </a:p>
          <a:p>
            <a:pPr indent="-368300" lvl="0" marL="457200" rtl="0" algn="l">
              <a:lnSpc>
                <a:spcPct val="115000"/>
              </a:lnSpc>
              <a:spcBef>
                <a:spcPts val="0"/>
              </a:spcBef>
              <a:spcAft>
                <a:spcPts val="0"/>
              </a:spcAft>
              <a:buClr>
                <a:schemeClr val="lt1"/>
              </a:buClr>
              <a:buSzPts val="2200"/>
              <a:buChar char="-"/>
            </a:pPr>
            <a:r>
              <a:rPr b="1" lang="en" sz="2200">
                <a:solidFill>
                  <a:schemeClr val="lt1"/>
                </a:solidFill>
              </a:rPr>
              <a:t>x is usually a number from 0 to 1 or a percent </a:t>
            </a:r>
            <a:endParaRPr b="1" sz="2200">
              <a:solidFill>
                <a:schemeClr val="lt1"/>
              </a:solidFill>
            </a:endParaRPr>
          </a:p>
          <a:p>
            <a:pPr indent="-368300" lvl="0" marL="457200" rtl="0" algn="l">
              <a:lnSpc>
                <a:spcPct val="115000"/>
              </a:lnSpc>
              <a:spcBef>
                <a:spcPts val="0"/>
              </a:spcBef>
              <a:spcAft>
                <a:spcPts val="0"/>
              </a:spcAft>
              <a:buClr>
                <a:schemeClr val="lt1"/>
              </a:buClr>
              <a:buSzPts val="2200"/>
              <a:buChar char="-"/>
            </a:pPr>
            <a:r>
              <a:rPr b="1" lang="en" sz="2200">
                <a:solidFill>
                  <a:schemeClr val="lt1"/>
                </a:solidFill>
              </a:rPr>
              <a:t>But what does x’s value mean?</a:t>
            </a:r>
            <a:endParaRPr b="1" sz="22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21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Interpretations of Probability</a:t>
            </a:r>
            <a:r>
              <a:rPr lang="en" sz="2200">
                <a:solidFill>
                  <a:schemeClr val="lt1"/>
                </a:solidFill>
              </a:rPr>
              <a:t> </a:t>
            </a:r>
            <a:endParaRPr b="1" sz="2200">
              <a:solidFill>
                <a:schemeClr val="lt1"/>
              </a:solidFill>
            </a:endParaRPr>
          </a:p>
        </p:txBody>
      </p:sp>
      <p:sp>
        <p:nvSpPr>
          <p:cNvPr id="218" name="Google Shape;218;p39"/>
          <p:cNvSpPr txBox="1"/>
          <p:nvPr/>
        </p:nvSpPr>
        <p:spPr>
          <a:xfrm>
            <a:off x="377500" y="1124650"/>
            <a:ext cx="8454900" cy="3798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Frequentist </a:t>
            </a:r>
            <a:endParaRPr b="1" sz="2200">
              <a:solidFill>
                <a:schemeClr val="lt1"/>
              </a:solidFill>
            </a:endParaRPr>
          </a:p>
          <a:p>
            <a:pPr indent="-368300" lvl="0" marL="457200" rtl="0" algn="l">
              <a:lnSpc>
                <a:spcPct val="115000"/>
              </a:lnSpc>
              <a:spcBef>
                <a:spcPts val="0"/>
              </a:spcBef>
              <a:spcAft>
                <a:spcPts val="0"/>
              </a:spcAft>
              <a:buClr>
                <a:schemeClr val="lt1"/>
              </a:buClr>
              <a:buSzPts val="2200"/>
              <a:buChar char="-"/>
            </a:pPr>
            <a:r>
              <a:rPr b="1" lang="en" sz="2200">
                <a:solidFill>
                  <a:schemeClr val="lt1"/>
                </a:solidFill>
              </a:rPr>
              <a:t>How often an event occurs over repeated trials </a:t>
            </a:r>
            <a:endParaRPr b="1" sz="2200">
              <a:solidFill>
                <a:schemeClr val="lt1"/>
              </a:solidFill>
            </a:endParaRPr>
          </a:p>
          <a:p>
            <a:pPr indent="-368300" lvl="0" marL="457200" rtl="0" algn="l">
              <a:lnSpc>
                <a:spcPct val="115000"/>
              </a:lnSpc>
              <a:spcBef>
                <a:spcPts val="0"/>
              </a:spcBef>
              <a:spcAft>
                <a:spcPts val="0"/>
              </a:spcAft>
              <a:buClr>
                <a:schemeClr val="lt1"/>
              </a:buClr>
              <a:buSzPts val="2200"/>
              <a:buChar char="-"/>
            </a:pPr>
            <a:r>
              <a:rPr b="1" lang="en" sz="2200">
                <a:solidFill>
                  <a:schemeClr val="lt1"/>
                </a:solidFill>
              </a:rPr>
              <a:t>Ex: When rolling a dice repeatedly, we notice 1/6th of rolls are a 2 </a:t>
            </a:r>
            <a:endParaRPr b="1" sz="2200">
              <a:solidFill>
                <a:schemeClr val="lt1"/>
              </a:solidFill>
            </a:endParaRPr>
          </a:p>
          <a:p>
            <a:pPr indent="-368300" lvl="0" marL="457200" rtl="0" algn="l">
              <a:lnSpc>
                <a:spcPct val="115000"/>
              </a:lnSpc>
              <a:spcBef>
                <a:spcPts val="0"/>
              </a:spcBef>
              <a:spcAft>
                <a:spcPts val="0"/>
              </a:spcAft>
              <a:buClr>
                <a:schemeClr val="lt1"/>
              </a:buClr>
              <a:buSzPts val="2200"/>
              <a:buChar char="-"/>
            </a:pPr>
            <a:r>
              <a:rPr b="1" lang="en" sz="2200">
                <a:solidFill>
                  <a:schemeClr val="lt1"/>
                </a:solidFill>
              </a:rPr>
              <a:t>What about events that aren’t repeated? Eg: 2024 election </a:t>
            </a:r>
            <a:endParaRPr b="1" sz="2200">
              <a:solidFill>
                <a:schemeClr val="lt1"/>
              </a:solidFill>
            </a:endParaRPr>
          </a:p>
          <a:p>
            <a:pPr indent="0" lvl="0" marL="0" rtl="0" algn="l">
              <a:lnSpc>
                <a:spcPct val="115000"/>
              </a:lnSpc>
              <a:spcBef>
                <a:spcPts val="0"/>
              </a:spcBef>
              <a:spcAft>
                <a:spcPts val="0"/>
              </a:spcAft>
              <a:buNone/>
            </a:pPr>
            <a:r>
              <a:t/>
            </a:r>
            <a:endParaRPr b="1" sz="22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214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200"/>
              <a:t>Interpretations of Probability</a:t>
            </a:r>
            <a:r>
              <a:rPr lang="en" sz="2200"/>
              <a:t> </a:t>
            </a:r>
            <a:endParaRPr b="1" sz="2200"/>
          </a:p>
        </p:txBody>
      </p:sp>
      <p:sp>
        <p:nvSpPr>
          <p:cNvPr id="224" name="Google Shape;224;p40"/>
          <p:cNvSpPr txBox="1"/>
          <p:nvPr/>
        </p:nvSpPr>
        <p:spPr>
          <a:xfrm>
            <a:off x="424700" y="975225"/>
            <a:ext cx="8407500" cy="392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dk1"/>
                </a:solidFill>
              </a:rPr>
              <a:t>Subjectivist (Bayesian) </a:t>
            </a:r>
            <a:endParaRPr b="1"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 sz="2200">
                <a:solidFill>
                  <a:schemeClr val="dk1"/>
                </a:solidFill>
              </a:rPr>
              <a:t>Degree of belief, or ‘credence’ of an event occurring from the perspective of an individual with a given set of information </a:t>
            </a:r>
            <a:endParaRPr b="1"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 sz="2200">
                <a:solidFill>
                  <a:schemeClr val="dk1"/>
                </a:solidFill>
              </a:rPr>
              <a:t>Different pieces of information ‘update’ the probability to be higher or lower depending on how much evidence they provide for the event </a:t>
            </a:r>
            <a:endParaRPr b="1"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 sz="2200">
                <a:solidFill>
                  <a:schemeClr val="dk1"/>
                </a:solidFill>
              </a:rPr>
              <a:t>However, this requires some assumptions for which default probability values to start with before any updates </a:t>
            </a:r>
            <a:endParaRPr b="1" sz="2200">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b="1" sz="2200">
              <a:solidFill>
                <a:schemeClr val="dk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200"/>
              <a:t>Motivation: Finite Possibilities with Equal Chance</a:t>
            </a:r>
            <a:endParaRPr b="1" sz="2200">
              <a:latin typeface="Calibri"/>
              <a:ea typeface="Calibri"/>
              <a:cs typeface="Calibri"/>
              <a:sym typeface="Calibri"/>
            </a:endParaRPr>
          </a:p>
        </p:txBody>
      </p:sp>
      <p:sp>
        <p:nvSpPr>
          <p:cNvPr id="230" name="Google Shape;230;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rPr>
              <a:t>Wish to find/define probability of some event that occurs in some outcomes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An intuitive definition: Probability of event = (# favorable outcomes) / (# total outcomes)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Ex: Randomly draw card from standard deck, probability of Spades </a:t>
            </a:r>
            <a:endParaRPr b="1" sz="2200">
              <a:solidFill>
                <a:schemeClr val="dk1"/>
              </a:solidFill>
            </a:endParaRPr>
          </a:p>
          <a:p>
            <a:pPr indent="-368300" lvl="1" marL="914400" rtl="0" algn="l">
              <a:spcBef>
                <a:spcPts val="0"/>
              </a:spcBef>
              <a:spcAft>
                <a:spcPts val="0"/>
              </a:spcAft>
              <a:buClr>
                <a:schemeClr val="dk1"/>
              </a:buClr>
              <a:buSzPts val="2200"/>
              <a:buChar char="-"/>
            </a:pPr>
            <a:r>
              <a:rPr b="1" lang="en" sz="2200">
                <a:solidFill>
                  <a:schemeClr val="dk1"/>
                </a:solidFill>
              </a:rPr>
              <a:t>13 cards with spades </a:t>
            </a:r>
            <a:endParaRPr b="1" sz="2200">
              <a:solidFill>
                <a:schemeClr val="dk1"/>
              </a:solidFill>
            </a:endParaRPr>
          </a:p>
          <a:p>
            <a:pPr indent="-368300" lvl="1" marL="914400" rtl="0" algn="l">
              <a:spcBef>
                <a:spcPts val="0"/>
              </a:spcBef>
              <a:spcAft>
                <a:spcPts val="0"/>
              </a:spcAft>
              <a:buClr>
                <a:schemeClr val="dk1"/>
              </a:buClr>
              <a:buSzPts val="2200"/>
              <a:buChar char="-"/>
            </a:pPr>
            <a:r>
              <a:rPr b="1" lang="en" sz="2200">
                <a:solidFill>
                  <a:schemeClr val="dk1"/>
                </a:solidFill>
              </a:rPr>
              <a:t>52 cards total </a:t>
            </a:r>
            <a:endParaRPr b="1" sz="2200">
              <a:solidFill>
                <a:schemeClr val="dk1"/>
              </a:solidFill>
            </a:endParaRPr>
          </a:p>
          <a:p>
            <a:pPr indent="-368300" lvl="1" marL="914400" rtl="0" algn="l">
              <a:spcBef>
                <a:spcPts val="0"/>
              </a:spcBef>
              <a:spcAft>
                <a:spcPts val="0"/>
              </a:spcAft>
              <a:buClr>
                <a:schemeClr val="dk1"/>
              </a:buClr>
              <a:buSzPts val="2200"/>
              <a:buChar char="-"/>
            </a:pPr>
            <a:r>
              <a:rPr b="1" lang="en" sz="2200">
                <a:solidFill>
                  <a:schemeClr val="dk1"/>
                </a:solidFill>
              </a:rPr>
              <a:t>13/52 → ¼ </a:t>
            </a:r>
            <a:endParaRPr b="1" sz="2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a:latin typeface="Calibri"/>
                <a:ea typeface="Calibri"/>
                <a:cs typeface="Calibri"/>
                <a:sym typeface="Calibri"/>
              </a:rPr>
              <a:t>Today’s Agenda</a:t>
            </a:r>
            <a:endParaRPr b="1" sz="2820">
              <a:latin typeface="Calibri"/>
              <a:ea typeface="Calibri"/>
              <a:cs typeface="Calibri"/>
              <a:sym typeface="Calibri"/>
            </a:endParaRPr>
          </a:p>
        </p:txBody>
      </p:sp>
      <p:sp>
        <p:nvSpPr>
          <p:cNvPr id="70" name="Google Shape;70;p15"/>
          <p:cNvSpPr txBox="1"/>
          <p:nvPr>
            <p:ph idx="1" type="body"/>
          </p:nvPr>
        </p:nvSpPr>
        <p:spPr>
          <a:xfrm>
            <a:off x="311700" y="1152475"/>
            <a:ext cx="8520600" cy="38022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b="1" lang="en" sz="2200">
                <a:solidFill>
                  <a:schemeClr val="dk1"/>
                </a:solidFill>
              </a:rPr>
              <a:t>Pot Odds and Outs</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Implied Odds</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Board Texture Considerations</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Ranges</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Kolmogorov Axioms</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Random Variables and Distributions</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Variance</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Law of Large Numbers</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Monte Carlo Simulation</a:t>
            </a:r>
            <a:endParaRPr b="1" sz="2200">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4" name="Shape 234"/>
        <p:cNvGrpSpPr/>
        <p:nvPr/>
      </p:nvGrpSpPr>
      <p:grpSpPr>
        <a:xfrm>
          <a:off x="0" y="0"/>
          <a:ext cx="0" cy="0"/>
          <a:chOff x="0" y="0"/>
          <a:chExt cx="0" cy="0"/>
        </a:xfrm>
      </p:grpSpPr>
      <p:sp>
        <p:nvSpPr>
          <p:cNvPr id="235" name="Google Shape;235;p4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b="1" lang="en" sz="2200"/>
              <a:t>Motivation: Finite Possibilities with Equal Chance (cont.)</a:t>
            </a:r>
            <a:endParaRPr b="1" sz="2200">
              <a:latin typeface="Calibri"/>
              <a:ea typeface="Calibri"/>
              <a:cs typeface="Calibri"/>
              <a:sym typeface="Calibri"/>
            </a:endParaRPr>
          </a:p>
        </p:txBody>
      </p:sp>
      <p:sp>
        <p:nvSpPr>
          <p:cNvPr id="236" name="Google Shape;236;p4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rPr>
              <a:t>This reduces any question of probability into a counting problem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What about outcomes with unequal chance?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Or infinite outcomes? (e.g. continuous spectrum of possibilities)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We need some general way to define their events and probabilities</a:t>
            </a:r>
            <a:endParaRPr b="1" sz="22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0" name="Shape 240"/>
        <p:cNvGrpSpPr/>
        <p:nvPr/>
      </p:nvGrpSpPr>
      <p:grpSpPr>
        <a:xfrm>
          <a:off x="0" y="0"/>
          <a:ext cx="0" cy="0"/>
          <a:chOff x="0" y="0"/>
          <a:chExt cx="0" cy="0"/>
        </a:xfrm>
      </p:grpSpPr>
      <p:sp>
        <p:nvSpPr>
          <p:cNvPr id="241" name="Google Shape;241;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2.6 Kolmogorov Axioms </a:t>
            </a:r>
            <a:endParaRPr b="1" sz="3920">
              <a:latin typeface="Calibri"/>
              <a:ea typeface="Calibri"/>
              <a:cs typeface="Calibri"/>
              <a:sym typeface="Calibri"/>
            </a:endParaRPr>
          </a:p>
        </p:txBody>
      </p:sp>
      <p:sp>
        <p:nvSpPr>
          <p:cNvPr id="242" name="Google Shape;242;p4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rPr>
              <a:t>Events are viewed as sets of outcomes, and every set is a subset of the largest set Ω, which can be viewed as the ‘universal’ set encompassing all outcomes. We define a function P to give the probability of an outcome falling within an event set , satisfying the following axioms: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1. P(Ω) = 1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2. P(E) ≥ 0 for any event set E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3. P(A ∪ B) = P(A) + P(B) for any disjoint (aka nonoverlapping) event sets A, B </a:t>
            </a:r>
            <a:endParaRPr b="1" sz="2200">
              <a:solidFill>
                <a:schemeClr val="dk1"/>
              </a:solidFill>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6" name="Shape 246"/>
        <p:cNvGrpSpPr/>
        <p:nvPr/>
      </p:nvGrpSpPr>
      <p:grpSpPr>
        <a:xfrm>
          <a:off x="0" y="0"/>
          <a:ext cx="0" cy="0"/>
          <a:chOff x="0" y="0"/>
          <a:chExt cx="0" cy="0"/>
        </a:xfrm>
      </p:grpSpPr>
      <p:sp>
        <p:nvSpPr>
          <p:cNvPr id="247" name="Google Shape;24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200"/>
              <a:t>2.6 Kolmogorov Axioms (cont.)</a:t>
            </a:r>
            <a:endParaRPr b="1" sz="3920">
              <a:latin typeface="Calibri"/>
              <a:ea typeface="Calibri"/>
              <a:cs typeface="Calibri"/>
              <a:sym typeface="Calibri"/>
            </a:endParaRPr>
          </a:p>
        </p:txBody>
      </p:sp>
      <p:sp>
        <p:nvSpPr>
          <p:cNvPr id="248" name="Google Shape;248;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200">
                <a:solidFill>
                  <a:schemeClr val="dk1"/>
                </a:solidFill>
              </a:rPr>
              <a:t>These axioms can prove all other results which we’d expect to make sense: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If A ⊆ B, then P(A) ≤ P(B)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P(empty set) = 0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P(E) ≤ 1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P(Ω - E) = 1 - P(E) </a:t>
            </a:r>
            <a:endParaRPr b="1" sz="2200">
              <a:solidFill>
                <a:schemeClr val="dk1"/>
              </a:solidFill>
            </a:endParaRPr>
          </a:p>
          <a:p>
            <a:pPr indent="0" lvl="0" marL="0" rtl="0" algn="l">
              <a:spcBef>
                <a:spcPts val="0"/>
              </a:spcBef>
              <a:spcAft>
                <a:spcPts val="0"/>
              </a:spcAft>
              <a:buClr>
                <a:schemeClr val="dk1"/>
              </a:buClr>
              <a:buSzPts val="1100"/>
              <a:buFont typeface="Arial"/>
              <a:buNone/>
            </a:pPr>
            <a:r>
              <a:rPr b="1" lang="en" sz="2200">
                <a:solidFill>
                  <a:schemeClr val="dk1"/>
                </a:solidFill>
              </a:rPr>
              <a:t>As long as we can define a universal set Ω and an idea of probability that follows the axioms, then we can use any of the results. </a:t>
            </a:r>
            <a:endParaRPr b="1" sz="2200">
              <a:solidFill>
                <a:schemeClr val="dk1"/>
              </a:solidFill>
            </a:endParaRPr>
          </a:p>
          <a:p>
            <a:pPr indent="0" lvl="0" marL="0" rtl="0" algn="l">
              <a:spcBef>
                <a:spcPts val="0"/>
              </a:spcBef>
              <a:spcAft>
                <a:spcPts val="1200"/>
              </a:spcAft>
              <a:buNone/>
            </a:pPr>
            <a:r>
              <a:t/>
            </a:r>
            <a:endParaRPr b="1" sz="2200">
              <a:solidFill>
                <a:schemeClr val="dk1"/>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2" name="Shape 252"/>
        <p:cNvGrpSpPr/>
        <p:nvPr/>
      </p:nvGrpSpPr>
      <p:grpSpPr>
        <a:xfrm>
          <a:off x="0" y="0"/>
          <a:ext cx="0" cy="0"/>
          <a:chOff x="0" y="0"/>
          <a:chExt cx="0" cy="0"/>
        </a:xfrm>
      </p:grpSpPr>
      <p:sp>
        <p:nvSpPr>
          <p:cNvPr id="253" name="Google Shape;253;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2.6 Kolmogorov Axioms (ex.)</a:t>
            </a:r>
            <a:endParaRPr b="1" sz="3920">
              <a:latin typeface="Calibri"/>
              <a:ea typeface="Calibri"/>
              <a:cs typeface="Calibri"/>
              <a:sym typeface="Calibri"/>
            </a:endParaRPr>
          </a:p>
          <a:p>
            <a:pPr indent="0" lvl="0" marL="0" rtl="0" algn="l">
              <a:spcBef>
                <a:spcPts val="0"/>
              </a:spcBef>
              <a:spcAft>
                <a:spcPts val="0"/>
              </a:spcAft>
              <a:buSzPts val="990"/>
              <a:buNone/>
            </a:pPr>
            <a:r>
              <a:t/>
            </a:r>
            <a:endParaRPr b="1" sz="2820">
              <a:latin typeface="Calibri"/>
              <a:ea typeface="Calibri"/>
              <a:cs typeface="Calibri"/>
              <a:sym typeface="Calibri"/>
            </a:endParaRPr>
          </a:p>
        </p:txBody>
      </p:sp>
      <p:sp>
        <p:nvSpPr>
          <p:cNvPr id="254" name="Google Shape;254;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2200">
                <a:solidFill>
                  <a:schemeClr val="dk1"/>
                </a:solidFill>
              </a:rPr>
              <a:t>Consider you have a six-sided die manufactured so that “one”, “two”, and “three” turn up twice as often as the other outcomes.</a:t>
            </a:r>
            <a:endParaRPr b="1" sz="2200">
              <a:solidFill>
                <a:schemeClr val="dk1"/>
              </a:solidFill>
            </a:endParaRPr>
          </a:p>
          <a:p>
            <a:pPr indent="0" lvl="0" marL="0" rtl="0" algn="l">
              <a:spcBef>
                <a:spcPts val="1200"/>
              </a:spcBef>
              <a:spcAft>
                <a:spcPts val="0"/>
              </a:spcAft>
              <a:buNone/>
            </a:pPr>
            <a:r>
              <a:rPr b="1" lang="en" sz="2200">
                <a:solidFill>
                  <a:schemeClr val="dk1"/>
                </a:solidFill>
              </a:rPr>
              <a:t>When rolling this die, what is the probability of getting an odd </a:t>
            </a:r>
            <a:r>
              <a:rPr b="1" lang="en" sz="2200">
                <a:solidFill>
                  <a:schemeClr val="dk1"/>
                </a:solidFill>
              </a:rPr>
              <a:t>number</a:t>
            </a:r>
            <a:r>
              <a:rPr b="1" lang="en" sz="2200">
                <a:solidFill>
                  <a:schemeClr val="dk1"/>
                </a:solidFill>
              </a:rPr>
              <a:t>?</a:t>
            </a:r>
            <a:endParaRPr b="1" sz="2200">
              <a:solidFill>
                <a:schemeClr val="dk1"/>
              </a:solidFill>
            </a:endParaRPr>
          </a:p>
          <a:p>
            <a:pPr indent="0" lvl="0" marL="0" rtl="0" algn="l">
              <a:spcBef>
                <a:spcPts val="1200"/>
              </a:spcBef>
              <a:spcAft>
                <a:spcPts val="1200"/>
              </a:spcAft>
              <a:buNone/>
            </a:pPr>
            <a:r>
              <a:rPr b="1" lang="en" sz="2200">
                <a:solidFill>
                  <a:schemeClr val="dk1"/>
                </a:solidFill>
              </a:rPr>
              <a:t>What is the probability of getting an even number?</a:t>
            </a:r>
            <a:endParaRPr b="1" sz="22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2.6 Kolmogorov Axioms in Poker (ex.)</a:t>
            </a:r>
            <a:endParaRPr b="1" sz="3920">
              <a:solidFill>
                <a:schemeClr val="lt1"/>
              </a:solidFill>
              <a:latin typeface="Calibri"/>
              <a:ea typeface="Calibri"/>
              <a:cs typeface="Calibri"/>
              <a:sym typeface="Calibri"/>
            </a:endParaRPr>
          </a:p>
          <a:p>
            <a:pPr indent="0" lvl="0" marL="0" rtl="0" algn="l">
              <a:spcBef>
                <a:spcPts val="0"/>
              </a:spcBef>
              <a:spcAft>
                <a:spcPts val="0"/>
              </a:spcAft>
              <a:buSzPts val="990"/>
              <a:buNone/>
            </a:pPr>
            <a:r>
              <a:t/>
            </a:r>
            <a:endParaRPr b="1" sz="2820">
              <a:solidFill>
                <a:schemeClr val="lt1"/>
              </a:solidFill>
              <a:latin typeface="Calibri"/>
              <a:ea typeface="Calibri"/>
              <a:cs typeface="Calibri"/>
              <a:sym typeface="Calibri"/>
            </a:endParaRPr>
          </a:p>
        </p:txBody>
      </p:sp>
      <p:sp>
        <p:nvSpPr>
          <p:cNvPr id="260" name="Google Shape;260;p46"/>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 sz="2200">
                <a:solidFill>
                  <a:schemeClr val="lt1"/>
                </a:solidFill>
              </a:rPr>
              <a:t>Say you observe that when your opponent raises from early position (EP), they showdown with specific hands types with these </a:t>
            </a:r>
            <a:r>
              <a:rPr b="1" lang="en" sz="2200">
                <a:solidFill>
                  <a:schemeClr val="lt1"/>
                </a:solidFill>
              </a:rPr>
              <a:t>frequencies:</a:t>
            </a:r>
            <a:endParaRPr b="1" sz="2200">
              <a:solidFill>
                <a:schemeClr val="lt1"/>
              </a:solidFill>
            </a:endParaRPr>
          </a:p>
          <a:p>
            <a:pPr indent="0" lvl="0" marL="0" rtl="0" algn="l">
              <a:spcBef>
                <a:spcPts val="1800"/>
              </a:spcBef>
              <a:spcAft>
                <a:spcPts val="0"/>
              </a:spcAft>
              <a:buNone/>
            </a:pPr>
            <a:r>
              <a:rPr b="1" lang="en" sz="2200">
                <a:solidFill>
                  <a:schemeClr val="lt1"/>
                </a:solidFill>
              </a:rPr>
              <a:t>Axiom 1: Non-negative probability</a:t>
            </a:r>
            <a:endParaRPr b="1" sz="2200">
              <a:solidFill>
                <a:schemeClr val="lt1"/>
              </a:solidFill>
            </a:endParaRPr>
          </a:p>
          <a:p>
            <a:pPr indent="-368300" lvl="0" marL="457200" rtl="0" algn="l">
              <a:spcBef>
                <a:spcPts val="1800"/>
              </a:spcBef>
              <a:spcAft>
                <a:spcPts val="0"/>
              </a:spcAft>
              <a:buClr>
                <a:schemeClr val="lt1"/>
              </a:buClr>
              <a:buSzPts val="2200"/>
              <a:buChar char="-"/>
            </a:pPr>
            <a:r>
              <a:rPr b="1" lang="en" sz="2200">
                <a:solidFill>
                  <a:schemeClr val="lt1"/>
                </a:solidFill>
              </a:rPr>
              <a:t>P(Premium pairs: AA, KK, QQ) = 0.4</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P(Strong Ax hands: AK, AQ) = 0.3</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P(Medium pairs: JJ, TT, 99) = 0.2</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P(Bluffs/other hands) = 0.1</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All probabilities are ≥ 0 </a:t>
            </a:r>
            <a:endParaRPr b="1" sz="2200">
              <a:solidFill>
                <a:schemeClr val="lt1"/>
              </a:solidFill>
            </a:endParaRPr>
          </a:p>
          <a:p>
            <a:pPr indent="0" lvl="0" marL="0" rtl="0" algn="l">
              <a:spcBef>
                <a:spcPts val="1200"/>
              </a:spcBef>
              <a:spcAft>
                <a:spcPts val="1200"/>
              </a:spcAft>
              <a:buNone/>
            </a:pPr>
            <a:r>
              <a:t/>
            </a:r>
            <a:endParaRPr b="1" sz="22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2.6 Kolmogorov Axioms in Poker (ex.)</a:t>
            </a:r>
            <a:endParaRPr b="1" sz="3920">
              <a:solidFill>
                <a:schemeClr val="lt1"/>
              </a:solidFill>
              <a:latin typeface="Calibri"/>
              <a:ea typeface="Calibri"/>
              <a:cs typeface="Calibri"/>
              <a:sym typeface="Calibri"/>
            </a:endParaRPr>
          </a:p>
          <a:p>
            <a:pPr indent="0" lvl="0" marL="0" rtl="0" algn="l">
              <a:spcBef>
                <a:spcPts val="0"/>
              </a:spcBef>
              <a:spcAft>
                <a:spcPts val="0"/>
              </a:spcAft>
              <a:buSzPts val="990"/>
              <a:buNone/>
            </a:pPr>
            <a:r>
              <a:t/>
            </a:r>
            <a:endParaRPr b="1" sz="2820">
              <a:solidFill>
                <a:schemeClr val="lt1"/>
              </a:solidFill>
              <a:latin typeface="Calibri"/>
              <a:ea typeface="Calibri"/>
              <a:cs typeface="Calibri"/>
              <a:sym typeface="Calibri"/>
            </a:endParaRPr>
          </a:p>
        </p:txBody>
      </p:sp>
      <p:sp>
        <p:nvSpPr>
          <p:cNvPr id="266" name="Google Shape;266;p47"/>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2200">
                <a:solidFill>
                  <a:schemeClr val="lt1"/>
                </a:solidFill>
              </a:rPr>
              <a:t>Axiom 2: Total probability equals 1</a:t>
            </a:r>
            <a:endParaRPr b="1" sz="2200">
              <a:solidFill>
                <a:schemeClr val="lt1"/>
              </a:solidFill>
            </a:endParaRPr>
          </a:p>
          <a:p>
            <a:pPr indent="-368300" lvl="0" marL="457200" rtl="0" algn="l">
              <a:spcBef>
                <a:spcPts val="1200"/>
              </a:spcBef>
              <a:spcAft>
                <a:spcPts val="0"/>
              </a:spcAft>
              <a:buClr>
                <a:schemeClr val="lt1"/>
              </a:buClr>
              <a:buSzPts val="2200"/>
              <a:buChar char="-"/>
            </a:pPr>
            <a:r>
              <a:rPr b="1" lang="en" sz="2200">
                <a:solidFill>
                  <a:schemeClr val="lt1"/>
                </a:solidFill>
              </a:rPr>
              <a:t>P(All possible hands) = 0.4 + 0.3 + 0.2 + 0.1 = 1 </a:t>
            </a:r>
            <a:endParaRPr b="1" sz="2200">
              <a:solidFill>
                <a:schemeClr val="lt1"/>
              </a:solidFill>
            </a:endParaRPr>
          </a:p>
          <a:p>
            <a:pPr indent="0" lvl="0" marL="0" rtl="0" algn="l">
              <a:spcBef>
                <a:spcPts val="1800"/>
              </a:spcBef>
              <a:spcAft>
                <a:spcPts val="0"/>
              </a:spcAft>
              <a:buNone/>
            </a:pPr>
            <a:r>
              <a:rPr b="1" lang="en" sz="2200">
                <a:solidFill>
                  <a:schemeClr val="lt1"/>
                </a:solidFill>
              </a:rPr>
              <a:t>Axiom 3: Additive for mutually exclusive events</a:t>
            </a:r>
            <a:endParaRPr b="1" sz="2200">
              <a:solidFill>
                <a:schemeClr val="lt1"/>
              </a:solidFill>
            </a:endParaRPr>
          </a:p>
          <a:p>
            <a:pPr indent="-368300" lvl="0" marL="457200" rtl="0" algn="l">
              <a:spcBef>
                <a:spcPts val="1200"/>
              </a:spcBef>
              <a:spcAft>
                <a:spcPts val="0"/>
              </a:spcAft>
              <a:buClr>
                <a:schemeClr val="lt1"/>
              </a:buClr>
              <a:buSzPts val="2200"/>
              <a:buChar char="-"/>
            </a:pPr>
            <a:r>
              <a:rPr b="1" lang="en" sz="2200">
                <a:solidFill>
                  <a:schemeClr val="lt1"/>
                </a:solidFill>
              </a:rPr>
              <a:t>P(Premium pairs OR Strong Ax) = P(Premium pairs) + P(Strong Ax) = 0.4 + 0.3 = 0.7 </a:t>
            </a:r>
            <a:endParaRPr b="1" sz="2200">
              <a:solidFill>
                <a:schemeClr val="lt1"/>
              </a:solidFill>
            </a:endParaRPr>
          </a:p>
          <a:p>
            <a:pPr indent="0" lvl="0" marL="0" rtl="0" algn="l">
              <a:spcBef>
                <a:spcPts val="1200"/>
              </a:spcBef>
              <a:spcAft>
                <a:spcPts val="1200"/>
              </a:spcAft>
              <a:buNone/>
            </a:pPr>
            <a:r>
              <a:t/>
            </a:r>
            <a:endParaRPr b="1" sz="22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2.6 Kolmogorov Axioms in Poker (ex.)</a:t>
            </a:r>
            <a:endParaRPr b="1" sz="3920">
              <a:solidFill>
                <a:schemeClr val="lt1"/>
              </a:solidFill>
              <a:latin typeface="Calibri"/>
              <a:ea typeface="Calibri"/>
              <a:cs typeface="Calibri"/>
              <a:sym typeface="Calibri"/>
            </a:endParaRPr>
          </a:p>
          <a:p>
            <a:pPr indent="0" lvl="0" marL="0" rtl="0" algn="l">
              <a:spcBef>
                <a:spcPts val="0"/>
              </a:spcBef>
              <a:spcAft>
                <a:spcPts val="0"/>
              </a:spcAft>
              <a:buSzPts val="990"/>
              <a:buNone/>
            </a:pPr>
            <a:r>
              <a:t/>
            </a:r>
            <a:endParaRPr b="1" sz="2820">
              <a:solidFill>
                <a:schemeClr val="lt1"/>
              </a:solidFill>
              <a:latin typeface="Calibri"/>
              <a:ea typeface="Calibri"/>
              <a:cs typeface="Calibri"/>
              <a:sym typeface="Calibri"/>
            </a:endParaRPr>
          </a:p>
        </p:txBody>
      </p:sp>
      <p:sp>
        <p:nvSpPr>
          <p:cNvPr id="272" name="Google Shape;272;p48"/>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None/>
            </a:pPr>
            <a:r>
              <a:rPr b="1" lang="en" sz="2200">
                <a:solidFill>
                  <a:schemeClr val="lt1"/>
                </a:solidFill>
              </a:rPr>
              <a:t>Conditional Probability Example:</a:t>
            </a:r>
            <a:endParaRPr b="1" sz="2200">
              <a:solidFill>
                <a:schemeClr val="lt1"/>
              </a:solidFill>
            </a:endParaRPr>
          </a:p>
          <a:p>
            <a:pPr indent="-368300" lvl="0" marL="457200" rtl="0" algn="l">
              <a:spcBef>
                <a:spcPts val="1200"/>
              </a:spcBef>
              <a:spcAft>
                <a:spcPts val="0"/>
              </a:spcAft>
              <a:buClr>
                <a:schemeClr val="lt1"/>
              </a:buClr>
              <a:buSzPts val="2200"/>
              <a:buChar char="-"/>
            </a:pPr>
            <a:r>
              <a:rPr b="1" lang="en" sz="2200">
                <a:solidFill>
                  <a:schemeClr val="lt1"/>
                </a:solidFill>
              </a:rPr>
              <a:t>P(Opponent has AA | Opponent raises EP) = P(Opponent raises EP with AA) / P(Opponent raises EP)</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If P(Opponent raises EP with AA) = 0.15 and P(Opponent raises EP) = 0.2</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Then P(Opponent has AA | Opponent raises EP) = 0.15/0.2 = 0.75. This tells us when this particular opponent raises from early position, they hold pocket aces 75% of the time.</a:t>
            </a:r>
            <a:r>
              <a:rPr b="1" lang="en" sz="2200">
                <a:solidFill>
                  <a:schemeClr val="lt1"/>
                </a:solidFill>
              </a:rPr>
              <a:t> </a:t>
            </a:r>
            <a:endParaRPr b="1" sz="2200">
              <a:solidFill>
                <a:schemeClr val="lt1"/>
              </a:solidFill>
            </a:endParaRPr>
          </a:p>
          <a:p>
            <a:pPr indent="0" lvl="0" marL="0" rtl="0" algn="l">
              <a:spcBef>
                <a:spcPts val="1200"/>
              </a:spcBef>
              <a:spcAft>
                <a:spcPts val="1200"/>
              </a:spcAft>
              <a:buNone/>
            </a:pPr>
            <a:r>
              <a:t/>
            </a:r>
            <a:endParaRPr b="1" sz="22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4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Bayes Theorem Application</a:t>
            </a:r>
            <a:endParaRPr b="1" sz="3920">
              <a:solidFill>
                <a:schemeClr val="lt1"/>
              </a:solidFill>
              <a:latin typeface="Calibri"/>
              <a:ea typeface="Calibri"/>
              <a:cs typeface="Calibri"/>
              <a:sym typeface="Calibri"/>
            </a:endParaRPr>
          </a:p>
          <a:p>
            <a:pPr indent="0" lvl="0" marL="0" rtl="0" algn="l">
              <a:spcBef>
                <a:spcPts val="0"/>
              </a:spcBef>
              <a:spcAft>
                <a:spcPts val="0"/>
              </a:spcAft>
              <a:buSzPts val="990"/>
              <a:buNone/>
            </a:pPr>
            <a:r>
              <a:t/>
            </a:r>
            <a:endParaRPr b="1" sz="2820">
              <a:solidFill>
                <a:schemeClr val="lt1"/>
              </a:solidFill>
              <a:latin typeface="Calibri"/>
              <a:ea typeface="Calibri"/>
              <a:cs typeface="Calibri"/>
              <a:sym typeface="Calibri"/>
            </a:endParaRPr>
          </a:p>
        </p:txBody>
      </p:sp>
      <p:sp>
        <p:nvSpPr>
          <p:cNvPr id="278" name="Google Shape;278;p49"/>
          <p:cNvSpPr txBox="1"/>
          <p:nvPr>
            <p:ph idx="1" type="body"/>
          </p:nvPr>
        </p:nvSpPr>
        <p:spPr>
          <a:xfrm>
            <a:off x="311700" y="9238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2200">
                <a:solidFill>
                  <a:schemeClr val="lt1"/>
                </a:solidFill>
              </a:rPr>
              <a:t>Suppose opponent 3-bets all-in after your raise:</a:t>
            </a:r>
            <a:endParaRPr b="1" sz="2200">
              <a:solidFill>
                <a:schemeClr val="lt1"/>
              </a:solidFill>
            </a:endParaRPr>
          </a:p>
          <a:p>
            <a:pPr indent="-368300" lvl="0" marL="457200" rtl="0" algn="l">
              <a:spcBef>
                <a:spcPts val="1200"/>
              </a:spcBef>
              <a:spcAft>
                <a:spcPts val="0"/>
              </a:spcAft>
              <a:buClr>
                <a:schemeClr val="lt1"/>
              </a:buClr>
              <a:buSzPts val="2200"/>
              <a:buChar char="-"/>
            </a:pPr>
            <a:r>
              <a:rPr b="1" lang="en" sz="2200">
                <a:solidFill>
                  <a:schemeClr val="lt1"/>
                </a:solidFill>
              </a:rPr>
              <a:t>P(AA | All-in) = P(All-in | AA) × P(AA) / P(All-in)</a:t>
            </a:r>
            <a:endParaRPr b="1" sz="2200">
              <a:solidFill>
                <a:schemeClr val="lt1"/>
              </a:solidFill>
            </a:endParaRPr>
          </a:p>
          <a:p>
            <a:pPr indent="0" lvl="0" marL="457200" rtl="0" algn="l">
              <a:spcBef>
                <a:spcPts val="1200"/>
              </a:spcBef>
              <a:spcAft>
                <a:spcPts val="0"/>
              </a:spcAft>
              <a:buNone/>
            </a:pPr>
            <a:r>
              <a:t/>
            </a:r>
            <a:endParaRPr b="1" sz="2200">
              <a:solidFill>
                <a:schemeClr val="lt1"/>
              </a:solidFill>
            </a:endParaRPr>
          </a:p>
          <a:p>
            <a:pPr indent="-368300" lvl="0" marL="457200" rtl="0" algn="l">
              <a:spcBef>
                <a:spcPts val="1200"/>
              </a:spcBef>
              <a:spcAft>
                <a:spcPts val="0"/>
              </a:spcAft>
              <a:buClr>
                <a:schemeClr val="lt1"/>
              </a:buClr>
              <a:buSzPts val="2200"/>
              <a:buChar char="-"/>
            </a:pPr>
            <a:r>
              <a:rPr b="1" lang="en" sz="2200">
                <a:solidFill>
                  <a:schemeClr val="lt1"/>
                </a:solidFill>
              </a:rPr>
              <a:t>If P(All-in | AA) = 0.9, P(AA) = 0.02, P(All-in) = 0.05</a:t>
            </a:r>
            <a:endParaRPr b="1" sz="2200">
              <a:solidFill>
                <a:schemeClr val="lt1"/>
              </a:solidFill>
            </a:endParaRPr>
          </a:p>
          <a:p>
            <a:pPr indent="0" lvl="0" marL="457200" rtl="0" algn="l">
              <a:spcBef>
                <a:spcPts val="1200"/>
              </a:spcBef>
              <a:spcAft>
                <a:spcPts val="0"/>
              </a:spcAft>
              <a:buNone/>
            </a:pPr>
            <a:r>
              <a:t/>
            </a:r>
            <a:endParaRPr b="1" sz="2200">
              <a:solidFill>
                <a:schemeClr val="lt1"/>
              </a:solidFill>
            </a:endParaRPr>
          </a:p>
          <a:p>
            <a:pPr indent="-368300" lvl="0" marL="457200" rtl="0" algn="l">
              <a:spcBef>
                <a:spcPts val="1200"/>
              </a:spcBef>
              <a:spcAft>
                <a:spcPts val="0"/>
              </a:spcAft>
              <a:buClr>
                <a:schemeClr val="lt1"/>
              </a:buClr>
              <a:buSzPts val="2200"/>
              <a:buChar char="-"/>
            </a:pPr>
            <a:r>
              <a:rPr b="1" lang="en" sz="2200">
                <a:solidFill>
                  <a:schemeClr val="lt1"/>
                </a:solidFill>
              </a:rPr>
              <a:t>Then P(AA | All-in) = (0.9 × 0.02) / 0.05 = 0.36</a:t>
            </a:r>
            <a:endParaRPr b="1" sz="2200">
              <a:solidFill>
                <a:schemeClr val="lt1"/>
              </a:solidFill>
            </a:endParaRPr>
          </a:p>
          <a:p>
            <a:pPr indent="0" lvl="0" marL="0" rtl="0" algn="l">
              <a:spcBef>
                <a:spcPts val="1200"/>
              </a:spcBef>
              <a:spcAft>
                <a:spcPts val="1200"/>
              </a:spcAft>
              <a:buNone/>
            </a:pPr>
            <a:r>
              <a:t/>
            </a:r>
            <a:endParaRPr b="1" sz="22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2" name="Shape 282"/>
        <p:cNvGrpSpPr/>
        <p:nvPr/>
      </p:nvGrpSpPr>
      <p:grpSpPr>
        <a:xfrm>
          <a:off x="0" y="0"/>
          <a:ext cx="0" cy="0"/>
          <a:chOff x="0" y="0"/>
          <a:chExt cx="0" cy="0"/>
        </a:xfrm>
      </p:grpSpPr>
      <p:sp>
        <p:nvSpPr>
          <p:cNvPr id="283" name="Google Shape;283;p5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500"/>
              <a:t>Bayes Theorem Application</a:t>
            </a:r>
            <a:endParaRPr b="1" sz="4220">
              <a:latin typeface="Calibri"/>
              <a:ea typeface="Calibri"/>
              <a:cs typeface="Calibri"/>
              <a:sym typeface="Calibri"/>
            </a:endParaRPr>
          </a:p>
          <a:p>
            <a:pPr indent="0" lvl="0" marL="0" rtl="0" algn="l">
              <a:spcBef>
                <a:spcPts val="0"/>
              </a:spcBef>
              <a:spcAft>
                <a:spcPts val="0"/>
              </a:spcAft>
              <a:buSzPts val="990"/>
              <a:buNone/>
            </a:pPr>
            <a:r>
              <a:t/>
            </a:r>
            <a:endParaRPr b="1" sz="3120">
              <a:latin typeface="Calibri"/>
              <a:ea typeface="Calibri"/>
              <a:cs typeface="Calibri"/>
              <a:sym typeface="Calibri"/>
            </a:endParaRPr>
          </a:p>
        </p:txBody>
      </p:sp>
      <p:sp>
        <p:nvSpPr>
          <p:cNvPr id="284" name="Google Shape;284;p50"/>
          <p:cNvSpPr txBox="1"/>
          <p:nvPr>
            <p:ph idx="1" type="body"/>
          </p:nvPr>
        </p:nvSpPr>
        <p:spPr>
          <a:xfrm>
            <a:off x="311700" y="771475"/>
            <a:ext cx="8520600" cy="3416400"/>
          </a:xfrm>
          <a:prstGeom prst="rect">
            <a:avLst/>
          </a:prstGeom>
        </p:spPr>
        <p:txBody>
          <a:bodyPr anchorCtr="0" anchor="t" bIns="91425" lIns="91425" spcFirstLastPara="1" rIns="91425" wrap="square" tIns="91425">
            <a:noAutofit/>
          </a:bodyPr>
          <a:lstStyle/>
          <a:p>
            <a:pPr indent="-368300" lvl="0" marL="457200" rtl="0" algn="l">
              <a:spcBef>
                <a:spcPts val="1200"/>
              </a:spcBef>
              <a:spcAft>
                <a:spcPts val="0"/>
              </a:spcAft>
              <a:buClr>
                <a:schemeClr val="dk1"/>
              </a:buClr>
              <a:buSzPts val="2200"/>
              <a:buChar char="-"/>
            </a:pPr>
            <a:r>
              <a:rPr b="1" lang="en" sz="2200">
                <a:solidFill>
                  <a:schemeClr val="dk1"/>
                </a:solidFill>
              </a:rPr>
              <a:t>When an opponent moves all-in after your raise, Bayes' Theorem provides a framework to update your prior beliefs about their holdings.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The calculation P(AA | All-in) = (0.9 × 0.02) / 0.05 = 0.36 shows that while pocket aces only represent 2% of all possible hands, the probability jumps to 36% when your opponent shoves all-in.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This dramatic increase occurs because we've incorporated new evidence (the all-in move) and recalculated the probability given this specific action, which aces players take 90% of the time.</a:t>
            </a:r>
            <a:endParaRPr b="1" sz="2200">
              <a:solidFill>
                <a:schemeClr val="dk1"/>
              </a:solidFill>
            </a:endParaRPr>
          </a:p>
          <a:p>
            <a:pPr indent="0" lvl="0" marL="0" rtl="0" algn="l">
              <a:spcBef>
                <a:spcPts val="1200"/>
              </a:spcBef>
              <a:spcAft>
                <a:spcPts val="1200"/>
              </a:spcAft>
              <a:buNone/>
            </a:pPr>
            <a:r>
              <a:t/>
            </a:r>
            <a:endParaRPr b="1" sz="2200">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8" name="Shape 288"/>
        <p:cNvGrpSpPr/>
        <p:nvPr/>
      </p:nvGrpSpPr>
      <p:grpSpPr>
        <a:xfrm>
          <a:off x="0" y="0"/>
          <a:ext cx="0" cy="0"/>
          <a:chOff x="0" y="0"/>
          <a:chExt cx="0" cy="0"/>
        </a:xfrm>
      </p:grpSpPr>
      <p:sp>
        <p:nvSpPr>
          <p:cNvPr id="289" name="Google Shape;289;p5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Key Takeaway from </a:t>
            </a:r>
            <a:r>
              <a:rPr b="1" lang="en" sz="2200"/>
              <a:t>Kolmogorov &amp; Bayes</a:t>
            </a:r>
            <a:endParaRPr b="1" sz="3920">
              <a:latin typeface="Calibri"/>
              <a:ea typeface="Calibri"/>
              <a:cs typeface="Calibri"/>
              <a:sym typeface="Calibri"/>
            </a:endParaRPr>
          </a:p>
          <a:p>
            <a:pPr indent="0" lvl="0" marL="0" rtl="0" algn="l">
              <a:spcBef>
                <a:spcPts val="0"/>
              </a:spcBef>
              <a:spcAft>
                <a:spcPts val="0"/>
              </a:spcAft>
              <a:buSzPts val="990"/>
              <a:buNone/>
            </a:pPr>
            <a:r>
              <a:t/>
            </a:r>
            <a:endParaRPr b="1" sz="2820">
              <a:latin typeface="Calibri"/>
              <a:ea typeface="Calibri"/>
              <a:cs typeface="Calibri"/>
              <a:sym typeface="Calibri"/>
            </a:endParaRPr>
          </a:p>
        </p:txBody>
      </p:sp>
      <p:sp>
        <p:nvSpPr>
          <p:cNvPr id="290" name="Google Shape;290;p51"/>
          <p:cNvSpPr txBox="1"/>
          <p:nvPr>
            <p:ph idx="1" type="body"/>
          </p:nvPr>
        </p:nvSpPr>
        <p:spPr>
          <a:xfrm>
            <a:off x="311700" y="1076275"/>
            <a:ext cx="8572500" cy="3416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1200"/>
              </a:spcBef>
              <a:spcAft>
                <a:spcPts val="0"/>
              </a:spcAft>
              <a:buClr>
                <a:schemeClr val="dk1"/>
              </a:buClr>
              <a:buSzPts val="2200"/>
              <a:buChar char="-"/>
            </a:pPr>
            <a:r>
              <a:rPr b="1" lang="en" sz="2200">
                <a:solidFill>
                  <a:schemeClr val="dk1"/>
                </a:solidFill>
              </a:rPr>
              <a:t>The probability of your opponent holding AA increases from 2% to 36% when they 3-bet all-in</a:t>
            </a:r>
            <a:endParaRPr b="1" sz="2200">
              <a:solidFill>
                <a:schemeClr val="dk1"/>
              </a:solidFill>
            </a:endParaRPr>
          </a:p>
          <a:p>
            <a:pPr indent="0" lvl="0" marL="457200" rtl="0" algn="l">
              <a:lnSpc>
                <a:spcPct val="100000"/>
              </a:lnSpc>
              <a:spcBef>
                <a:spcPts val="1200"/>
              </a:spcBef>
              <a:spcAft>
                <a:spcPts val="0"/>
              </a:spcAft>
              <a:buNone/>
            </a:pPr>
            <a:r>
              <a:t/>
            </a:r>
            <a:endParaRPr b="1" sz="2200">
              <a:solidFill>
                <a:schemeClr val="dk1"/>
              </a:solidFill>
            </a:endParaRPr>
          </a:p>
          <a:p>
            <a:pPr indent="-368300" lvl="0" marL="457200" rtl="0" algn="l">
              <a:lnSpc>
                <a:spcPct val="100000"/>
              </a:lnSpc>
              <a:spcBef>
                <a:spcPts val="1200"/>
              </a:spcBef>
              <a:spcAft>
                <a:spcPts val="0"/>
              </a:spcAft>
              <a:buClr>
                <a:schemeClr val="dk1"/>
              </a:buClr>
              <a:buSzPts val="2200"/>
              <a:buChar char="-"/>
            </a:pPr>
            <a:r>
              <a:rPr b="1" lang="en" sz="2200">
                <a:solidFill>
                  <a:schemeClr val="dk1"/>
                </a:solidFill>
              </a:rPr>
              <a:t>Conditional probabilities allow us to mathematically update our belief about opponents' hands based on their actions</a:t>
            </a:r>
            <a:endParaRPr b="1" sz="2200">
              <a:solidFill>
                <a:schemeClr val="dk1"/>
              </a:solidFill>
            </a:endParaRPr>
          </a:p>
          <a:p>
            <a:pPr indent="0" lvl="0" marL="457200" rtl="0" algn="l">
              <a:lnSpc>
                <a:spcPct val="100000"/>
              </a:lnSpc>
              <a:spcBef>
                <a:spcPts val="1200"/>
              </a:spcBef>
              <a:spcAft>
                <a:spcPts val="0"/>
              </a:spcAft>
              <a:buNone/>
            </a:pPr>
            <a:r>
              <a:t/>
            </a:r>
            <a:endParaRPr b="1" sz="2200">
              <a:solidFill>
                <a:schemeClr val="dk1"/>
              </a:solidFill>
            </a:endParaRPr>
          </a:p>
          <a:p>
            <a:pPr indent="-368300" lvl="0" marL="457200" rtl="0" algn="l">
              <a:lnSpc>
                <a:spcPct val="100000"/>
              </a:lnSpc>
              <a:spcBef>
                <a:spcPts val="1200"/>
              </a:spcBef>
              <a:spcAft>
                <a:spcPts val="0"/>
              </a:spcAft>
              <a:buClr>
                <a:schemeClr val="dk1"/>
              </a:buClr>
              <a:buSzPts val="2200"/>
              <a:buChar char="-"/>
            </a:pPr>
            <a:r>
              <a:rPr b="1" lang="en" sz="2200">
                <a:solidFill>
                  <a:schemeClr val="dk1"/>
                </a:solidFill>
              </a:rPr>
              <a:t>These probability calculations guide optimal decision-making in poker</a:t>
            </a:r>
            <a:endParaRPr b="1" sz="2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Clr>
                <a:schemeClr val="dk1"/>
              </a:buClr>
              <a:buSzPts val="1100"/>
              <a:buFont typeface="Arial"/>
              <a:buNone/>
            </a:pPr>
            <a:r>
              <a:rPr b="1" lang="en" sz="2200"/>
              <a:t>Defining Equity (P)</a:t>
            </a:r>
            <a:endParaRPr b="1" sz="2200"/>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lnSpc>
                <a:spcPct val="100000"/>
              </a:lnSpc>
              <a:spcBef>
                <a:spcPts val="0"/>
              </a:spcBef>
              <a:spcAft>
                <a:spcPts val="0"/>
              </a:spcAft>
              <a:buClr>
                <a:schemeClr val="dk1"/>
              </a:buClr>
              <a:buSzPts val="2200"/>
              <a:buChar char="-"/>
            </a:pPr>
            <a:r>
              <a:rPr b="1" lang="en" sz="2200">
                <a:solidFill>
                  <a:schemeClr val="dk1"/>
                </a:solidFill>
              </a:rPr>
              <a:t>At any point in the game there exists some fixed probability of winning, we call this Equity (P)</a:t>
            </a:r>
            <a:endParaRPr b="1" sz="2200">
              <a:solidFill>
                <a:schemeClr val="dk1"/>
              </a:solidFill>
            </a:endParaRPr>
          </a:p>
          <a:p>
            <a:pPr indent="0" lvl="0" marL="457200" rtl="0" algn="l">
              <a:lnSpc>
                <a:spcPct val="100000"/>
              </a:lnSpc>
              <a:spcBef>
                <a:spcPts val="0"/>
              </a:spcBef>
              <a:spcAft>
                <a:spcPts val="0"/>
              </a:spcAft>
              <a:buNone/>
            </a:pPr>
            <a:r>
              <a:t/>
            </a:r>
            <a:endParaRPr b="1" sz="2200">
              <a:solidFill>
                <a:schemeClr val="dk1"/>
              </a:solidFill>
            </a:endParaRPr>
          </a:p>
          <a:p>
            <a:pPr indent="-368300" lvl="0" marL="457200" rtl="0" algn="l">
              <a:lnSpc>
                <a:spcPct val="100000"/>
              </a:lnSpc>
              <a:spcBef>
                <a:spcPts val="0"/>
              </a:spcBef>
              <a:spcAft>
                <a:spcPts val="0"/>
              </a:spcAft>
              <a:buClr>
                <a:schemeClr val="dk1"/>
              </a:buClr>
              <a:buSzPts val="2200"/>
              <a:buChar char="-"/>
            </a:pPr>
            <a:r>
              <a:rPr b="1" lang="en" sz="2200">
                <a:solidFill>
                  <a:schemeClr val="dk1"/>
                </a:solidFill>
              </a:rPr>
              <a:t>In reality P is often hard to explicitly calculate, but we can reasonably estimate</a:t>
            </a:r>
            <a:endParaRPr b="1" sz="2200">
              <a:solidFill>
                <a:schemeClr val="dk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94" name="Shape 294"/>
        <p:cNvGrpSpPr/>
        <p:nvPr/>
      </p:nvGrpSpPr>
      <p:grpSpPr>
        <a:xfrm>
          <a:off x="0" y="0"/>
          <a:ext cx="0" cy="0"/>
          <a:chOff x="0" y="0"/>
          <a:chExt cx="0" cy="0"/>
        </a:xfrm>
      </p:grpSpPr>
      <p:sp>
        <p:nvSpPr>
          <p:cNvPr id="295" name="Google Shape;295;p5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2.7 Random Variable &amp; Distributions</a:t>
            </a:r>
            <a:endParaRPr b="1" sz="2200">
              <a:latin typeface="Calibri"/>
              <a:ea typeface="Calibri"/>
              <a:cs typeface="Calibri"/>
              <a:sym typeface="Calibri"/>
            </a:endParaRPr>
          </a:p>
        </p:txBody>
      </p:sp>
      <p:sp>
        <p:nvSpPr>
          <p:cNvPr id="296" name="Google Shape;296;p52"/>
          <p:cNvSpPr txBox="1"/>
          <p:nvPr/>
        </p:nvSpPr>
        <p:spPr>
          <a:xfrm>
            <a:off x="519075" y="1195425"/>
            <a:ext cx="8076900" cy="3609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b="1" lang="en" sz="2200">
                <a:solidFill>
                  <a:schemeClr val="dk1"/>
                </a:solidFill>
              </a:rPr>
              <a:t>A random variable is a quantity or event which takes on different values with different probabilities </a:t>
            </a:r>
            <a:endParaRPr b="1" sz="2200">
              <a:solidFill>
                <a:schemeClr val="dk1"/>
              </a:solidFill>
            </a:endParaRPr>
          </a:p>
          <a:p>
            <a:pPr indent="-368300" lvl="1" marL="914400" rtl="0" algn="l">
              <a:lnSpc>
                <a:spcPct val="115000"/>
              </a:lnSpc>
              <a:spcBef>
                <a:spcPts val="0"/>
              </a:spcBef>
              <a:spcAft>
                <a:spcPts val="0"/>
              </a:spcAft>
              <a:buClr>
                <a:schemeClr val="dk1"/>
              </a:buClr>
              <a:buSzPts val="2200"/>
              <a:buChar char="-"/>
            </a:pPr>
            <a:r>
              <a:rPr b="1" lang="en" sz="2200">
                <a:solidFill>
                  <a:schemeClr val="dk1"/>
                </a:solidFill>
              </a:rPr>
              <a:t>Ex: A drawn card that’s face down and hasn’t been turned over </a:t>
            </a:r>
            <a:endParaRPr b="1"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 sz="2200">
                <a:solidFill>
                  <a:schemeClr val="dk1"/>
                </a:solidFill>
              </a:rPr>
              <a:t>The set of possible values it can take on would represent the universal set of events for probabilities concerning this variable. </a:t>
            </a:r>
            <a:endParaRPr b="1" sz="2200">
              <a:solidFill>
                <a:schemeClr val="dk1"/>
              </a:solidFill>
            </a:endParaRPr>
          </a:p>
          <a:p>
            <a:pPr indent="-368300" lvl="1" marL="914400" rtl="0" algn="l">
              <a:lnSpc>
                <a:spcPct val="115000"/>
              </a:lnSpc>
              <a:spcBef>
                <a:spcPts val="0"/>
              </a:spcBef>
              <a:spcAft>
                <a:spcPts val="0"/>
              </a:spcAft>
              <a:buClr>
                <a:schemeClr val="dk1"/>
              </a:buClr>
              <a:buSzPts val="2200"/>
              <a:buChar char="-"/>
            </a:pPr>
            <a:r>
              <a:rPr b="1" lang="en" sz="2200">
                <a:solidFill>
                  <a:schemeClr val="dk1"/>
                </a:solidFill>
              </a:rPr>
              <a:t>Ex: 52 total cards that our mystery card could have</a:t>
            </a:r>
            <a:endParaRPr b="1" sz="2200">
              <a:solidFill>
                <a:schemeClr val="dk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0" name="Shape 300"/>
        <p:cNvGrpSpPr/>
        <p:nvPr/>
      </p:nvGrpSpPr>
      <p:grpSpPr>
        <a:xfrm>
          <a:off x="0" y="0"/>
          <a:ext cx="0" cy="0"/>
          <a:chOff x="0" y="0"/>
          <a:chExt cx="0" cy="0"/>
        </a:xfrm>
      </p:grpSpPr>
      <p:sp>
        <p:nvSpPr>
          <p:cNvPr id="301" name="Google Shape;301;p5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200"/>
              <a:t>Random Variable &amp; Distributions (cont.)</a:t>
            </a:r>
            <a:endParaRPr b="1" sz="2200">
              <a:latin typeface="Calibri"/>
              <a:ea typeface="Calibri"/>
              <a:cs typeface="Calibri"/>
              <a:sym typeface="Calibri"/>
            </a:endParaRPr>
          </a:p>
        </p:txBody>
      </p:sp>
      <p:sp>
        <p:nvSpPr>
          <p:cNvPr id="302" name="Google Shape;302;p53"/>
          <p:cNvSpPr txBox="1"/>
          <p:nvPr/>
        </p:nvSpPr>
        <p:spPr>
          <a:xfrm>
            <a:off x="519075" y="1195425"/>
            <a:ext cx="8076900" cy="36099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Char char="-"/>
            </a:pPr>
            <a:r>
              <a:rPr b="1" lang="en" sz="2200">
                <a:solidFill>
                  <a:schemeClr val="dk1"/>
                </a:solidFill>
              </a:rPr>
              <a:t>Any event concerning this variable corresponds to set possible values it takes on </a:t>
            </a:r>
            <a:endParaRPr b="1" sz="2200">
              <a:solidFill>
                <a:schemeClr val="dk1"/>
              </a:solidFill>
            </a:endParaRPr>
          </a:p>
          <a:p>
            <a:pPr indent="-368300" lvl="1" marL="914400" rtl="0" algn="l">
              <a:lnSpc>
                <a:spcPct val="115000"/>
              </a:lnSpc>
              <a:spcBef>
                <a:spcPts val="0"/>
              </a:spcBef>
              <a:spcAft>
                <a:spcPts val="0"/>
              </a:spcAft>
              <a:buClr>
                <a:schemeClr val="dk1"/>
              </a:buClr>
              <a:buSzPts val="2200"/>
              <a:buChar char="-"/>
            </a:pPr>
            <a:r>
              <a:rPr b="1" lang="en" sz="2200">
                <a:solidFill>
                  <a:schemeClr val="dk1"/>
                </a:solidFill>
              </a:rPr>
              <a:t>Ex: “card is black” &lt;--&gt; set of 26 cards </a:t>
            </a:r>
            <a:endParaRPr b="1"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 sz="2200">
                <a:solidFill>
                  <a:schemeClr val="dk1"/>
                </a:solidFill>
              </a:rPr>
              <a:t>Distributions are functions that are used to define probabilities for different events </a:t>
            </a:r>
            <a:endParaRPr b="1"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 sz="2200">
                <a:solidFill>
                  <a:schemeClr val="dk1"/>
                </a:solidFill>
              </a:rPr>
              <a:t>For discrete events, this is called a “probability mass function” (think bar graph) </a:t>
            </a:r>
            <a:endParaRPr b="1" sz="2200">
              <a:solidFill>
                <a:schemeClr val="dk1"/>
              </a:solidFill>
            </a:endParaRPr>
          </a:p>
          <a:p>
            <a:pPr indent="-368300" lvl="0" marL="457200" rtl="0" algn="l">
              <a:lnSpc>
                <a:spcPct val="115000"/>
              </a:lnSpc>
              <a:spcBef>
                <a:spcPts val="0"/>
              </a:spcBef>
              <a:spcAft>
                <a:spcPts val="0"/>
              </a:spcAft>
              <a:buClr>
                <a:schemeClr val="dk1"/>
              </a:buClr>
              <a:buSzPts val="2200"/>
              <a:buChar char="-"/>
            </a:pPr>
            <a:r>
              <a:rPr b="1" lang="en" sz="2200">
                <a:solidFill>
                  <a:schemeClr val="dk1"/>
                </a:solidFill>
              </a:rPr>
              <a:t>For continuous events, this is called a “probability density function” (think histogram)</a:t>
            </a:r>
            <a:endParaRPr b="1" sz="2200">
              <a:solidFill>
                <a:schemeClr val="dk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06" name="Shape 306"/>
        <p:cNvGrpSpPr/>
        <p:nvPr/>
      </p:nvGrpSpPr>
      <p:grpSpPr>
        <a:xfrm>
          <a:off x="0" y="0"/>
          <a:ext cx="0" cy="0"/>
          <a:chOff x="0" y="0"/>
          <a:chExt cx="0" cy="0"/>
        </a:xfrm>
      </p:grpSpPr>
      <p:sp>
        <p:nvSpPr>
          <p:cNvPr id="307" name="Google Shape;307;p5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2.8</a:t>
            </a:r>
            <a:r>
              <a:rPr lang="en" sz="2200">
                <a:solidFill>
                  <a:schemeClr val="lt1"/>
                </a:solidFill>
              </a:rPr>
              <a:t> </a:t>
            </a:r>
            <a:r>
              <a:rPr b="1" lang="en" sz="2200">
                <a:solidFill>
                  <a:schemeClr val="lt1"/>
                </a:solidFill>
              </a:rPr>
              <a:t>Variance </a:t>
            </a:r>
            <a:endParaRPr b="1" sz="2200">
              <a:solidFill>
                <a:schemeClr val="lt1"/>
              </a:solidFill>
            </a:endParaRPr>
          </a:p>
        </p:txBody>
      </p:sp>
      <p:sp>
        <p:nvSpPr>
          <p:cNvPr id="308" name="Google Shape;308;p5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Char char="-"/>
            </a:pPr>
            <a:r>
              <a:rPr b="1" lang="en" sz="2200">
                <a:solidFill>
                  <a:schemeClr val="lt1"/>
                </a:solidFill>
              </a:rPr>
              <a:t>If expected value describes where random variable “usually” is, then variance measures how much the random variable may fluctuate </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This is done by finding the average squared distance from the mean: </a:t>
            </a:r>
            <a:endParaRPr b="1" sz="2200">
              <a:solidFill>
                <a:schemeClr val="lt1"/>
              </a:solidFill>
            </a:endParaRPr>
          </a:p>
          <a:p>
            <a:pPr indent="-368300" lvl="1" marL="914400" rtl="0" algn="l">
              <a:spcBef>
                <a:spcPts val="0"/>
              </a:spcBef>
              <a:spcAft>
                <a:spcPts val="0"/>
              </a:spcAft>
              <a:buClr>
                <a:schemeClr val="lt1"/>
              </a:buClr>
              <a:buSzPts val="2200"/>
              <a:buChar char="-"/>
            </a:pPr>
            <a:r>
              <a:rPr b="1" lang="en" sz="2200">
                <a:solidFill>
                  <a:schemeClr val="lt1"/>
                </a:solidFill>
              </a:rPr>
              <a:t>Random variable X with E[X] = μ </a:t>
            </a:r>
            <a:endParaRPr b="1" sz="2200">
              <a:solidFill>
                <a:schemeClr val="lt1"/>
              </a:solidFill>
            </a:endParaRPr>
          </a:p>
          <a:p>
            <a:pPr indent="-368300" lvl="1" marL="914400" rtl="0" algn="l">
              <a:spcBef>
                <a:spcPts val="0"/>
              </a:spcBef>
              <a:spcAft>
                <a:spcPts val="0"/>
              </a:spcAft>
              <a:buClr>
                <a:schemeClr val="lt1"/>
              </a:buClr>
              <a:buSzPts val="2200"/>
              <a:buChar char="-"/>
            </a:pPr>
            <a:r>
              <a:rPr b="1" lang="en" sz="2200">
                <a:solidFill>
                  <a:schemeClr val="lt1"/>
                </a:solidFill>
              </a:rPr>
              <a:t>→ Var[X] = E[(X - μ)^2] </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Standard deviation is a similar measurement, which is simply the square root of variance</a:t>
            </a:r>
            <a:endParaRPr b="1" sz="22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2" name="Shape 312"/>
        <p:cNvGrpSpPr/>
        <p:nvPr/>
      </p:nvGrpSpPr>
      <p:grpSpPr>
        <a:xfrm>
          <a:off x="0" y="0"/>
          <a:ext cx="0" cy="0"/>
          <a:chOff x="0" y="0"/>
          <a:chExt cx="0" cy="0"/>
        </a:xfrm>
      </p:grpSpPr>
      <p:sp>
        <p:nvSpPr>
          <p:cNvPr id="313" name="Google Shape;313;p5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Variance (cont.)</a:t>
            </a:r>
            <a:endParaRPr b="1" sz="2200">
              <a:solidFill>
                <a:schemeClr val="lt1"/>
              </a:solidFill>
              <a:latin typeface="Calibri"/>
              <a:ea typeface="Calibri"/>
              <a:cs typeface="Calibri"/>
              <a:sym typeface="Calibri"/>
            </a:endParaRPr>
          </a:p>
        </p:txBody>
      </p:sp>
      <p:sp>
        <p:nvSpPr>
          <p:cNvPr id="314" name="Google Shape;314;p55"/>
          <p:cNvSpPr txBox="1"/>
          <p:nvPr/>
        </p:nvSpPr>
        <p:spPr>
          <a:xfrm>
            <a:off x="346050" y="1226900"/>
            <a:ext cx="5835600" cy="24705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lt1"/>
              </a:buClr>
              <a:buSzPts val="2200"/>
              <a:buChar char="-"/>
            </a:pPr>
            <a:r>
              <a:rPr b="1" lang="en" sz="2200">
                <a:solidFill>
                  <a:schemeClr val="lt1"/>
                </a:solidFill>
              </a:rPr>
              <a:t>Expected Value is the average of a random variable and is often used as a “best guess” for the result </a:t>
            </a:r>
            <a:endParaRPr b="1" sz="2200">
              <a:solidFill>
                <a:schemeClr val="lt1"/>
              </a:solidFill>
            </a:endParaRPr>
          </a:p>
          <a:p>
            <a:pPr indent="-368300" lvl="0" marL="457200" rtl="0" algn="l">
              <a:lnSpc>
                <a:spcPct val="115000"/>
              </a:lnSpc>
              <a:spcBef>
                <a:spcPts val="0"/>
              </a:spcBef>
              <a:spcAft>
                <a:spcPts val="0"/>
              </a:spcAft>
              <a:buClr>
                <a:schemeClr val="lt1"/>
              </a:buClr>
              <a:buSzPts val="2200"/>
              <a:buChar char="-"/>
            </a:pPr>
            <a:r>
              <a:rPr b="1" lang="en" sz="2200">
                <a:solidFill>
                  <a:schemeClr val="lt1"/>
                </a:solidFill>
              </a:rPr>
              <a:t>Variance and standard deviation are used to measure how close this guess would generally be</a:t>
            </a:r>
            <a:endParaRPr b="1" sz="2200">
              <a:solidFill>
                <a:schemeClr val="lt1"/>
              </a:solidFill>
            </a:endParaRPr>
          </a:p>
        </p:txBody>
      </p:sp>
      <p:pic>
        <p:nvPicPr>
          <p:cNvPr id="315" name="Google Shape;315;p55"/>
          <p:cNvPicPr preferRelativeResize="0"/>
          <p:nvPr/>
        </p:nvPicPr>
        <p:blipFill>
          <a:blip r:embed="rId4">
            <a:alphaModFix/>
          </a:blip>
          <a:stretch>
            <a:fillRect/>
          </a:stretch>
        </p:blipFill>
        <p:spPr>
          <a:xfrm>
            <a:off x="6181650" y="1958624"/>
            <a:ext cx="2878750" cy="201722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19" name="Shape 319"/>
        <p:cNvGrpSpPr/>
        <p:nvPr/>
      </p:nvGrpSpPr>
      <p:grpSpPr>
        <a:xfrm>
          <a:off x="0" y="0"/>
          <a:ext cx="0" cy="0"/>
          <a:chOff x="0" y="0"/>
          <a:chExt cx="0" cy="0"/>
        </a:xfrm>
      </p:grpSpPr>
      <p:sp>
        <p:nvSpPr>
          <p:cNvPr id="320" name="Google Shape;320;p5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rPr b="1" lang="en" sz="2200">
                <a:solidFill>
                  <a:schemeClr val="lt1"/>
                </a:solidFill>
              </a:rPr>
              <a:t>Variance (cont.)</a:t>
            </a:r>
            <a:endParaRPr b="1" sz="2200">
              <a:solidFill>
                <a:schemeClr val="lt1"/>
              </a:solidFill>
              <a:latin typeface="Calibri"/>
              <a:ea typeface="Calibri"/>
              <a:cs typeface="Calibri"/>
              <a:sym typeface="Calibri"/>
            </a:endParaRPr>
          </a:p>
        </p:txBody>
      </p:sp>
      <p:sp>
        <p:nvSpPr>
          <p:cNvPr id="321" name="Google Shape;321;p56"/>
          <p:cNvSpPr txBox="1"/>
          <p:nvPr/>
        </p:nvSpPr>
        <p:spPr>
          <a:xfrm>
            <a:off x="248775" y="1017725"/>
            <a:ext cx="3038700" cy="36387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lt1"/>
              </a:buClr>
              <a:buSzPts val="2200"/>
              <a:buChar char="-"/>
            </a:pPr>
            <a:r>
              <a:rPr b="1" lang="en" sz="2200">
                <a:solidFill>
                  <a:schemeClr val="lt1"/>
                </a:solidFill>
              </a:rPr>
              <a:t>All-in Equity considers the equity of your hand versus the </a:t>
            </a:r>
            <a:r>
              <a:rPr b="1" lang="en" sz="2200">
                <a:solidFill>
                  <a:schemeClr val="lt1"/>
                </a:solidFill>
              </a:rPr>
              <a:t>actual</a:t>
            </a:r>
            <a:r>
              <a:rPr b="1" lang="en" sz="2200">
                <a:solidFill>
                  <a:schemeClr val="lt1"/>
                </a:solidFill>
              </a:rPr>
              <a:t> hand your opponent held, relative to an all-in in that specific spot.</a:t>
            </a:r>
            <a:endParaRPr b="1" sz="2200">
              <a:solidFill>
                <a:schemeClr val="lt1"/>
              </a:solidFill>
            </a:endParaRPr>
          </a:p>
        </p:txBody>
      </p:sp>
      <p:pic>
        <p:nvPicPr>
          <p:cNvPr id="322" name="Google Shape;322;p56"/>
          <p:cNvPicPr preferRelativeResize="0"/>
          <p:nvPr/>
        </p:nvPicPr>
        <p:blipFill>
          <a:blip r:embed="rId4">
            <a:alphaModFix/>
          </a:blip>
          <a:stretch>
            <a:fillRect/>
          </a:stretch>
        </p:blipFill>
        <p:spPr>
          <a:xfrm>
            <a:off x="3089475" y="320512"/>
            <a:ext cx="6054526" cy="3407337"/>
          </a:xfrm>
          <a:prstGeom prst="rect">
            <a:avLst/>
          </a:prstGeom>
          <a:noFill/>
          <a:ln>
            <a:noFill/>
          </a:ln>
        </p:spPr>
      </p:pic>
      <p:sp>
        <p:nvSpPr>
          <p:cNvPr id="323" name="Google Shape;323;p56"/>
          <p:cNvSpPr txBox="1"/>
          <p:nvPr/>
        </p:nvSpPr>
        <p:spPr>
          <a:xfrm>
            <a:off x="3318975" y="3765475"/>
            <a:ext cx="5656200" cy="1302300"/>
          </a:xfrm>
          <a:prstGeom prst="rect">
            <a:avLst/>
          </a:prstGeom>
          <a:noFill/>
          <a:ln>
            <a:noFill/>
          </a:ln>
        </p:spPr>
        <p:txBody>
          <a:bodyPr anchorCtr="0" anchor="t" bIns="91425" lIns="91425" spcFirstLastPara="1" rIns="91425" wrap="square" tIns="91425">
            <a:spAutoFit/>
          </a:bodyPr>
          <a:lstStyle/>
          <a:p>
            <a:pPr indent="-368300" lvl="0" marL="457200" rtl="0" algn="l">
              <a:lnSpc>
                <a:spcPct val="115000"/>
              </a:lnSpc>
              <a:spcBef>
                <a:spcPts val="0"/>
              </a:spcBef>
              <a:spcAft>
                <a:spcPts val="0"/>
              </a:spcAft>
              <a:buClr>
                <a:schemeClr val="lt1"/>
              </a:buClr>
              <a:buSzPts val="2200"/>
              <a:buChar char="-"/>
            </a:pPr>
            <a:r>
              <a:rPr b="1" lang="en" sz="2200">
                <a:solidFill>
                  <a:schemeClr val="lt1"/>
                </a:solidFill>
              </a:rPr>
              <a:t>This provides us a precise measurement on how luck influences the outcome of the hands.</a:t>
            </a:r>
            <a:endParaRPr b="1" sz="22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7" name="Shape 327"/>
        <p:cNvGrpSpPr/>
        <p:nvPr/>
      </p:nvGrpSpPr>
      <p:grpSpPr>
        <a:xfrm>
          <a:off x="0" y="0"/>
          <a:ext cx="0" cy="0"/>
          <a:chOff x="0" y="0"/>
          <a:chExt cx="0" cy="0"/>
        </a:xfrm>
      </p:grpSpPr>
      <p:sp>
        <p:nvSpPr>
          <p:cNvPr id="328" name="Google Shape;328;p5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2.9 Law of Large Numbers </a:t>
            </a:r>
            <a:endParaRPr sz="2200">
              <a:solidFill>
                <a:schemeClr val="lt1"/>
              </a:solidFill>
            </a:endParaRPr>
          </a:p>
        </p:txBody>
      </p:sp>
      <p:sp>
        <p:nvSpPr>
          <p:cNvPr id="329" name="Google Shape;329;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Clr>
                <a:schemeClr val="lt1"/>
              </a:buClr>
              <a:buSzPts val="2200"/>
              <a:buChar char="-"/>
            </a:pPr>
            <a:r>
              <a:rPr b="1" lang="en" sz="2200">
                <a:solidFill>
                  <a:schemeClr val="lt1"/>
                </a:solidFill>
              </a:rPr>
              <a:t>X is a random variable with mean μ with some distribution </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Independent samples X1 , X2 , … Xn are drawn from the distribution. </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“Sample mean” X̄ is the average of these samples. </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It can be shown that E[X̄] = μ and Var[X̄] = Var[X]/n </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The law of large numbers states that this sample mean X̄ is guaranteed to approach the actual mean μ as n (the number of samples) approaches infinity Law of Large Numbers </a:t>
            </a:r>
            <a:endParaRPr sz="22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3" name="Shape 333"/>
        <p:cNvGrpSpPr/>
        <p:nvPr/>
      </p:nvGrpSpPr>
      <p:grpSpPr>
        <a:xfrm>
          <a:off x="0" y="0"/>
          <a:ext cx="0" cy="0"/>
          <a:chOff x="0" y="0"/>
          <a:chExt cx="0" cy="0"/>
        </a:xfrm>
      </p:grpSpPr>
      <p:sp>
        <p:nvSpPr>
          <p:cNvPr id="334" name="Google Shape;334;p5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solidFill>
                  <a:schemeClr val="lt1"/>
                </a:solidFill>
              </a:rPr>
              <a:t>Law of Large Numbers (cont.)</a:t>
            </a:r>
            <a:endParaRPr sz="2200">
              <a:solidFill>
                <a:schemeClr val="lt1"/>
              </a:solidFill>
            </a:endParaRPr>
          </a:p>
          <a:p>
            <a:pPr indent="0" lvl="0" marL="0" rtl="0" algn="l">
              <a:spcBef>
                <a:spcPts val="0"/>
              </a:spcBef>
              <a:spcAft>
                <a:spcPts val="0"/>
              </a:spcAft>
              <a:buSzPts val="990"/>
              <a:buNone/>
            </a:pPr>
            <a:r>
              <a:t/>
            </a:r>
            <a:endParaRPr b="1" sz="2820">
              <a:solidFill>
                <a:schemeClr val="lt1"/>
              </a:solidFill>
            </a:endParaRPr>
          </a:p>
        </p:txBody>
      </p:sp>
      <p:sp>
        <p:nvSpPr>
          <p:cNvPr id="335" name="Google Shape;335;p5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lt1"/>
              </a:buClr>
              <a:buSzPts val="2200"/>
              <a:buChar char="-"/>
            </a:pPr>
            <a:r>
              <a:rPr b="1" lang="en" sz="2200">
                <a:solidFill>
                  <a:schemeClr val="lt1"/>
                </a:solidFill>
              </a:rPr>
              <a:t>This gives us another intuitive way to think of the mean - the average of infinite hypothetical trials </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The law of large numbers also conveys a powerful idea: with enough data points, you can accurately estimate properties of random processes, even if their underlying distributions are unknown </a:t>
            </a:r>
            <a:endParaRPr b="1" sz="2200">
              <a:solidFill>
                <a:schemeClr val="lt1"/>
              </a:solidFill>
            </a:endParaRPr>
          </a:p>
          <a:p>
            <a:pPr indent="-368300" lvl="0" marL="457200" rtl="0" algn="l">
              <a:spcBef>
                <a:spcPts val="0"/>
              </a:spcBef>
              <a:spcAft>
                <a:spcPts val="0"/>
              </a:spcAft>
              <a:buClr>
                <a:schemeClr val="lt1"/>
              </a:buClr>
              <a:buSzPts val="2200"/>
              <a:buChar char="-"/>
            </a:pPr>
            <a:r>
              <a:rPr b="1" lang="en" sz="2200">
                <a:solidFill>
                  <a:schemeClr val="lt1"/>
                </a:solidFill>
              </a:rPr>
              <a:t>With the ability of computation, certain quantities are now much easier to compute</a:t>
            </a:r>
            <a:endParaRPr b="1" sz="22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39" name="Shape 339"/>
        <p:cNvGrpSpPr/>
        <p:nvPr/>
      </p:nvGrpSpPr>
      <p:grpSpPr>
        <a:xfrm>
          <a:off x="0" y="0"/>
          <a:ext cx="0" cy="0"/>
          <a:chOff x="0" y="0"/>
          <a:chExt cx="0" cy="0"/>
        </a:xfrm>
      </p:grpSpPr>
      <p:sp>
        <p:nvSpPr>
          <p:cNvPr id="340" name="Google Shape;340;p5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 sz="2200"/>
              <a:t>2.10 Monte Carlo Simulation</a:t>
            </a:r>
            <a:endParaRPr b="1" sz="2200">
              <a:latin typeface="Calibri"/>
              <a:ea typeface="Calibri"/>
              <a:cs typeface="Calibri"/>
              <a:sym typeface="Calibri"/>
            </a:endParaRPr>
          </a:p>
        </p:txBody>
      </p:sp>
      <p:sp>
        <p:nvSpPr>
          <p:cNvPr id="341" name="Google Shape;341;p59"/>
          <p:cNvSpPr txBox="1"/>
          <p:nvPr>
            <p:ph idx="1" type="body"/>
          </p:nvPr>
        </p:nvSpPr>
        <p:spPr>
          <a:xfrm>
            <a:off x="311700" y="1152475"/>
            <a:ext cx="61215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Clr>
                <a:schemeClr val="dk1"/>
              </a:buClr>
              <a:buSzPts val="2200"/>
              <a:buChar char="-"/>
            </a:pPr>
            <a:r>
              <a:rPr b="1" lang="en" sz="2200">
                <a:solidFill>
                  <a:schemeClr val="dk1"/>
                </a:solidFill>
              </a:rPr>
              <a:t>Style of computational methods to calculate a result using repeated random sampling and averaging (aka a direct application of LLN)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Ex: estimating π using geometric probability Monte Carlo Estimation using the relationship of a square and a circle</a:t>
            </a:r>
            <a:endParaRPr b="1" sz="2200">
              <a:solidFill>
                <a:schemeClr val="dk1"/>
              </a:solidFill>
            </a:endParaRPr>
          </a:p>
        </p:txBody>
      </p:sp>
      <p:pic>
        <p:nvPicPr>
          <p:cNvPr id="342" name="Google Shape;342;p59"/>
          <p:cNvPicPr preferRelativeResize="0"/>
          <p:nvPr/>
        </p:nvPicPr>
        <p:blipFill>
          <a:blip r:embed="rId4">
            <a:alphaModFix/>
          </a:blip>
          <a:stretch>
            <a:fillRect/>
          </a:stretch>
        </p:blipFill>
        <p:spPr>
          <a:xfrm>
            <a:off x="6433300" y="797500"/>
            <a:ext cx="2551750" cy="30209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46" name="Shape 346"/>
        <p:cNvGrpSpPr/>
        <p:nvPr/>
      </p:nvGrpSpPr>
      <p:grpSpPr>
        <a:xfrm>
          <a:off x="0" y="0"/>
          <a:ext cx="0" cy="0"/>
          <a:chOff x="0" y="0"/>
          <a:chExt cx="0" cy="0"/>
        </a:xfrm>
      </p:grpSpPr>
      <p:sp>
        <p:nvSpPr>
          <p:cNvPr id="347" name="Google Shape;347;p6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2200"/>
              <a:t>Monte Carlo Simulation (cont.)</a:t>
            </a:r>
            <a:endParaRPr>
              <a:latin typeface="Calibri"/>
              <a:ea typeface="Calibri"/>
              <a:cs typeface="Calibri"/>
              <a:sym typeface="Calibri"/>
            </a:endParaRPr>
          </a:p>
        </p:txBody>
      </p:sp>
      <p:sp>
        <p:nvSpPr>
          <p:cNvPr id="348" name="Google Shape;348;p60"/>
          <p:cNvSpPr txBox="1"/>
          <p:nvPr>
            <p:ph idx="1" type="body"/>
          </p:nvPr>
        </p:nvSpPr>
        <p:spPr>
          <a:xfrm>
            <a:off x="311700" y="1152475"/>
            <a:ext cx="5751900" cy="3416400"/>
          </a:xfrm>
          <a:prstGeom prst="rect">
            <a:avLst/>
          </a:prstGeom>
        </p:spPr>
        <p:txBody>
          <a:bodyPr anchorCtr="0" anchor="t" bIns="91425" lIns="91425" spcFirstLastPara="1" rIns="91425" wrap="square" tIns="91425">
            <a:normAutofit lnSpcReduction="10000"/>
          </a:bodyPr>
          <a:lstStyle/>
          <a:p>
            <a:pPr indent="-368300" lvl="0" marL="457200" rtl="0" algn="l">
              <a:spcBef>
                <a:spcPts val="0"/>
              </a:spcBef>
              <a:spcAft>
                <a:spcPts val="0"/>
              </a:spcAft>
              <a:buClr>
                <a:schemeClr val="dk1"/>
              </a:buClr>
              <a:buSzPts val="2200"/>
              <a:buChar char="-"/>
            </a:pPr>
            <a:r>
              <a:rPr b="1" lang="en" sz="2200">
                <a:solidFill>
                  <a:schemeClr val="dk1"/>
                </a:solidFill>
              </a:rPr>
              <a:t>Another example is the way we run Pokerbots matches!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Dividing the cumulative deltas by 1000 is a Monte Carlo estimate for the expected number of chips gained in a single round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Therefore a good PokerBot should try to maximize the expected number of chips earned within a single hand</a:t>
            </a:r>
            <a:endParaRPr b="1" sz="2200" u="sng">
              <a:solidFill>
                <a:schemeClr val="dk1"/>
              </a:solidFill>
              <a:latin typeface="Calibri"/>
              <a:ea typeface="Calibri"/>
              <a:cs typeface="Calibri"/>
              <a:sym typeface="Calibri"/>
            </a:endParaRPr>
          </a:p>
        </p:txBody>
      </p:sp>
      <p:pic>
        <p:nvPicPr>
          <p:cNvPr id="349" name="Google Shape;349;p60"/>
          <p:cNvPicPr preferRelativeResize="0"/>
          <p:nvPr/>
        </p:nvPicPr>
        <p:blipFill>
          <a:blip r:embed="rId4">
            <a:alphaModFix/>
          </a:blip>
          <a:stretch>
            <a:fillRect/>
          </a:stretch>
        </p:blipFill>
        <p:spPr>
          <a:xfrm>
            <a:off x="6146250" y="1339950"/>
            <a:ext cx="2686050" cy="19621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3" name="Shape 353"/>
        <p:cNvGrpSpPr/>
        <p:nvPr/>
      </p:nvGrpSpPr>
      <p:grpSpPr>
        <a:xfrm>
          <a:off x="0" y="0"/>
          <a:ext cx="0" cy="0"/>
          <a:chOff x="0" y="0"/>
          <a:chExt cx="0" cy="0"/>
        </a:xfrm>
      </p:grpSpPr>
      <p:sp>
        <p:nvSpPr>
          <p:cNvPr id="354" name="Google Shape;354;p6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200">
                <a:solidFill>
                  <a:schemeClr val="lt1"/>
                </a:solidFill>
                <a:latin typeface="Calibri"/>
                <a:ea typeface="Calibri"/>
                <a:cs typeface="Calibri"/>
                <a:sym typeface="Calibri"/>
              </a:rPr>
              <a:t>MonteCarlo</a:t>
            </a:r>
            <a:r>
              <a:rPr b="1" lang="en" sz="2200">
                <a:solidFill>
                  <a:schemeClr val="lt1"/>
                </a:solidFill>
                <a:latin typeface="Calibri"/>
                <a:ea typeface="Calibri"/>
                <a:cs typeface="Calibri"/>
                <a:sym typeface="Calibri"/>
              </a:rPr>
              <a:t>_Bot</a:t>
            </a:r>
            <a:endParaRPr>
              <a:solidFill>
                <a:schemeClr val="lt1"/>
              </a:solidFill>
            </a:endParaRPr>
          </a:p>
        </p:txBody>
      </p:sp>
      <p:sp>
        <p:nvSpPr>
          <p:cNvPr id="355" name="Google Shape;355;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lt1"/>
              </a:buClr>
              <a:buSzPts val="1800"/>
              <a:buChar char="-"/>
            </a:pPr>
            <a:r>
              <a:rPr b="1" lang="en">
                <a:solidFill>
                  <a:schemeClr val="lt1"/>
                </a:solidFill>
              </a:rPr>
              <a:t>Calc_strength() function runs Monte Carlo Simulation to estimate the probability of the bot’s current two-card hand winning against a random opponent’s hand.</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For each iteration, it simulates the round, removing the known hole cards from the deck, shuffling the remaining cards, dealing 2 cards to a hypothetical opponent, dealing the remaining community cards, then compares the </a:t>
            </a:r>
            <a:r>
              <a:rPr b="1" lang="en">
                <a:solidFill>
                  <a:schemeClr val="lt1"/>
                </a:solidFill>
              </a:rPr>
              <a:t>strength of the bots hand (hole cards + community cards) vs the opponent's hand (opponents hole cards + community cards)</a:t>
            </a:r>
            <a:endParaRPr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t>Expected Value</a:t>
            </a:r>
            <a:endParaRPr b="1" sz="2200"/>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rPr>
              <a:t>The notion of expected value (EV) is used to summarize distributions on real numbers by some representative value </a:t>
            </a:r>
            <a:endParaRPr b="1" sz="2200">
              <a:solidFill>
                <a:schemeClr val="dk1"/>
              </a:solidFill>
            </a:endParaRPr>
          </a:p>
          <a:p>
            <a:pPr indent="0" lvl="0" marL="457200" rtl="0" algn="l">
              <a:spcBef>
                <a:spcPts val="0"/>
              </a:spcBef>
              <a:spcAft>
                <a:spcPts val="0"/>
              </a:spcAft>
              <a:buNone/>
            </a:pPr>
            <a:r>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In short, “expected value” is just another way to say “mean”</a:t>
            </a:r>
            <a:endParaRPr b="1" sz="2200">
              <a:solidFill>
                <a:schemeClr val="dk1"/>
              </a:solidFill>
            </a:endParaRPr>
          </a:p>
          <a:p>
            <a:pPr indent="0" lvl="0" marL="457200" rtl="0" algn="l">
              <a:spcBef>
                <a:spcPts val="0"/>
              </a:spcBef>
              <a:spcAft>
                <a:spcPts val="0"/>
              </a:spcAft>
              <a:buNone/>
            </a:pPr>
            <a:r>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Finite events with equal probability → take the average </a:t>
            </a:r>
            <a:endParaRPr b="1" sz="2200">
              <a:solidFill>
                <a:schemeClr val="dk1"/>
              </a:solidFill>
            </a:endParaRPr>
          </a:p>
          <a:p>
            <a:pPr indent="-368300" lvl="1" marL="914400" rtl="0" algn="l">
              <a:spcBef>
                <a:spcPts val="0"/>
              </a:spcBef>
              <a:spcAft>
                <a:spcPts val="0"/>
              </a:spcAft>
              <a:buClr>
                <a:schemeClr val="dk1"/>
              </a:buClr>
              <a:buSzPts val="2200"/>
              <a:buChar char="-"/>
            </a:pPr>
            <a:r>
              <a:rPr b="1" lang="en" sz="2200">
                <a:solidFill>
                  <a:schemeClr val="dk1"/>
                </a:solidFill>
              </a:rPr>
              <a:t>EV of dice roll: (1+2+3+4+5+6)/6 = 3.5 </a:t>
            </a:r>
            <a:endParaRPr b="1" sz="2200">
              <a:solidFill>
                <a:schemeClr val="dk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59" name="Shape 359"/>
        <p:cNvGrpSpPr/>
        <p:nvPr/>
      </p:nvGrpSpPr>
      <p:grpSpPr>
        <a:xfrm>
          <a:off x="0" y="0"/>
          <a:ext cx="0" cy="0"/>
          <a:chOff x="0" y="0"/>
          <a:chExt cx="0" cy="0"/>
        </a:xfrm>
      </p:grpSpPr>
      <p:sp>
        <p:nvSpPr>
          <p:cNvPr id="360" name="Google Shape;360;p6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200">
                <a:solidFill>
                  <a:schemeClr val="lt1"/>
                </a:solidFill>
                <a:latin typeface="Calibri"/>
                <a:ea typeface="Calibri"/>
                <a:cs typeface="Calibri"/>
                <a:sym typeface="Calibri"/>
              </a:rPr>
              <a:t>MonteCarlo_Bot</a:t>
            </a:r>
            <a:endParaRPr>
              <a:solidFill>
                <a:schemeClr val="lt1"/>
              </a:solidFill>
            </a:endParaRPr>
          </a:p>
        </p:txBody>
      </p:sp>
      <p:sp>
        <p:nvSpPr>
          <p:cNvPr id="361" name="Google Shape;361;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lt1"/>
              </a:buClr>
              <a:buSzPts val="1800"/>
              <a:buChar char="-"/>
            </a:pPr>
            <a:r>
              <a:rPr b="1" lang="en">
                <a:solidFill>
                  <a:schemeClr val="lt1"/>
                </a:solidFill>
              </a:rPr>
              <a:t>A score is updated based on whether the bot’s hand wins, ties, or loses. </a:t>
            </a:r>
            <a:r>
              <a:rPr b="1" lang="en">
                <a:solidFill>
                  <a:schemeClr val="lt1"/>
                </a:solidFill>
              </a:rPr>
              <a:t>Finally it returns a “hand strength” value, which is the normalized score representing the likelihood of winning or tying.</a:t>
            </a:r>
            <a:endParaRPr b="1">
              <a:solidFill>
                <a:schemeClr val="lt1"/>
              </a:solidFill>
            </a:endParaRPr>
          </a:p>
          <a:p>
            <a:pPr indent="0" lvl="0" marL="457200" rtl="0" algn="l">
              <a:spcBef>
                <a:spcPts val="1200"/>
              </a:spcBef>
              <a:spcAft>
                <a:spcPts val="0"/>
              </a:spcAft>
              <a:buNone/>
            </a:pPr>
            <a:r>
              <a:t/>
            </a:r>
            <a:endParaRPr b="1">
              <a:solidFill>
                <a:schemeClr val="lt1"/>
              </a:solidFill>
            </a:endParaRPr>
          </a:p>
          <a:p>
            <a:pPr indent="-342900" lvl="0" marL="457200" rtl="0" algn="l">
              <a:spcBef>
                <a:spcPts val="1200"/>
              </a:spcBef>
              <a:spcAft>
                <a:spcPts val="0"/>
              </a:spcAft>
              <a:buClr>
                <a:schemeClr val="lt1"/>
              </a:buClr>
              <a:buSzPts val="1800"/>
              <a:buChar char="-"/>
            </a:pPr>
            <a:r>
              <a:rPr b="1" lang="en">
                <a:solidFill>
                  <a:schemeClr val="lt1"/>
                </a:solidFill>
              </a:rPr>
              <a:t>We use the eval7 python library: eval7.evaluate(our_hand), eval7.evaluate(opp_hand) which returns the strength/rank of that poker hand. A higher value represents a stronger hand (flushes and straights will be much higher value than single pairs). The specific numerical scheme for eval7 allows for direct comparison: If value_A &gt; value_B, whichever hand has the higher eval7.evaluate value will be the stronger hand.</a:t>
            </a:r>
            <a:endParaRPr b="1">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65" name="Shape 365"/>
        <p:cNvGrpSpPr/>
        <p:nvPr/>
      </p:nvGrpSpPr>
      <p:grpSpPr>
        <a:xfrm>
          <a:off x="0" y="0"/>
          <a:ext cx="0" cy="0"/>
          <a:chOff x="0" y="0"/>
          <a:chExt cx="0" cy="0"/>
        </a:xfrm>
      </p:grpSpPr>
      <p:sp>
        <p:nvSpPr>
          <p:cNvPr id="366" name="Google Shape;366;p6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rPr b="1" lang="en" sz="2200">
                <a:solidFill>
                  <a:schemeClr val="lt1"/>
                </a:solidFill>
                <a:latin typeface="Calibri"/>
                <a:ea typeface="Calibri"/>
                <a:cs typeface="Calibri"/>
                <a:sym typeface="Calibri"/>
              </a:rPr>
              <a:t>MonteCarlo_Bot</a:t>
            </a:r>
            <a:endParaRPr>
              <a:solidFill>
                <a:schemeClr val="lt1"/>
              </a:solidFill>
            </a:endParaRPr>
          </a:p>
        </p:txBody>
      </p:sp>
      <p:sp>
        <p:nvSpPr>
          <p:cNvPr id="367" name="Google Shape;367;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lt1"/>
              </a:buClr>
              <a:buSzPts val="1800"/>
              <a:buChar char="-"/>
            </a:pPr>
            <a:r>
              <a:rPr b="1" lang="en">
                <a:solidFill>
                  <a:schemeClr val="lt1"/>
                </a:solidFill>
              </a:rPr>
              <a:t>The get_action() function takes in the game_state, round_state, and active player index as inputs. </a:t>
            </a:r>
            <a:r>
              <a:rPr b="1" lang="en">
                <a:solidFill>
                  <a:schemeClr val="lt1"/>
                </a:solidFill>
              </a:rPr>
              <a:t>Considering</a:t>
            </a:r>
            <a:r>
              <a:rPr b="1" lang="en">
                <a:solidFill>
                  <a:schemeClr val="lt1"/>
                </a:solidFill>
              </a:rPr>
              <a:t> the </a:t>
            </a:r>
            <a:r>
              <a:rPr b="1" lang="en">
                <a:solidFill>
                  <a:schemeClr val="lt1"/>
                </a:solidFill>
              </a:rPr>
              <a:t>legal_actions, the current street, my_cards, board_cards, chip contributions (my_pip, opp_pip), remaining stacks (my_stack, opp_stack), and continue_cost to stay in the pot, and the min/max raise limits.</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In the get_action() function calc_strength is called to get the Monte-Carlo Simulated Hand Strength, if there is a continue cost (the opponent has bet) the bot adjusts the Monte-Carlo hand strength based on the size (scary) of the opponent bet. </a:t>
            </a:r>
            <a:endParaRPr b="1">
              <a:solidFill>
                <a:schemeClr val="lt1"/>
              </a:solidFill>
            </a:endParaRPr>
          </a:p>
          <a:p>
            <a:pPr indent="-342900" lvl="0" marL="457200" rtl="0" algn="l">
              <a:spcBef>
                <a:spcPts val="0"/>
              </a:spcBef>
              <a:spcAft>
                <a:spcPts val="0"/>
              </a:spcAft>
              <a:buClr>
                <a:schemeClr val="lt1"/>
              </a:buClr>
              <a:buSzPts val="1800"/>
              <a:buChar char="-"/>
            </a:pPr>
            <a:r>
              <a:rPr b="1" lang="en">
                <a:solidFill>
                  <a:schemeClr val="lt1"/>
                </a:solidFill>
              </a:rPr>
              <a:t>Then the bot calculates pot odds and calls/fold accordingly with a 50/50 chance of raising if the adjusted hand strength is &gt; 0.5.</a:t>
            </a:r>
            <a:endParaRPr b="1">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t>Expected Value (cont.)</a:t>
            </a:r>
            <a:endParaRPr b="1" sz="2200"/>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Char char="-"/>
            </a:pPr>
            <a:r>
              <a:rPr b="1" lang="en" sz="2200">
                <a:solidFill>
                  <a:schemeClr val="dk1"/>
                </a:solidFill>
              </a:rPr>
              <a:t>What about events with different probabilities? </a:t>
            </a:r>
            <a:endParaRPr b="1" sz="2200">
              <a:solidFill>
                <a:schemeClr val="dk1"/>
              </a:solidFill>
            </a:endParaRPr>
          </a:p>
          <a:p>
            <a:pPr indent="0" lvl="0" marL="457200" rtl="0" algn="l">
              <a:spcBef>
                <a:spcPts val="0"/>
              </a:spcBef>
              <a:spcAft>
                <a:spcPts val="0"/>
              </a:spcAft>
              <a:buNone/>
            </a:pPr>
            <a:r>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Generalize to weighted average (weighted by probability) </a:t>
            </a:r>
            <a:endParaRPr b="1" sz="2200">
              <a:solidFill>
                <a:schemeClr val="dk1"/>
              </a:solidFill>
            </a:endParaRPr>
          </a:p>
          <a:p>
            <a:pPr indent="-368300" lvl="1" marL="914400" rtl="0" algn="l">
              <a:spcBef>
                <a:spcPts val="0"/>
              </a:spcBef>
              <a:spcAft>
                <a:spcPts val="0"/>
              </a:spcAft>
              <a:buClr>
                <a:schemeClr val="dk1"/>
              </a:buClr>
              <a:buSzPts val="2200"/>
              <a:buChar char="-"/>
            </a:pPr>
            <a:r>
              <a:rPr b="1" lang="en" sz="2200">
                <a:solidFill>
                  <a:schemeClr val="dk1"/>
                </a:solidFill>
              </a:rPr>
              <a:t>X is a random variable with possible values in set S</a:t>
            </a:r>
            <a:endParaRPr b="1" sz="2200">
              <a:solidFill>
                <a:schemeClr val="dk1"/>
              </a:solidFill>
            </a:endParaRPr>
          </a:p>
          <a:p>
            <a:pPr indent="-368300" lvl="1" marL="914400" rtl="0" algn="l">
              <a:spcBef>
                <a:spcPts val="0"/>
              </a:spcBef>
              <a:spcAft>
                <a:spcPts val="0"/>
              </a:spcAft>
              <a:buClr>
                <a:schemeClr val="dk1"/>
              </a:buClr>
              <a:buSzPts val="2200"/>
              <a:buChar char="-"/>
            </a:pPr>
            <a:r>
              <a:rPr b="1" lang="en" sz="2200">
                <a:solidFill>
                  <a:schemeClr val="dk1"/>
                </a:solidFill>
              </a:rPr>
              <a:t>E[X] = Σ s∈S s * P(X = s) </a:t>
            </a:r>
            <a:endParaRPr b="1" sz="2200">
              <a:solidFill>
                <a:schemeClr val="dk1"/>
              </a:solidFill>
            </a:endParaRPr>
          </a:p>
          <a:p>
            <a:pPr indent="0" lvl="0" marL="914400" rtl="0" algn="l">
              <a:spcBef>
                <a:spcPts val="0"/>
              </a:spcBef>
              <a:spcAft>
                <a:spcPts val="0"/>
              </a:spcAft>
              <a:buNone/>
            </a:pPr>
            <a:r>
              <a:t/>
            </a:r>
            <a:endParaRPr b="1" sz="2200">
              <a:solidFill>
                <a:schemeClr val="dk1"/>
              </a:solidFill>
            </a:endParaRPr>
          </a:p>
          <a:p>
            <a:pPr indent="-368300" lvl="0" marL="457200" rtl="0" algn="l">
              <a:spcBef>
                <a:spcPts val="0"/>
              </a:spcBef>
              <a:spcAft>
                <a:spcPts val="0"/>
              </a:spcAft>
              <a:buClr>
                <a:schemeClr val="dk1"/>
              </a:buClr>
              <a:buSzPts val="2200"/>
              <a:buChar char="-"/>
            </a:pPr>
            <a:r>
              <a:rPr b="1" lang="en" sz="2200">
                <a:solidFill>
                  <a:schemeClr val="dk1"/>
                </a:solidFill>
              </a:rPr>
              <a:t>For continuous distributions, this generalizes to an integral calculation </a:t>
            </a:r>
            <a:endParaRPr b="1" sz="2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200">
                <a:solidFill>
                  <a:schemeClr val="lt1"/>
                </a:solidFill>
              </a:rPr>
              <a:t>Expected Value in Poker</a:t>
            </a:r>
            <a:endParaRPr b="1" sz="2200">
              <a:solidFill>
                <a:schemeClr val="lt1"/>
              </a:solidFill>
            </a:endParaRPr>
          </a:p>
        </p:txBody>
      </p:sp>
      <p:sp>
        <p:nvSpPr>
          <p:cNvPr id="94" name="Google Shape;94;p19"/>
          <p:cNvSpPr txBox="1"/>
          <p:nvPr>
            <p:ph idx="1" type="body"/>
          </p:nvPr>
        </p:nvSpPr>
        <p:spPr>
          <a:xfrm>
            <a:off x="311700" y="1152475"/>
            <a:ext cx="86934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lt1"/>
                </a:solidFill>
              </a:rPr>
              <a:t>How many chips we expect to win/lose on average</a:t>
            </a:r>
            <a:endParaRPr b="1" sz="2200">
              <a:solidFill>
                <a:schemeClr val="lt1"/>
              </a:solidFill>
            </a:endParaRPr>
          </a:p>
          <a:p>
            <a:pPr indent="0" lvl="0" marL="0" rtl="0" algn="l">
              <a:lnSpc>
                <a:spcPct val="100000"/>
              </a:lnSpc>
              <a:spcBef>
                <a:spcPts val="0"/>
              </a:spcBef>
              <a:spcAft>
                <a:spcPts val="0"/>
              </a:spcAft>
              <a:buNone/>
            </a:pPr>
            <a:r>
              <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EV of folding = 0 * pot_total - 0 * continue_cost = 0</a:t>
            </a:r>
            <a:endParaRPr b="1" sz="2200">
              <a:solidFill>
                <a:schemeClr val="lt1"/>
              </a:solidFill>
            </a:endParaRPr>
          </a:p>
          <a:p>
            <a:pPr indent="0" lvl="0" marL="457200" rtl="0" algn="l">
              <a:lnSpc>
                <a:spcPct val="100000"/>
              </a:lnSpc>
              <a:spcBef>
                <a:spcPts val="0"/>
              </a:spcBef>
              <a:spcAft>
                <a:spcPts val="0"/>
              </a:spcAft>
              <a:buNone/>
            </a:pPr>
            <a:r>
              <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EV of calling a bet = (P * pot_total) − ((1 − P) * continue_cost)</a:t>
            </a:r>
            <a:endParaRPr b="1" sz="2200">
              <a:solidFill>
                <a:schemeClr val="lt1"/>
              </a:solidFill>
            </a:endParaRPr>
          </a:p>
          <a:p>
            <a:pPr indent="0" lvl="0" marL="457200" rtl="0" algn="l">
              <a:lnSpc>
                <a:spcPct val="100000"/>
              </a:lnSpc>
              <a:spcBef>
                <a:spcPts val="0"/>
              </a:spcBef>
              <a:spcAft>
                <a:spcPts val="0"/>
              </a:spcAft>
              <a:buNone/>
            </a:pPr>
            <a:r>
              <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If Equity (P) ≥ (continue_cost / (pot_total + continue_cost)), it is reasonable to call/bet.</a:t>
            </a:r>
            <a:endParaRPr b="1" sz="2200">
              <a:solidFill>
                <a:schemeClr val="lt1"/>
              </a:solidFill>
            </a:endParaRPr>
          </a:p>
          <a:p>
            <a:pPr indent="0" lvl="0" marL="457200" rtl="0" algn="l">
              <a:lnSpc>
                <a:spcPct val="100000"/>
              </a:lnSpc>
              <a:spcBef>
                <a:spcPts val="0"/>
              </a:spcBef>
              <a:spcAft>
                <a:spcPts val="0"/>
              </a:spcAft>
              <a:buNone/>
            </a:pPr>
            <a:r>
              <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We call “continue_cost / (pot_total + continue_cost)” our </a:t>
            </a:r>
            <a:r>
              <a:rPr b="1" lang="en" sz="2200" u="sng">
                <a:solidFill>
                  <a:schemeClr val="lt1"/>
                </a:solidFill>
              </a:rPr>
              <a:t>Pot Odds</a:t>
            </a:r>
            <a:r>
              <a:rPr b="1" lang="en" sz="2200">
                <a:solidFill>
                  <a:schemeClr val="lt1"/>
                </a:solidFill>
              </a:rPr>
              <a:t>.</a:t>
            </a:r>
            <a:endParaRPr b="1" sz="22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8" name="Shape 98"/>
        <p:cNvGrpSpPr/>
        <p:nvPr/>
      </p:nvGrpSpPr>
      <p:grpSpPr>
        <a:xfrm>
          <a:off x="0" y="0"/>
          <a:ext cx="0" cy="0"/>
          <a:chOff x="0" y="0"/>
          <a:chExt cx="0" cy="0"/>
        </a:xfrm>
      </p:grpSpPr>
      <p:sp>
        <p:nvSpPr>
          <p:cNvPr id="99" name="Google Shape;99;p20"/>
          <p:cNvSpPr txBox="1"/>
          <p:nvPr>
            <p:ph type="title"/>
          </p:nvPr>
        </p:nvSpPr>
        <p:spPr>
          <a:xfrm>
            <a:off x="311700" y="292625"/>
            <a:ext cx="8520600" cy="572700"/>
          </a:xfrm>
          <a:prstGeom prst="rect">
            <a:avLst/>
          </a:prstGeom>
        </p:spPr>
        <p:txBody>
          <a:bodyPr anchorCtr="0" anchor="t" bIns="91425" lIns="91425" spcFirstLastPara="1" rIns="91425" wrap="square" tIns="91425">
            <a:noAutofit/>
          </a:bodyPr>
          <a:lstStyle/>
          <a:p>
            <a:pPr indent="0" lvl="0" marL="0" rtl="0" algn="l">
              <a:lnSpc>
                <a:spcPct val="200000"/>
              </a:lnSpc>
              <a:spcBef>
                <a:spcPts val="0"/>
              </a:spcBef>
              <a:spcAft>
                <a:spcPts val="0"/>
              </a:spcAft>
              <a:buSzPts val="1100"/>
              <a:buNone/>
            </a:pPr>
            <a:r>
              <a:rPr b="1" lang="en" sz="2600">
                <a:solidFill>
                  <a:schemeClr val="lt1"/>
                </a:solidFill>
              </a:rPr>
              <a:t>Estimating Equity by Counting Outs</a:t>
            </a:r>
            <a:endParaRPr b="1" sz="2600">
              <a:solidFill>
                <a:schemeClr val="lt1"/>
              </a:solidFill>
            </a:endParaRPr>
          </a:p>
        </p:txBody>
      </p:sp>
      <p:sp>
        <p:nvSpPr>
          <p:cNvPr id="100" name="Google Shape;100;p20"/>
          <p:cNvSpPr txBox="1"/>
          <p:nvPr>
            <p:ph idx="1" type="body"/>
          </p:nvPr>
        </p:nvSpPr>
        <p:spPr>
          <a:xfrm>
            <a:off x="311700" y="771475"/>
            <a:ext cx="88323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lt1"/>
                </a:solidFill>
              </a:rPr>
              <a:t>An Out is a card that would complete our hand or make us significantly stronger</a:t>
            </a:r>
            <a:endParaRPr b="1" sz="2200">
              <a:solidFill>
                <a:schemeClr val="lt1"/>
              </a:solidFill>
            </a:endParaRPr>
          </a:p>
          <a:p>
            <a:pPr indent="0" lvl="0" marL="0" rtl="0" algn="l">
              <a:lnSpc>
                <a:spcPct val="100000"/>
              </a:lnSpc>
              <a:spcBef>
                <a:spcPts val="0"/>
              </a:spcBef>
              <a:spcAft>
                <a:spcPts val="0"/>
              </a:spcAft>
              <a:buNone/>
            </a:pPr>
            <a:r>
              <a:rPr b="1" lang="en" sz="2200">
                <a:solidFill>
                  <a:schemeClr val="lt1"/>
                </a:solidFill>
              </a:rPr>
              <a:t>Idea: If we count our outs, we can estimate the probability of finding cards we need</a:t>
            </a:r>
            <a:endParaRPr b="1" sz="2200">
              <a:solidFill>
                <a:schemeClr val="lt1"/>
              </a:solidFill>
            </a:endParaRPr>
          </a:p>
          <a:p>
            <a:pPr indent="0" lvl="0" marL="0" rtl="0" algn="l">
              <a:lnSpc>
                <a:spcPct val="100000"/>
              </a:lnSpc>
              <a:spcBef>
                <a:spcPts val="0"/>
              </a:spcBef>
              <a:spcAft>
                <a:spcPts val="0"/>
              </a:spcAft>
              <a:buNone/>
            </a:pPr>
            <a:r>
              <a:t/>
            </a:r>
            <a:endParaRPr b="1" sz="2200">
              <a:solidFill>
                <a:schemeClr val="lt1"/>
              </a:solidFill>
            </a:endParaRPr>
          </a:p>
          <a:p>
            <a:pPr indent="0" lvl="0" marL="0" rtl="0" algn="l">
              <a:lnSpc>
                <a:spcPct val="100000"/>
              </a:lnSpc>
              <a:spcBef>
                <a:spcPts val="0"/>
              </a:spcBef>
              <a:spcAft>
                <a:spcPts val="0"/>
              </a:spcAft>
              <a:buNone/>
            </a:pPr>
            <a:r>
              <a:rPr b="1" lang="en" sz="2200">
                <a:solidFill>
                  <a:schemeClr val="lt1"/>
                </a:solidFill>
              </a:rPr>
              <a:t>We can use this to estimate our probability of winning P</a:t>
            </a:r>
            <a:endParaRPr b="1" sz="2200">
              <a:solidFill>
                <a:schemeClr val="lt1"/>
              </a:solidFill>
            </a:endParaRPr>
          </a:p>
          <a:p>
            <a:pPr indent="0" lvl="0" marL="0" rtl="0" algn="l">
              <a:lnSpc>
                <a:spcPct val="100000"/>
              </a:lnSpc>
              <a:spcBef>
                <a:spcPts val="0"/>
              </a:spcBef>
              <a:spcAft>
                <a:spcPts val="0"/>
              </a:spcAft>
              <a:buClr>
                <a:schemeClr val="dk1"/>
              </a:buClr>
              <a:buSzPts val="1100"/>
              <a:buFont typeface="Arial"/>
              <a:buNone/>
            </a:pPr>
            <a:r>
              <a:rPr b="1" lang="en" sz="2200">
                <a:solidFill>
                  <a:schemeClr val="lt1"/>
                </a:solidFill>
              </a:rPr>
              <a:t>Strategy:</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Count the number of cards that complete our hand (outs)</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Multiply this number by 2 (1/52 cards gives ~2% chance of getting a specific card)</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If we have two cards left to see (turn and river), multiply by 2.</a:t>
            </a:r>
            <a:endParaRPr b="1" sz="2200">
              <a:solidFill>
                <a:schemeClr val="lt1"/>
              </a:solidFill>
            </a:endParaRPr>
          </a:p>
          <a:p>
            <a:pPr indent="-368300" lvl="0" marL="457200" rtl="0" algn="l">
              <a:lnSpc>
                <a:spcPct val="100000"/>
              </a:lnSpc>
              <a:spcBef>
                <a:spcPts val="0"/>
              </a:spcBef>
              <a:spcAft>
                <a:spcPts val="0"/>
              </a:spcAft>
              <a:buClr>
                <a:schemeClr val="lt1"/>
              </a:buClr>
              <a:buSzPts val="2200"/>
              <a:buChar char="-"/>
            </a:pPr>
            <a:r>
              <a:rPr b="1" lang="en" sz="2200">
                <a:solidFill>
                  <a:schemeClr val="lt1"/>
                </a:solidFill>
              </a:rPr>
              <a:t>This number is our probability estimate! (as a percent)</a:t>
            </a:r>
            <a:endParaRPr b="1" sz="22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rPr b="1" lang="en" sz="2600">
                <a:solidFill>
                  <a:schemeClr val="lt1"/>
                </a:solidFill>
              </a:rPr>
              <a:t>Counting Outs Exercise</a:t>
            </a:r>
            <a:endParaRPr b="1" sz="2600">
              <a:solidFill>
                <a:schemeClr val="lt1"/>
              </a:solidFill>
            </a:endParaRPr>
          </a:p>
        </p:txBody>
      </p:sp>
      <p:sp>
        <p:nvSpPr>
          <p:cNvPr id="106" name="Google Shape;106;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2200">
                <a:solidFill>
                  <a:schemeClr val="lt1"/>
                </a:solidFill>
              </a:rPr>
              <a:t>How can we hit a straight?</a:t>
            </a:r>
            <a:endParaRPr b="1" sz="2200">
              <a:solidFill>
                <a:schemeClr val="lt1"/>
              </a:solidFill>
            </a:endParaRPr>
          </a:p>
          <a:p>
            <a:pPr indent="-368300" lvl="1" marL="914400" rtl="0" algn="l">
              <a:lnSpc>
                <a:spcPct val="100000"/>
              </a:lnSpc>
              <a:spcBef>
                <a:spcPts val="0"/>
              </a:spcBef>
              <a:spcAft>
                <a:spcPts val="0"/>
              </a:spcAft>
              <a:buClr>
                <a:schemeClr val="lt1"/>
              </a:buClr>
              <a:buSzPts val="2200"/>
              <a:buChar char="-"/>
            </a:pPr>
            <a:r>
              <a:rPr b="1" lang="en" sz="2200">
                <a:solidFill>
                  <a:schemeClr val="lt1"/>
                </a:solidFill>
              </a:rPr>
              <a:t>Any Ace or Nine (8 outs)</a:t>
            </a:r>
            <a:endParaRPr b="1" sz="2200">
              <a:solidFill>
                <a:schemeClr val="lt1"/>
              </a:solidFill>
            </a:endParaRPr>
          </a:p>
          <a:p>
            <a:pPr indent="-368300" lvl="1" marL="914400" rtl="0" algn="l">
              <a:lnSpc>
                <a:spcPct val="100000"/>
              </a:lnSpc>
              <a:spcBef>
                <a:spcPts val="0"/>
              </a:spcBef>
              <a:spcAft>
                <a:spcPts val="0"/>
              </a:spcAft>
              <a:buClr>
                <a:schemeClr val="lt1"/>
              </a:buClr>
              <a:buSzPts val="2200"/>
              <a:buChar char="-"/>
            </a:pPr>
            <a:r>
              <a:rPr b="1" lang="en" sz="2200">
                <a:solidFill>
                  <a:schemeClr val="lt1"/>
                </a:solidFill>
              </a:rPr>
              <a:t>Only 1 card left to come, so 1 * 8 * 2% = 16%</a:t>
            </a:r>
            <a:endParaRPr b="1" sz="2200">
              <a:solidFill>
                <a:schemeClr val="lt1"/>
              </a:solidFill>
            </a:endParaRPr>
          </a:p>
          <a:p>
            <a:pPr indent="0" lvl="0" marL="0" rtl="0" algn="l">
              <a:lnSpc>
                <a:spcPct val="100000"/>
              </a:lnSpc>
              <a:spcBef>
                <a:spcPts val="0"/>
              </a:spcBef>
              <a:spcAft>
                <a:spcPts val="0"/>
              </a:spcAft>
              <a:buNone/>
            </a:pPr>
            <a:r>
              <a:rPr b="1" lang="en" sz="2200">
                <a:solidFill>
                  <a:schemeClr val="lt1"/>
                </a:solidFill>
              </a:rPr>
              <a:t>How can we hit second pair?</a:t>
            </a:r>
            <a:endParaRPr b="1" sz="2200">
              <a:solidFill>
                <a:schemeClr val="lt1"/>
              </a:solidFill>
            </a:endParaRPr>
          </a:p>
          <a:p>
            <a:pPr indent="-368300" lvl="1" marL="914400" rtl="0" algn="l">
              <a:lnSpc>
                <a:spcPct val="100000"/>
              </a:lnSpc>
              <a:spcBef>
                <a:spcPts val="0"/>
              </a:spcBef>
              <a:spcAft>
                <a:spcPts val="0"/>
              </a:spcAft>
              <a:buClr>
                <a:schemeClr val="lt1"/>
              </a:buClr>
              <a:buSzPts val="2200"/>
              <a:buChar char="-"/>
            </a:pPr>
            <a:r>
              <a:rPr b="1" lang="en" sz="2200">
                <a:solidFill>
                  <a:schemeClr val="lt1"/>
                </a:solidFill>
              </a:rPr>
              <a:t>Any Jack or Queen (6 outs)</a:t>
            </a:r>
            <a:endParaRPr b="1" sz="2200">
              <a:solidFill>
                <a:schemeClr val="lt1"/>
              </a:solidFill>
            </a:endParaRPr>
          </a:p>
          <a:p>
            <a:pPr indent="-368300" lvl="1" marL="914400" rtl="0" algn="l">
              <a:lnSpc>
                <a:spcPct val="100000"/>
              </a:lnSpc>
              <a:spcBef>
                <a:spcPts val="0"/>
              </a:spcBef>
              <a:spcAft>
                <a:spcPts val="0"/>
              </a:spcAft>
              <a:buClr>
                <a:schemeClr val="lt1"/>
              </a:buClr>
              <a:buSzPts val="2200"/>
              <a:buChar char="-"/>
            </a:pPr>
            <a:r>
              <a:rPr b="1" lang="en" sz="2200">
                <a:solidFill>
                  <a:schemeClr val="lt1"/>
                </a:solidFill>
              </a:rPr>
              <a:t>Only 1 card left to come, so 1 * 6 * 2% = 12%</a:t>
            </a:r>
            <a:endParaRPr b="1" sz="2200">
              <a:solidFill>
                <a:schemeClr val="lt1"/>
              </a:solidFill>
            </a:endParaRPr>
          </a:p>
          <a:p>
            <a:pPr indent="0" lvl="0" marL="0" rtl="0" algn="l">
              <a:lnSpc>
                <a:spcPct val="100000"/>
              </a:lnSpc>
              <a:spcBef>
                <a:spcPts val="0"/>
              </a:spcBef>
              <a:spcAft>
                <a:spcPts val="0"/>
              </a:spcAft>
              <a:buNone/>
            </a:pPr>
            <a:r>
              <a:rPr b="1" lang="en" sz="2200">
                <a:solidFill>
                  <a:schemeClr val="lt1"/>
                </a:solidFill>
              </a:rPr>
              <a:t>P, assuming opponent does not have top pair or better: 28%</a:t>
            </a:r>
            <a:endParaRPr b="1" sz="2200">
              <a:solidFill>
                <a:schemeClr val="lt1"/>
              </a:solidFill>
            </a:endParaRPr>
          </a:p>
          <a:p>
            <a:pPr indent="0" lvl="0" marL="0" rtl="0" algn="l">
              <a:lnSpc>
                <a:spcPct val="100000"/>
              </a:lnSpc>
              <a:spcBef>
                <a:spcPts val="0"/>
              </a:spcBef>
              <a:spcAft>
                <a:spcPts val="0"/>
              </a:spcAft>
              <a:buNone/>
            </a:pPr>
            <a:r>
              <a:t/>
            </a:r>
            <a:endParaRPr b="1" sz="2200">
              <a:solidFill>
                <a:schemeClr val="lt1"/>
              </a:solidFill>
            </a:endParaRPr>
          </a:p>
          <a:p>
            <a:pPr indent="0" lvl="0" marL="0" rtl="0" algn="l">
              <a:lnSpc>
                <a:spcPct val="100000"/>
              </a:lnSpc>
              <a:spcBef>
                <a:spcPts val="0"/>
              </a:spcBef>
              <a:spcAft>
                <a:spcPts val="0"/>
              </a:spcAft>
              <a:buNone/>
            </a:pPr>
            <a:r>
              <a:rPr b="1" lang="en" sz="2200">
                <a:solidFill>
                  <a:schemeClr val="lt1"/>
                </a:solidFill>
              </a:rPr>
              <a:t>P &gt; 0.1, so we call!</a:t>
            </a:r>
            <a:endParaRPr b="1" sz="22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