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4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4" cy="792603"/>
          </a:xfrm>
          <a:prstGeom prst="rect">
            <a:avLst/>
          </a:prstGeom>
        </p:spPr>
        <p:txBody>
          <a:bodyPr/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8" y="1106125"/>
            <a:ext cx="8520604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4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7"/>
            <a:ext cx="8520604" cy="841803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4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8" y="1152475"/>
            <a:ext cx="3999904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8" y="555600"/>
            <a:ext cx="2808004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4" cy="3179404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8"/>
            <a:ext cx="6367801" cy="4090804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7"/>
            <a:ext cx="4572000" cy="5143505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114300" indent="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1143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3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 marL="1233714" indent="-408213">
              <a:lnSpc>
                <a:spcPct val="100000"/>
              </a:lnSpc>
              <a:buClrTx/>
              <a:buFontTx/>
            </a:lvl2pPr>
            <a:lvl3pPr marL="1690914">
              <a:lnSpc>
                <a:spcPct val="100000"/>
              </a:lnSpc>
              <a:buClrTx/>
              <a:buFontTx/>
            </a:lvl3pPr>
            <a:lvl4pPr marL="2148114">
              <a:lnSpc>
                <a:spcPct val="100000"/>
              </a:lnSpc>
              <a:buClrTx/>
              <a:buFontTx/>
            </a:lvl4pPr>
            <a:lvl5pPr marL="2605314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4" cy="5727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4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9" y="4700821"/>
            <a:ext cx="336809" cy="318392"/>
          </a:xfrm>
          <a:prstGeom prst="rect">
            <a:avLst/>
          </a:prstGeom>
          <a:ln w="12700">
            <a:miter lim="400000"/>
          </a:ln>
        </p:spPr>
        <p:txBody>
          <a:bodyPr wrap="none" lIns="91422" tIns="91422" rIns="91422" bIns="91422" anchor="ctr">
            <a:normAutofit fontScale="100000" lnSpcReduction="0"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13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4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hyperlink" Target="https://aipokertutorial.com/toy-poker-games/" TargetMode="Externa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54;p13"/>
          <p:cNvSpPr txBox="1"/>
          <p:nvPr>
            <p:ph type="ctrTitle"/>
          </p:nvPr>
        </p:nvSpPr>
        <p:spPr>
          <a:xfrm>
            <a:off x="311707" y="363575"/>
            <a:ext cx="8520602" cy="2052598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15000"/>
              </a:lnSpc>
              <a:defRPr b="1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Florida International University</a:t>
            </a:r>
          </a:p>
          <a:p>
            <a:pPr>
              <a:lnSpc>
                <a:spcPct val="115000"/>
              </a:lnSpc>
              <a:defRPr b="1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PokerBots 2025</a:t>
            </a:r>
          </a:p>
        </p:txBody>
      </p:sp>
      <p:sp>
        <p:nvSpPr>
          <p:cNvPr id="110" name="Google Shape;55;p13"/>
          <p:cNvSpPr txBox="1"/>
          <p:nvPr>
            <p:ph type="subTitle" sz="quarter" idx="1"/>
          </p:nvPr>
        </p:nvSpPr>
        <p:spPr>
          <a:xfrm>
            <a:off x="311699" y="3629350"/>
            <a:ext cx="8520602" cy="792603"/>
          </a:xfrm>
          <a:prstGeom prst="rect">
            <a:avLst/>
          </a:prstGeom>
        </p:spPr>
        <p:txBody>
          <a:bodyPr anchor="ctr"/>
          <a:lstStyle>
            <a:lvl1pPr marL="0">
              <a:lnSpc>
                <a:spcPct val="115000"/>
              </a:lnSpc>
              <a:defRPr b="1" sz="3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Lesson 3: Game Theory in Poker</a:t>
            </a:r>
          </a:p>
        </p:txBody>
      </p:sp>
      <p:pic>
        <p:nvPicPr>
          <p:cNvPr id="111" name="fiucardlogo.pngGoogle Shape;56;p13" descr="fiucardlogo.pngGoogle Shape;56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13523" y="2187599"/>
            <a:ext cx="1516954" cy="15169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11;p22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Zero-Sum Framework</a:t>
            </a:r>
          </a:p>
        </p:txBody>
      </p:sp>
      <p:sp>
        <p:nvSpPr>
          <p:cNvPr id="140" name="Google Shape;112;p22"/>
          <p:cNvSpPr txBox="1"/>
          <p:nvPr>
            <p:ph type="body" sz="half" idx="1"/>
          </p:nvPr>
        </p:nvSpPr>
        <p:spPr>
          <a:xfrm>
            <a:off x="321859" y="1068877"/>
            <a:ext cx="7834115" cy="1853009"/>
          </a:xfrm>
          <a:prstGeom prst="rect">
            <a:avLst/>
          </a:prstGeom>
        </p:spPr>
        <p:txBody>
          <a:bodyPr/>
          <a:lstStyle/>
          <a:p>
            <a:pPr marL="0" indent="0" defTabSz="795527">
              <a:lnSpc>
                <a:spcPct val="100000"/>
              </a:lnSpc>
              <a:buSzTx/>
              <a:buNone/>
              <a:defRPr b="1" sz="1900">
                <a:solidFill>
                  <a:srgbClr val="FFFFFF"/>
                </a:solidFill>
              </a:defRPr>
            </a:pPr>
            <a:r>
              <a:t>One player’s chip gain = other’s chip loss</a:t>
            </a:r>
          </a:p>
          <a:p>
            <a:pPr marL="0" indent="0" defTabSz="795527">
              <a:lnSpc>
                <a:spcPct val="100000"/>
              </a:lnSpc>
              <a:buSzTx/>
              <a:buNone/>
              <a:defRPr b="1" sz="1900">
                <a:solidFill>
                  <a:srgbClr val="FFFFFF"/>
                </a:solidFill>
              </a:defRPr>
            </a:pPr>
          </a:p>
          <a:p>
            <a:pPr marL="0" indent="0" defTabSz="795527">
              <a:lnSpc>
                <a:spcPct val="100000"/>
              </a:lnSpc>
              <a:buSzTx/>
              <a:buNone/>
              <a:defRPr b="1" sz="1900">
                <a:solidFill>
                  <a:srgbClr val="FFFFFF"/>
                </a:solidFill>
              </a:defRPr>
            </a:pPr>
            <a:r>
              <a:t>Scenario:</a:t>
            </a:r>
          </a:p>
          <a:p>
            <a:pPr marL="0" indent="0" defTabSz="795527">
              <a:lnSpc>
                <a:spcPct val="100000"/>
              </a:lnSpc>
              <a:buSzTx/>
              <a:buNone/>
              <a:defRPr b="1" sz="1900">
                <a:solidFill>
                  <a:srgbClr val="FFFFFF"/>
                </a:solidFill>
              </a:defRPr>
            </a:pPr>
            <a:r>
              <a:t>- Each player ante 1</a:t>
            </a:r>
          </a:p>
          <a:p>
            <a:pPr marL="0" indent="0" defTabSz="795527">
              <a:lnSpc>
                <a:spcPct val="100000"/>
              </a:lnSpc>
              <a:buSzTx/>
              <a:buNone/>
              <a:defRPr b="1" sz="1900">
                <a:solidFill>
                  <a:srgbClr val="FFFFFF"/>
                </a:solidFill>
              </a:defRPr>
            </a:pPr>
            <a:r>
              <a:t>- Hero knows they has the worst hand possible so they bluffs 50%</a:t>
            </a:r>
          </a:p>
        </p:txBody>
      </p:sp>
      <p:pic>
        <p:nvPicPr>
          <p:cNvPr id="141" name="Screenshot 2025-05-24 at 1.34.27 AM.png" descr="Screenshot 2025-05-24 at 1.34.2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01247" y="2973036"/>
            <a:ext cx="4526813" cy="1853010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Hero Payoff Matrix"/>
          <p:cNvSpPr txBox="1"/>
          <p:nvPr/>
        </p:nvSpPr>
        <p:spPr>
          <a:xfrm>
            <a:off x="6140858" y="3800850"/>
            <a:ext cx="1481721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Hero Payoff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17;p23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/>
            </a:lvl1pPr>
          </a:lstStyle>
          <a:p>
            <a:pPr/>
            <a:r>
              <a:t>Kuhn Poker - Introduction</a:t>
            </a:r>
          </a:p>
        </p:txBody>
      </p:sp>
      <p:sp>
        <p:nvSpPr>
          <p:cNvPr id="145" name="Google Shape;118;p23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 defTabSz="886966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  <a:r>
              <a:t>3-card deck: J, Q, K</a:t>
            </a:r>
          </a:p>
          <a:p>
            <a:pPr marL="0" indent="0" defTabSz="886966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</a:p>
          <a:p>
            <a:pPr marL="0" indent="0" defTabSz="886966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  <a:r>
              <a:t>Each player antes 1 chip, and dealt 1 card</a:t>
            </a:r>
          </a:p>
          <a:p>
            <a:pPr marL="0" indent="0" defTabSz="886966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</a:p>
          <a:p>
            <a:pPr marL="0" indent="0" defTabSz="886966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  <a:r>
              <a:t>Single betting round: 1 chip per player (who ever has the highest card wins)</a:t>
            </a:r>
          </a:p>
          <a:p>
            <a:pPr marL="0" indent="0" defTabSz="886966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</a:p>
          <a:p>
            <a:pPr marL="0" indent="0" defTabSz="886966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  <a:r>
              <a:t>Value:</a:t>
            </a:r>
          </a:p>
          <a:p>
            <a:pPr marL="443483" indent="-357249" defTabSz="886966">
              <a:buClr>
                <a:srgbClr val="000000"/>
              </a:buClr>
              <a:buSzPts val="2100"/>
              <a:buChar char="-"/>
              <a:defRPr b="1" sz="2100">
                <a:solidFill>
                  <a:srgbClr val="000000"/>
                </a:solidFill>
              </a:defRPr>
            </a:pPr>
            <a:r>
              <a:t>Limited action space but, valuable to analyze and grasp strategic insights applied in full-deck poker.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23;p24"/>
          <p:cNvSpPr txBox="1"/>
          <p:nvPr>
            <p:ph type="title"/>
          </p:nvPr>
        </p:nvSpPr>
        <p:spPr>
          <a:xfrm>
            <a:off x="311699" y="292623"/>
            <a:ext cx="8520602" cy="57270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600"/>
            </a:lvl1pPr>
          </a:lstStyle>
          <a:p>
            <a:pPr/>
            <a:r>
              <a:t>Kuhn Poker - Strategy Profiles and Payoffs</a:t>
            </a:r>
          </a:p>
        </p:txBody>
      </p:sp>
      <p:sp>
        <p:nvSpPr>
          <p:cNvPr id="148" name="Google Shape;124;p24"/>
          <p:cNvSpPr txBox="1"/>
          <p:nvPr>
            <p:ph type="body" sz="half" idx="1"/>
          </p:nvPr>
        </p:nvSpPr>
        <p:spPr>
          <a:xfrm>
            <a:off x="311699" y="847675"/>
            <a:ext cx="8520602" cy="2078335"/>
          </a:xfrm>
          <a:prstGeom prst="rect">
            <a:avLst/>
          </a:prstGeom>
        </p:spPr>
        <p:txBody>
          <a:bodyPr/>
          <a:lstStyle/>
          <a:p>
            <a:pPr marL="0" indent="0" defTabSz="896111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  <a:r>
              <a:t>Hero is dealt a Queen, what should they do?</a:t>
            </a:r>
          </a:p>
          <a:p>
            <a:pPr marL="0" indent="0" defTabSz="896111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</a:p>
          <a:p>
            <a:pPr marL="0" indent="0" defTabSz="896111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  <a:r>
              <a:t>Mixed Strategy - assign probabilities to each individual strategy</a:t>
            </a:r>
          </a:p>
          <a:p>
            <a:pPr marL="0" indent="0" defTabSz="896111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</a:p>
          <a:p>
            <a:pPr marL="0" indent="0" defTabSz="896111">
              <a:lnSpc>
                <a:spcPct val="100000"/>
              </a:lnSpc>
              <a:buSzTx/>
              <a:buNone/>
              <a:defRPr b="1" sz="2100">
                <a:solidFill>
                  <a:srgbClr val="000000"/>
                </a:solidFill>
              </a:defRPr>
            </a:pPr>
            <a:r>
              <a:t>What mixed-strategy is the best?</a:t>
            </a:r>
          </a:p>
        </p:txBody>
      </p:sp>
      <p:pic>
        <p:nvPicPr>
          <p:cNvPr id="149" name="Screenshot 2025-05-24 at 2.10.21 AM.png" descr="Screenshot 2025-05-24 at 2.10.21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57247" y="2725996"/>
            <a:ext cx="4829506" cy="22617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29;p25"/>
          <p:cNvSpPr txBox="1"/>
          <p:nvPr>
            <p:ph type="title"/>
          </p:nvPr>
        </p:nvSpPr>
        <p:spPr>
          <a:xfrm>
            <a:off x="311699" y="368823"/>
            <a:ext cx="8520602" cy="57270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600"/>
            </a:lvl1pPr>
          </a:lstStyle>
          <a:p>
            <a:pPr/>
            <a:r>
              <a:t>Kuhn Poker - Indifference Conditions</a:t>
            </a:r>
          </a:p>
        </p:txBody>
      </p:sp>
      <p:sp>
        <p:nvSpPr>
          <p:cNvPr id="152" name="Google Shape;130;p25"/>
          <p:cNvSpPr txBox="1"/>
          <p:nvPr>
            <p:ph type="body" idx="1"/>
          </p:nvPr>
        </p:nvSpPr>
        <p:spPr>
          <a:xfrm>
            <a:off x="311699" y="847673"/>
            <a:ext cx="8520602" cy="3787761"/>
          </a:xfrm>
          <a:prstGeom prst="rect">
            <a:avLst/>
          </a:prstGeom>
        </p:spPr>
        <p:txBody>
          <a:bodyPr/>
          <a:lstStyle/>
          <a:p>
            <a:pPr marL="0" indent="0" defTabSz="658368">
              <a:lnSpc>
                <a:spcPct val="100000"/>
              </a:lnSpc>
              <a:buSzTx/>
              <a:buNone/>
              <a:defRPr b="1" sz="1500">
                <a:solidFill>
                  <a:srgbClr val="000000"/>
                </a:solidFill>
              </a:defRPr>
            </a:pPr>
            <a:r>
              <a:t>Conditions:</a:t>
            </a:r>
          </a:p>
          <a:p>
            <a:pPr marL="0" indent="0" defTabSz="658368">
              <a:lnSpc>
                <a:spcPct val="100000"/>
              </a:lnSpc>
              <a:buSzTx/>
              <a:buNone/>
              <a:defRPr b="1" sz="1500">
                <a:solidFill>
                  <a:srgbClr val="000000"/>
                </a:solidFill>
              </a:defRPr>
            </a:pPr>
            <a:r>
              <a:t>- Villain only calls with K, so we have to decide when to bluff villain off a Q if they are dealt one.</a:t>
            </a:r>
          </a:p>
          <a:p>
            <a:pPr marL="0" indent="329184" defTabSz="658368">
              <a:lnSpc>
                <a:spcPct val="100000"/>
              </a:lnSpc>
              <a:buSzTx/>
              <a:buNone/>
              <a:defRPr b="1" sz="1500">
                <a:solidFill>
                  <a:srgbClr val="000000"/>
                </a:solidFill>
              </a:defRPr>
            </a:pPr>
          </a:p>
          <a:p>
            <a:pPr marL="0" indent="0" defTabSz="658368">
              <a:lnSpc>
                <a:spcPct val="100000"/>
              </a:lnSpc>
              <a:buSzTx/>
              <a:buNone/>
              <a:defRPr b="1" sz="1500">
                <a:solidFill>
                  <a:srgbClr val="000000"/>
                </a:solidFill>
              </a:defRPr>
            </a:pPr>
            <a:r>
              <a:t>Setup:</a:t>
            </a:r>
          </a:p>
          <a:p>
            <a:pPr marL="329184" indent="-265174" defTabSz="658368">
              <a:lnSpc>
                <a:spcPct val="100000"/>
              </a:lnSpc>
              <a:buClr>
                <a:srgbClr val="000000"/>
              </a:buClr>
              <a:buSzPts val="1500"/>
              <a:buChar char="-"/>
              <a:defRPr b="1" sz="1500">
                <a:solidFill>
                  <a:srgbClr val="000000"/>
                </a:solidFill>
              </a:defRPr>
            </a:pPr>
            <a:r>
              <a:t>Let p = P(bluff | queen)</a:t>
            </a:r>
          </a:p>
          <a:p>
            <a:pPr marL="329184" indent="-265174" defTabSz="658368">
              <a:lnSpc>
                <a:spcPct val="100000"/>
              </a:lnSpc>
              <a:buClr>
                <a:srgbClr val="000000"/>
              </a:buClr>
              <a:buSzPts val="1500"/>
              <a:buChar char="-"/>
              <a:defRPr b="1" sz="1500">
                <a:solidFill>
                  <a:srgbClr val="000000"/>
                </a:solidFill>
              </a:defRPr>
            </a:pPr>
            <a:r>
              <a:t>Villain must be indifferent (between call or fold), so EV(villain_call) = EV(villain_fold)</a:t>
            </a:r>
          </a:p>
          <a:p>
            <a:pPr marL="329184" indent="-265174" defTabSz="658368">
              <a:lnSpc>
                <a:spcPct val="100000"/>
              </a:lnSpc>
              <a:buClr>
                <a:srgbClr val="000000"/>
              </a:buClr>
              <a:buSzPts val="1500"/>
              <a:buChar char="-"/>
              <a:defRPr b="1" sz="1500">
                <a:solidFill>
                  <a:srgbClr val="000000"/>
                </a:solidFill>
              </a:defRPr>
            </a:pPr>
            <a:r>
              <a:t>EV(villain_calls) =  -2</a:t>
            </a:r>
          </a:p>
          <a:p>
            <a:pPr marL="329184" indent="-265174" defTabSz="658368">
              <a:lnSpc>
                <a:spcPct val="100000"/>
              </a:lnSpc>
              <a:buClr>
                <a:srgbClr val="000000"/>
              </a:buClr>
              <a:buSzPts val="1500"/>
              <a:buChar char="-"/>
              <a:defRPr b="1" sz="1500">
                <a:solidFill>
                  <a:srgbClr val="000000"/>
                </a:solidFill>
              </a:defRPr>
            </a:pPr>
            <a:r>
              <a:t>EV(villain_folds) = +2</a:t>
            </a:r>
          </a:p>
          <a:p>
            <a:pPr marL="329184" indent="-265174" defTabSz="658368">
              <a:lnSpc>
                <a:spcPct val="100000"/>
              </a:lnSpc>
              <a:buClr>
                <a:srgbClr val="000000"/>
              </a:buClr>
              <a:buSzPts val="1500"/>
              <a:buChar char="-"/>
              <a:defRPr b="1" sz="1500">
                <a:solidFill>
                  <a:srgbClr val="000000"/>
                </a:solidFill>
              </a:defRPr>
            </a:pPr>
            <a:r>
              <a:t>So EV(bluff) = p x 2 - ((1-p) x -2)</a:t>
            </a:r>
          </a:p>
          <a:p>
            <a:pPr marL="329184" indent="-265174" defTabSz="658368">
              <a:lnSpc>
                <a:spcPct val="100000"/>
              </a:lnSpc>
              <a:buClr>
                <a:srgbClr val="000000"/>
              </a:buClr>
              <a:buSzPts val="1500"/>
              <a:buChar char="-"/>
              <a:defRPr b="1" sz="1500">
                <a:solidFill>
                  <a:srgbClr val="000000"/>
                </a:solidFill>
              </a:defRPr>
            </a:pPr>
            <a:r>
              <a:t>EV(check) = 0 (33% win, 33% lose, 33% tie)</a:t>
            </a:r>
          </a:p>
          <a:p>
            <a:pPr marL="329184" indent="-265174" defTabSz="658368">
              <a:lnSpc>
                <a:spcPct val="100000"/>
              </a:lnSpc>
              <a:buClr>
                <a:srgbClr val="000000"/>
              </a:buClr>
              <a:buSzPts val="1500"/>
              <a:buChar char="-"/>
              <a:defRPr b="1" sz="1500">
                <a:solidFill>
                  <a:srgbClr val="000000"/>
                </a:solidFill>
              </a:defRPr>
            </a:pPr>
            <a:r>
              <a:t>Setting EV(bluff) = 0 we get p = 0.5</a:t>
            </a:r>
          </a:p>
          <a:p>
            <a:pPr marL="329184" indent="-265174" defTabSz="658368">
              <a:lnSpc>
                <a:spcPct val="100000"/>
              </a:lnSpc>
              <a:buClr>
                <a:srgbClr val="000000"/>
              </a:buClr>
              <a:buSzPts val="1500"/>
              <a:buChar char="-"/>
              <a:defRPr b="1" sz="1500">
                <a:solidFill>
                  <a:srgbClr val="000000"/>
                </a:solidFill>
              </a:defRPr>
            </a:pPr>
          </a:p>
          <a:p>
            <a:pPr marL="0" indent="0" defTabSz="658368">
              <a:lnSpc>
                <a:spcPct val="100000"/>
              </a:lnSpc>
              <a:buSzTx/>
              <a:buNone/>
              <a:defRPr b="1" sz="1500">
                <a:solidFill>
                  <a:srgbClr val="000000"/>
                </a:solidFill>
              </a:defRPr>
            </a:pPr>
            <a:r>
              <a:t>Result - Hero should bluff with a Queen 50% of the time.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35;p26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600"/>
            </a:lvl1pPr>
          </a:lstStyle>
          <a:p>
            <a:pPr/>
            <a:r>
              <a:t>Kuhn Poker - True Model</a:t>
            </a:r>
          </a:p>
        </p:txBody>
      </p:sp>
      <p:sp>
        <p:nvSpPr>
          <p:cNvPr id="155" name="Google Shape;136;p2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000000"/>
                </a:solidFill>
              </a:defRPr>
            </a:pPr>
            <a:r>
              <a:t>BUT the previous model was simplistic. </a:t>
            </a:r>
          </a:p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000000"/>
                </a:solidFill>
              </a:defRPr>
            </a:pPr>
          </a:p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000000"/>
                </a:solidFill>
              </a:defRPr>
            </a:pPr>
            <a:r>
              <a:t>You will always want to bet with a King and sometimes with a Jack as a bluff.</a:t>
            </a:r>
          </a:p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000000"/>
                </a:solidFill>
              </a:defRPr>
            </a:pPr>
          </a:p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000000"/>
                </a:solidFill>
              </a:defRPr>
            </a:pPr>
            <a:r>
              <a:t>Factoring in bluffs and value-bets you get the true mix of 1/3rd bluff, 2/3rds check holding a Queen.</a:t>
            </a:r>
          </a:p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000000"/>
                </a:solidFill>
              </a:defRPr>
            </a:pPr>
          </a:p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000000"/>
                </a:solidFill>
              </a:defRPr>
            </a:pPr>
          </a:p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000000"/>
                </a:solidFill>
              </a:defRPr>
            </a:pPr>
            <a:r>
              <a:t>For full multi-card derivation using indifference conditions:</a:t>
            </a:r>
          </a:p>
          <a:p>
            <a:pPr marL="0" indent="0" defTabSz="841247">
              <a:lnSpc>
                <a:spcPct val="100000"/>
              </a:lnSpc>
              <a:buSzTx/>
              <a:buNone/>
              <a:defRPr b="1" sz="2000"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</a:defRPr>
            </a:pPr>
            <a:r>
              <a:rPr>
                <a:hlinkClick r:id="rId3" invalidUrl="" action="" tgtFrame="" tooltip="" history="1" highlightClick="0" endSnd="0"/>
              </a:rPr>
              <a:t>https://aipokertutorial.com/toy-poker-games/</a:t>
            </a:r>
            <a:r>
              <a:rPr u="none">
                <a:solidFill>
                  <a:srgbClr val="000000"/>
                </a:solidFill>
                <a:uFillTx/>
              </a:rP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41;p27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Pure vs. Mixed Strategies</a:t>
            </a:r>
          </a:p>
        </p:txBody>
      </p:sp>
      <p:sp>
        <p:nvSpPr>
          <p:cNvPr id="158" name="Google Shape;142;p2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 defTabSz="841247">
              <a:lnSpc>
                <a:spcPct val="100000"/>
              </a:lnSpc>
              <a:buSzTx/>
              <a:buNone/>
              <a:defRPr b="1" sz="2000" u="sng">
                <a:solidFill>
                  <a:srgbClr val="FFFFFF"/>
                </a:solidFill>
              </a:defRPr>
            </a:pPr>
            <a:r>
              <a:t>Pure</a:t>
            </a:r>
          </a:p>
          <a:p>
            <a:pPr marL="420623" indent="-338836" defTabSz="841247">
              <a:lnSpc>
                <a:spcPct val="100000"/>
              </a:lnSpc>
              <a:buClr>
                <a:srgbClr val="FFFFFF"/>
              </a:buClr>
              <a:buSzPts val="2000"/>
              <a:buChar char="-"/>
              <a:defRPr b="1" sz="2000">
                <a:solidFill>
                  <a:srgbClr val="FFFFFF"/>
                </a:solidFill>
              </a:defRPr>
            </a:pPr>
            <a:r>
              <a:t>Fixed mapping, always bet Kx on the flop</a:t>
            </a:r>
          </a:p>
          <a:p>
            <a:pPr marL="0" indent="0" defTabSz="841247">
              <a:lnSpc>
                <a:spcPct val="100000"/>
              </a:lnSpc>
              <a:buSzTx/>
              <a:buNone/>
              <a:defRPr b="1" sz="2000" u="sng">
                <a:solidFill>
                  <a:srgbClr val="FFFFFF"/>
                </a:solidFill>
              </a:defRPr>
            </a:pPr>
          </a:p>
          <a:p>
            <a:pPr marL="0" indent="0" defTabSz="841247">
              <a:lnSpc>
                <a:spcPct val="100000"/>
              </a:lnSpc>
              <a:buSzTx/>
              <a:buNone/>
              <a:defRPr b="1" sz="2000" u="sng">
                <a:solidFill>
                  <a:srgbClr val="FFFFFF"/>
                </a:solidFill>
              </a:defRPr>
            </a:pPr>
            <a:r>
              <a:t>Mixed</a:t>
            </a:r>
          </a:p>
          <a:p>
            <a:pPr marL="420623" indent="-338836" defTabSz="841247">
              <a:lnSpc>
                <a:spcPct val="100000"/>
              </a:lnSpc>
              <a:buClr>
                <a:srgbClr val="FFFFFF"/>
              </a:buClr>
              <a:buSzPts val="2000"/>
              <a:buChar char="-"/>
              <a:defRPr b="1" sz="2000">
                <a:solidFill>
                  <a:srgbClr val="FFFFFF"/>
                </a:solidFill>
              </a:defRPr>
            </a:pPr>
            <a:r>
              <a:t>Bet Kx 70% of the time, check 30%</a:t>
            </a:r>
          </a:p>
          <a:p>
            <a:pPr marL="420623" indent="-338836" defTabSz="841247">
              <a:lnSpc>
                <a:spcPct val="100000"/>
              </a:lnSpc>
              <a:buClr>
                <a:srgbClr val="FFFFFF"/>
              </a:buClr>
              <a:buSzPts val="2000"/>
              <a:buChar char="-"/>
              <a:defRPr b="1" sz="2000">
                <a:solidFill>
                  <a:srgbClr val="FFFFFF"/>
                </a:solidFill>
              </a:defRPr>
            </a:pPr>
          </a:p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FFFFFF"/>
                </a:solidFill>
              </a:defRPr>
            </a:pPr>
            <a:r>
              <a:t>Example: “Mixing” bluffs on the river prevents opponents from auto-folding or auto-calling</a:t>
            </a:r>
          </a:p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FFFFFF"/>
                </a:solidFill>
              </a:defRPr>
            </a:pPr>
          </a:p>
          <a:p>
            <a:pPr marL="0" indent="0" defTabSz="841247">
              <a:lnSpc>
                <a:spcPct val="100000"/>
              </a:lnSpc>
              <a:buSzTx/>
              <a:buNone/>
              <a:defRPr b="1" sz="2000">
                <a:solidFill>
                  <a:srgbClr val="FFFFFF"/>
                </a:solidFill>
              </a:defRPr>
            </a:pPr>
            <a:r>
              <a:t>Idea: playing mixed strategies reduces predictability and exploitation (essential to game-theoretic play).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47;p28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Mixed Strategy - Universal Hashing</a:t>
            </a:r>
          </a:p>
        </p:txBody>
      </p:sp>
      <p:sp>
        <p:nvSpPr>
          <p:cNvPr id="161" name="Google Shape;148;p28"/>
          <p:cNvSpPr txBox="1"/>
          <p:nvPr>
            <p:ph type="body" idx="1"/>
          </p:nvPr>
        </p:nvSpPr>
        <p:spPr>
          <a:xfrm>
            <a:off x="311699" y="1152474"/>
            <a:ext cx="8520602" cy="3677666"/>
          </a:xfrm>
          <a:prstGeom prst="rect">
            <a:avLst/>
          </a:prstGeom>
        </p:spPr>
        <p:txBody>
          <a:bodyPr/>
          <a:lstStyle/>
          <a:p>
            <a:pPr marL="0" indent="0" defTabSz="658368">
              <a:lnSpc>
                <a:spcPct val="100000"/>
              </a:lnSpc>
              <a:buSzTx/>
              <a:buNone/>
              <a:defRPr b="1" sz="1500">
                <a:solidFill>
                  <a:srgbClr val="FFFFFF"/>
                </a:solidFill>
              </a:defRPr>
            </a:pPr>
            <a:r>
              <a:t>Each hash function has a pathological dataset, which maps every input to the same hashed value.</a:t>
            </a:r>
          </a:p>
          <a:p>
            <a:pPr marL="0" indent="0" defTabSz="658368">
              <a:lnSpc>
                <a:spcPct val="100000"/>
              </a:lnSpc>
              <a:buSzTx/>
              <a:buNone/>
              <a:defRPr b="1" sz="1500" u="sng">
                <a:solidFill>
                  <a:srgbClr val="FFFFFF"/>
                </a:solidFill>
              </a:defRPr>
            </a:pPr>
          </a:p>
          <a:p>
            <a:pPr marL="0" indent="0" defTabSz="658368">
              <a:lnSpc>
                <a:spcPct val="100000"/>
              </a:lnSpc>
              <a:buSzTx/>
              <a:buNone/>
              <a:defRPr b="1" sz="1500">
                <a:solidFill>
                  <a:srgbClr val="FFFFFF"/>
                </a:solidFill>
              </a:defRPr>
            </a:pPr>
            <a:r>
              <a:t>Hash-flooding attack: adversary crafts pathological dataset and sends it to a server forcing O(n) lookups. With huge amounts of data this degrades the service.</a:t>
            </a:r>
          </a:p>
          <a:p>
            <a:pPr marL="0" indent="0" defTabSz="658368">
              <a:lnSpc>
                <a:spcPct val="100000"/>
              </a:lnSpc>
              <a:buSzTx/>
              <a:buNone/>
              <a:defRPr b="1" sz="1500" u="sng">
                <a:solidFill>
                  <a:srgbClr val="FFFFFF"/>
                </a:solidFill>
              </a:defRPr>
            </a:pPr>
          </a:p>
          <a:p>
            <a:pPr marL="0" indent="0" defTabSz="658368">
              <a:lnSpc>
                <a:spcPct val="100000"/>
              </a:lnSpc>
              <a:buSzTx/>
              <a:buNone/>
              <a:defRPr b="1" sz="1500" u="sng">
                <a:solidFill>
                  <a:srgbClr val="FFFFFF"/>
                </a:solidFill>
              </a:defRPr>
            </a:pPr>
            <a:r>
              <a:t>Solution:</a:t>
            </a:r>
          </a:p>
          <a:p>
            <a:pPr marL="0" indent="0" defTabSz="658368">
              <a:lnSpc>
                <a:spcPct val="100000"/>
              </a:lnSpc>
              <a:buSzTx/>
              <a:buNone/>
              <a:defRPr b="1" sz="1500">
                <a:solidFill>
                  <a:srgbClr val="FFFFFF"/>
                </a:solidFill>
              </a:defRPr>
            </a:pPr>
            <a:r>
              <a:t>Universal hashing, instead of using one hash function you assign a probability to each of k-hash functions being chosen. This mixing makes the adversaries not be able to “crack” your strategy.</a:t>
            </a:r>
          </a:p>
          <a:p>
            <a:pPr marL="0" indent="0" defTabSz="658368">
              <a:lnSpc>
                <a:spcPct val="100000"/>
              </a:lnSpc>
              <a:buSzTx/>
              <a:buNone/>
              <a:defRPr b="1" sz="1500">
                <a:solidFill>
                  <a:srgbClr val="FFFFFF"/>
                </a:solidFill>
              </a:defRPr>
            </a:pPr>
          </a:p>
          <a:p>
            <a:pPr marL="0" indent="0" defTabSz="658368">
              <a:lnSpc>
                <a:spcPct val="100000"/>
              </a:lnSpc>
              <a:buSzTx/>
              <a:buNone/>
              <a:defRPr b="1" sz="1500">
                <a:solidFill>
                  <a:srgbClr val="FFFFFF"/>
                </a:solidFill>
              </a:defRPr>
            </a:pPr>
            <a:r>
              <a:t>This also better mimics “Simple Random Hashing”, each value is equally likely to go to any of N buckets (theoretically optimal but not possible in practice). Why?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53;p29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RPS Analogy</a:t>
            </a:r>
          </a:p>
        </p:txBody>
      </p:sp>
      <p:sp>
        <p:nvSpPr>
          <p:cNvPr id="164" name="Google Shape;154;p2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Pure strategies, either rock, paper, or scissors leads to easy exploitation.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Mixed, 33% for each choice yields 0 expected loss (Nash Eq)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This is the same core idea between “balancing” value with bluffs in poker. If you only do one or the other, opponents can easily adjust with the best counter-strategy.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53;p29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Nash Equilibrium - Revisted</a:t>
            </a:r>
          </a:p>
        </p:txBody>
      </p:sp>
      <p:sp>
        <p:nvSpPr>
          <p:cNvPr id="167" name="Google Shape;154;p2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Core Idea: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- No player can increase their payoff by switching strategies (becomes a self-maintaining state).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- Each player “agrees” to continue playing Nash since there is no value in deviating.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- Every other strategy that is not Nash, can be theoretically “exploited”.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Nash’s Guarantee: 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- All finite games posses at least one mixed NE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BUT this is extremely extremely hard to solve deterministically for big games (bounded by the number of actions).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53;p29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Scaling Nash Equilibrium - Using Linear Programming</a:t>
            </a:r>
          </a:p>
        </p:txBody>
      </p:sp>
      <p:sp>
        <p:nvSpPr>
          <p:cNvPr id="170" name="Google Shape;154;p2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LP: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- Used to solve problems where you have linear parameters subject to linear constraints.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Solving Poker Using LP: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- Represent strategies as probability vectors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- Constraints enforce indifference accross actions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- Objective: maximize hero’s guaranteed EV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Node-Locking: </a:t>
            </a:r>
          </a:p>
          <a:p>
            <a:pPr marL="0" indent="0" defTabSz="749808">
              <a:lnSpc>
                <a:spcPct val="100000"/>
              </a:lnSpc>
              <a:buSzTx/>
              <a:buNone/>
              <a:defRPr b="1">
                <a:solidFill>
                  <a:srgbClr val="FFFFFF"/>
                </a:solidFill>
              </a:defRPr>
            </a:pPr>
            <a:r>
              <a:t>- Fix strategies at selected nodes (common bet/ raise lines), solve the subgame to converge to the best counter-strategy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61;p14"/>
          <p:cNvSpPr txBox="1"/>
          <p:nvPr>
            <p:ph type="ctrTitle"/>
          </p:nvPr>
        </p:nvSpPr>
        <p:spPr>
          <a:xfrm>
            <a:off x="311699" y="744573"/>
            <a:ext cx="8520602" cy="140370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Thank you sponsors</a:t>
            </a:r>
          </a:p>
        </p:txBody>
      </p:sp>
      <p:sp>
        <p:nvSpPr>
          <p:cNvPr id="114" name="Google Shape;62;p14"/>
          <p:cNvSpPr txBox="1"/>
          <p:nvPr>
            <p:ph type="subTitle" sz="quarter" idx="1"/>
          </p:nvPr>
        </p:nvSpPr>
        <p:spPr>
          <a:xfrm>
            <a:off x="311699" y="2148275"/>
            <a:ext cx="8520602" cy="792603"/>
          </a:xfrm>
          <a:prstGeom prst="rect">
            <a:avLst/>
          </a:prstGeom>
        </p:spPr>
        <p:txBody>
          <a:bodyPr/>
          <a:lstStyle>
            <a:lvl1pPr marL="0">
              <a:defRPr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GTO Wizard &amp; Octopi Poker</a:t>
            </a:r>
          </a:p>
        </p:txBody>
      </p:sp>
      <p:pic>
        <p:nvPicPr>
          <p:cNvPr id="115" name="Google Shape;63;p14" descr="Google Shape;63;p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53775" y="2940873"/>
            <a:ext cx="1897828" cy="18978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oogle Shape;64;p14" descr="Google Shape;64;p1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744574" y="2940873"/>
            <a:ext cx="1897828" cy="18978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Screenshot 2025-05-24 at 1.17.01 PM.png" descr="Screenshot 2025-05-24 at 1.17.01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5316" y="326429"/>
            <a:ext cx="7929175" cy="44907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53;p29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Hand Bucketing - Why?</a:t>
            </a:r>
          </a:p>
        </p:txBody>
      </p:sp>
      <p:sp>
        <p:nvSpPr>
          <p:cNvPr id="175" name="Google Shape;154;p29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Complexity Challenge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169 hole-card combos * 100s of board runouts ~ 10^71 decision nodes (for Heads Up)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Exact NE calculation is computationally intractable without heavy abstraction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1;p32"/>
          <p:cNvSpPr txBox="1"/>
          <p:nvPr>
            <p:ph type="title"/>
          </p:nvPr>
        </p:nvSpPr>
        <p:spPr>
          <a:xfrm>
            <a:off x="107224" y="468674"/>
            <a:ext cx="8520602" cy="57270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/>
            </a:lvl1pPr>
          </a:lstStyle>
          <a:p>
            <a:pPr/>
            <a:r>
              <a:t>Hand Bucketing - Techniques </a:t>
            </a:r>
          </a:p>
        </p:txBody>
      </p:sp>
      <p:sp>
        <p:nvSpPr>
          <p:cNvPr id="178" name="Google Shape;172;p32"/>
          <p:cNvSpPr txBox="1"/>
          <p:nvPr>
            <p:ph type="body" idx="1"/>
          </p:nvPr>
        </p:nvSpPr>
        <p:spPr>
          <a:xfrm>
            <a:off x="311700" y="1152475"/>
            <a:ext cx="8142900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  <a:r>
              <a:t>Group hold cards with similar equity and strategic roles.</a:t>
            </a:r>
          </a:p>
          <a:p>
            <a:pPr indent="-368300">
              <a:lnSpc>
                <a:spcPct val="100000"/>
              </a:lnSpc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  <a:r>
              <a:t>Then treat each bucket as a singular node in the tree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  <a:r>
              <a:t>Trade-off: loss of precision, but core strategy preserved (similar to Kuhn Poker)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107224" y="468674"/>
            <a:ext cx="8520602" cy="57270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/>
            </a:lvl1pPr>
          </a:lstStyle>
          <a:p>
            <a:pPr/>
            <a:r>
              <a:t>Hand Bucketing - Common Buckets</a:t>
            </a:r>
          </a:p>
        </p:txBody>
      </p:sp>
      <p:sp>
        <p:nvSpPr>
          <p:cNvPr id="181" name="Google Shape;181;p33"/>
          <p:cNvSpPr txBox="1"/>
          <p:nvPr>
            <p:ph type="body" idx="1"/>
          </p:nvPr>
        </p:nvSpPr>
        <p:spPr>
          <a:xfrm>
            <a:off x="311698" y="1152475"/>
            <a:ext cx="5649604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  <a:r>
              <a:t>Premium hands: AA - QQ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  <a:r>
              <a:t>Top broadway: AK - KQ 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  <a:r>
              <a:t>Suited connetors: JT - 76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  <a:r>
              <a:t>Small pairs: 22 - 66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  <a:r>
              <a:t>Rags: everything else</a:t>
            </a:r>
          </a:p>
        </p:txBody>
      </p:sp>
      <p:pic>
        <p:nvPicPr>
          <p:cNvPr id="182" name="Screenshot 2025-05-24 at 1.34.19 PM.png" descr="Screenshot 2025-05-24 at 1.34.19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285619" y="1245644"/>
            <a:ext cx="4649519" cy="1161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" name="Screenshot 2025-05-24 at 1.34.49 PM.png" descr="Screenshot 2025-05-24 at 1.34.49 P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82556" y="2487615"/>
            <a:ext cx="4798441" cy="105261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Screenshot 2025-05-24 at 1.35.22 PM.png" descr="Screenshot 2025-05-24 at 1.35.22 PM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285619" y="3620818"/>
            <a:ext cx="4792318" cy="1004069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Abstraction results from MonkerSolver"/>
          <p:cNvSpPr txBox="1"/>
          <p:nvPr/>
        </p:nvSpPr>
        <p:spPr>
          <a:xfrm>
            <a:off x="5168553" y="4790040"/>
            <a:ext cx="3026445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Abstraction results from MonkerSolver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GTO vs Exploitative</a:t>
            </a:r>
          </a:p>
        </p:txBody>
      </p:sp>
      <p:sp>
        <p:nvSpPr>
          <p:cNvPr id="188" name="Google Shape;188;p34"/>
          <p:cNvSpPr txBox="1"/>
          <p:nvPr>
            <p:ph type="body" idx="1"/>
          </p:nvPr>
        </p:nvSpPr>
        <p:spPr>
          <a:xfrm>
            <a:off x="311699" y="10000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Strategic Goals</a:t>
            </a:r>
          </a:p>
          <a:p>
            <a:pPr indent="-368300">
              <a:lnSpc>
                <a:spcPct val="100000"/>
              </a:lnSpc>
              <a:buClr>
                <a:srgbClr val="FFFFFF"/>
              </a:buClr>
              <a:buSzPts val="2200"/>
              <a:buChar char="-"/>
              <a:defRPr b="1" sz="2200">
                <a:solidFill>
                  <a:srgbClr val="FFFFFF"/>
                </a:solidFill>
              </a:defRPr>
            </a:pPr>
            <a:r>
              <a:t>GTO: protect against perfect opponent</a:t>
            </a:r>
          </a:p>
          <a:p>
            <a:pPr indent="-368300">
              <a:lnSpc>
                <a:spcPct val="100000"/>
              </a:lnSpc>
              <a:buClr>
                <a:srgbClr val="FFFFFF"/>
              </a:buClr>
              <a:buSzPts val="2200"/>
              <a:buChar char="-"/>
              <a:defRPr b="1" sz="2200">
                <a:solidFill>
                  <a:srgbClr val="FFFFFF"/>
                </a:solidFill>
              </a:defRPr>
            </a:pPr>
            <a:r>
              <a:t>Exploitative: maximize vs opponent’s with known leaks</a:t>
            </a:r>
          </a:p>
          <a:p>
            <a:pPr indent="-368300">
              <a:lnSpc>
                <a:spcPct val="100000"/>
              </a:lnSpc>
              <a:buClr>
                <a:srgbClr val="FFFFFF"/>
              </a:buClr>
              <a:buSzPts val="2200"/>
              <a:buChar char="-"/>
              <a:defRPr b="1" sz="2200">
                <a:solidFill>
                  <a:srgbClr val="FFFFFF"/>
                </a:solidFill>
              </a:defRPr>
            </a:pPr>
            <a:r>
              <a:t>Reality: balance between theory and practice</a:t>
            </a:r>
          </a:p>
          <a:p>
            <a:pPr indent="-368300">
              <a:lnSpc>
                <a:spcPct val="100000"/>
              </a:lnSpc>
              <a:buClr>
                <a:srgbClr val="FFFFFF"/>
              </a:buClr>
              <a:buSzPts val="2200"/>
              <a:buChar char="-"/>
              <a:defRPr b="1" sz="22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In practice, over adjustment opens you up to counter exploitation (“leveling”)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3;p35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Belief Revision in Poker</a:t>
            </a:r>
          </a:p>
        </p:txBody>
      </p:sp>
      <p:sp>
        <p:nvSpPr>
          <p:cNvPr id="191" name="Google Shape;194;p35"/>
          <p:cNvSpPr txBox="1"/>
          <p:nvPr>
            <p:ph type="body" idx="1"/>
          </p:nvPr>
        </p:nvSpPr>
        <p:spPr>
          <a:xfrm>
            <a:off x="311699" y="10000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Bayes’ Theorem: P(θ|data) ∝ P(data|θ) P(θ)</a:t>
            </a:r>
          </a:p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θ = opponent’s action frequency (e.g., 3-bet rate)</a:t>
            </a:r>
          </a:p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Update beliefs as new hand data arrives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Bayesian Example</a:t>
            </a:r>
          </a:p>
        </p:txBody>
      </p:sp>
      <p:sp>
        <p:nvSpPr>
          <p:cNvPr id="194" name="Google Shape;194;p35"/>
          <p:cNvSpPr txBox="1"/>
          <p:nvPr>
            <p:ph type="body" idx="1"/>
          </p:nvPr>
        </p:nvSpPr>
        <p:spPr>
          <a:xfrm>
            <a:off x="311699" y="10000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Prior θ = 5% </a:t>
            </a:r>
          </a:p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Observed k=3 3-bets in n=30 hands  </a:t>
            </a:r>
          </a:p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Likelihood ∝ θ^k (1−θ)^(n−k) </a:t>
            </a:r>
          </a:p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 defTabSz="45720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Posterior normalized → approximately 8%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69;p15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>
              <a:defRPr b="1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r>
              <a:t>Today’s Agenda</a:t>
            </a:r>
          </a:p>
        </p:txBody>
      </p:sp>
      <p:sp>
        <p:nvSpPr>
          <p:cNvPr id="119" name="Google Shape;70;p15"/>
          <p:cNvSpPr txBox="1"/>
          <p:nvPr>
            <p:ph type="body" idx="1"/>
          </p:nvPr>
        </p:nvSpPr>
        <p:spPr>
          <a:xfrm>
            <a:off x="311699" y="1152475"/>
            <a:ext cx="8520602" cy="3802201"/>
          </a:xfrm>
          <a:prstGeom prst="rect">
            <a:avLst/>
          </a:prstGeom>
        </p:spPr>
        <p:txBody>
          <a:bodyPr/>
          <a:lstStyle/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Pre-Lecture Games</a:t>
            </a:r>
          </a:p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What is a game?</a:t>
            </a:r>
          </a:p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Pure vs Mixed Strategies</a:t>
            </a:r>
          </a:p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Nash Equilibrium</a:t>
            </a:r>
          </a:p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Game Theory in Poker</a:t>
            </a:r>
          </a:p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Exploitative vs Equilibrium Play</a:t>
            </a:r>
          </a:p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Bayesian Belief Updating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75;p16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/>
            </a:lvl1pPr>
          </a:lstStyle>
          <a:p>
            <a:pPr/>
            <a:r>
              <a:t>Game #1 - Number Guess</a:t>
            </a:r>
          </a:p>
        </p:txBody>
      </p:sp>
      <p:sp>
        <p:nvSpPr>
          <p:cNvPr id="122" name="Google Shape;76;p16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marL="0" indent="457200">
              <a:lnSpc>
                <a:spcPct val="100000"/>
              </a:lnSpc>
              <a:buSzTx/>
              <a:buNone/>
              <a:defRPr b="1" sz="2200">
                <a:solidFill>
                  <a:srgbClr val="000000"/>
                </a:solidFill>
              </a:defRPr>
            </a:pPr>
          </a:p>
          <a:p>
            <a:pPr indent="-368300">
              <a:lnSpc>
                <a:spcPct val="100000"/>
              </a:lnSpc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Everyone chooses a number between 0 to 1000</a:t>
            </a:r>
          </a:p>
          <a:p>
            <a:pPr indent="-368300">
              <a:lnSpc>
                <a:spcPct val="100000"/>
              </a:lnSpc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</a:p>
          <a:p>
            <a:pPr indent="-368300">
              <a:lnSpc>
                <a:spcPct val="100000"/>
              </a:lnSpc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The target is 2/3rds of the average guess</a:t>
            </a:r>
          </a:p>
          <a:p>
            <a:pPr indent="-368300">
              <a:lnSpc>
                <a:spcPct val="100000"/>
              </a:lnSpc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</a:p>
          <a:p>
            <a:pPr indent="-368300">
              <a:lnSpc>
                <a:spcPct val="100000"/>
              </a:lnSpc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Closest guess to the target wins.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81;p17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/>
            </a:lvl1pPr>
          </a:lstStyle>
          <a:p>
            <a:pPr/>
            <a:r>
              <a:t>Game #1 - Key Takeaways</a:t>
            </a:r>
          </a:p>
        </p:txBody>
      </p:sp>
      <p:sp>
        <p:nvSpPr>
          <p:cNvPr id="125" name="Google Shape;82;p17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 “Levels” of reasoning </a:t>
            </a:r>
          </a:p>
          <a:p>
            <a:pPr lvl="1" marL="914400"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 “I think that they think that I think…”</a:t>
            </a:r>
          </a:p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</a:p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This is the same concept used by players when adjusting their strategies in poker based on “beliefs” about opponents. </a:t>
            </a:r>
          </a:p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</a:p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Is there any value in picking above 667?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87;p18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/>
            </a:lvl1pPr>
          </a:lstStyle>
          <a:p>
            <a:pPr/>
            <a:r>
              <a:t>Game #2 - Break Even Bluff Frequency</a:t>
            </a:r>
          </a:p>
        </p:txBody>
      </p:sp>
      <p:sp>
        <p:nvSpPr>
          <p:cNvPr id="128" name="Google Shape;88;p18"/>
          <p:cNvSpPr txBox="1"/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/>
          <a:p>
            <a:pPr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What opponent fold rate makes a 50% pot river bluff break even  (EV = 0)? </a:t>
            </a:r>
          </a:p>
          <a:p>
            <a:pPr marL="0" indent="457200">
              <a:buSzTx/>
              <a:buNone/>
              <a:defRPr b="1" sz="2200">
                <a:solidFill>
                  <a:srgbClr val="000000"/>
                </a:solidFill>
              </a:defRPr>
            </a:pPr>
          </a:p>
          <a:p>
            <a:pPr lvl="1" marL="914400" indent="-368300">
              <a:buClr>
                <a:srgbClr val="000000"/>
              </a:buClr>
              <a:buSzPts val="2200"/>
              <a:buChar char="-"/>
              <a:defRPr b="1" sz="2200">
                <a:solidFill>
                  <a:srgbClr val="000000"/>
                </a:solidFill>
              </a:defRPr>
            </a:pPr>
            <a:r>
              <a:t>25%, 33%, 50%, 66%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93;p19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Game #2: Solution</a:t>
            </a:r>
          </a:p>
        </p:txBody>
      </p:sp>
      <p:sp>
        <p:nvSpPr>
          <p:cNvPr id="131" name="Google Shape;94;p19"/>
          <p:cNvSpPr txBox="1"/>
          <p:nvPr>
            <p:ph type="body" idx="1"/>
          </p:nvPr>
        </p:nvSpPr>
        <p:spPr>
          <a:xfrm>
            <a:off x="303483" y="1177120"/>
            <a:ext cx="8693403" cy="341640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Different Bet Sizes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indent="-368300">
              <a:lnSpc>
                <a:spcPct val="100000"/>
              </a:lnSpc>
              <a:buClr>
                <a:srgbClr val="FFFFFF"/>
              </a:buClr>
              <a:buSzPts val="2200"/>
              <a:buChar char="-"/>
              <a:defRPr b="1" sz="2200">
                <a:solidFill>
                  <a:srgbClr val="FFFFFF"/>
                </a:solidFill>
              </a:defRPr>
            </a:pPr>
            <a:r>
              <a:t>EV(calling a bet) = P(win) x pot_size - P(lose) x continue_cost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  <a:r>
              <a:t>Updated Formula:</a:t>
            </a:r>
          </a:p>
          <a:p>
            <a:pPr marL="0" indent="0">
              <a:lnSpc>
                <a:spcPct val="100000"/>
              </a:lnSpc>
              <a:buSzTx/>
              <a:buNone/>
              <a:defRPr b="1" sz="2200">
                <a:solidFill>
                  <a:srgbClr val="FFFFFF"/>
                </a:solidFill>
              </a:defRPr>
            </a:pPr>
          </a:p>
          <a:p>
            <a:pPr indent="-368300">
              <a:lnSpc>
                <a:spcPct val="100000"/>
              </a:lnSpc>
              <a:buClr>
                <a:srgbClr val="FFFFFF"/>
              </a:buClr>
              <a:buSzPts val="2200"/>
              <a:buChar char="-"/>
              <a:defRPr b="1" sz="2200">
                <a:solidFill>
                  <a:srgbClr val="FFFFFF"/>
                </a:solidFill>
              </a:defRPr>
            </a:pPr>
            <a:r>
              <a:t>EV(bluff) = P(fold) x pot_size - P(call) x (bet_size)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99;p20"/>
          <p:cNvSpPr txBox="1"/>
          <p:nvPr>
            <p:ph type="title"/>
          </p:nvPr>
        </p:nvSpPr>
        <p:spPr>
          <a:xfrm>
            <a:off x="311699" y="292623"/>
            <a:ext cx="8520602" cy="572705"/>
          </a:xfrm>
          <a:prstGeom prst="rect">
            <a:avLst/>
          </a:prstGeom>
        </p:spPr>
        <p:txBody>
          <a:bodyPr/>
          <a:lstStyle>
            <a:lvl1pPr>
              <a:lnSpc>
                <a:spcPct val="200000"/>
              </a:lnSpc>
              <a:defRPr b="1" sz="2200">
                <a:solidFill>
                  <a:srgbClr val="FFFFFF"/>
                </a:solidFill>
              </a:defRPr>
            </a:lvl1pPr>
          </a:lstStyle>
          <a:p>
            <a:pPr/>
            <a:r>
              <a:t>Game #2: Solution… continued</a:t>
            </a:r>
          </a:p>
        </p:txBody>
      </p:sp>
      <p:sp>
        <p:nvSpPr>
          <p:cNvPr id="134" name="Google Shape;100;p20"/>
          <p:cNvSpPr txBox="1"/>
          <p:nvPr>
            <p:ph type="body" idx="1"/>
          </p:nvPr>
        </p:nvSpPr>
        <p:spPr>
          <a:xfrm>
            <a:off x="311700" y="771475"/>
            <a:ext cx="8832300" cy="4119992"/>
          </a:xfrm>
          <a:prstGeom prst="rect">
            <a:avLst/>
          </a:prstGeom>
        </p:spPr>
        <p:txBody>
          <a:bodyPr/>
          <a:lstStyle/>
          <a:p>
            <a:pPr marL="0" indent="0" defTabSz="685800">
              <a:lnSpc>
                <a:spcPct val="100000"/>
              </a:lnSpc>
              <a:buSzTx/>
              <a:buNone/>
              <a:defRPr b="1" sz="1600">
                <a:solidFill>
                  <a:srgbClr val="FFFFFF"/>
                </a:solidFill>
              </a:defRPr>
            </a:pPr>
            <a:r>
              <a:t>Note that: P(call) = 1 - P(fold) &amp; P(win) = 1 - P(lose)</a:t>
            </a:r>
          </a:p>
          <a:p>
            <a:pPr marL="0" indent="0" defTabSz="685800">
              <a:lnSpc>
                <a:spcPct val="100000"/>
              </a:lnSpc>
              <a:buSzTx/>
              <a:buNone/>
              <a:defRPr b="1" sz="1600">
                <a:solidFill>
                  <a:srgbClr val="FFFFFF"/>
                </a:solidFill>
              </a:defRPr>
            </a:pPr>
          </a:p>
          <a:p>
            <a:pPr marL="0" indent="0" defTabSz="685800">
              <a:lnSpc>
                <a:spcPct val="100000"/>
              </a:lnSpc>
              <a:buSzTx/>
              <a:buNone/>
              <a:defRPr b="1" sz="1600">
                <a:solidFill>
                  <a:srgbClr val="FFFFFF"/>
                </a:solidFill>
              </a:defRPr>
            </a:pPr>
            <a:r>
              <a:t>Step 1: Set EV to zero (indifference condition)</a:t>
            </a:r>
          </a:p>
          <a:p>
            <a:pPr marL="342900" indent="-276225" defTabSz="685800">
              <a:lnSpc>
                <a:spcPct val="100000"/>
              </a:lnSpc>
              <a:buClr>
                <a:srgbClr val="FFFFFF"/>
              </a:buClr>
              <a:buSzPts val="1600"/>
              <a:buChar char="-"/>
              <a:defRPr b="1" sz="1600">
                <a:solidFill>
                  <a:srgbClr val="FFFFFF"/>
                </a:solidFill>
              </a:defRPr>
            </a:pPr>
            <a:r>
              <a:t>0 = P(fold) x pot_size - P(call) x (bet_size)</a:t>
            </a:r>
          </a:p>
          <a:p>
            <a:pPr marL="0" indent="0" defTabSz="685800">
              <a:lnSpc>
                <a:spcPct val="100000"/>
              </a:lnSpc>
              <a:buSzTx/>
              <a:buNone/>
              <a:defRPr b="1" sz="1600">
                <a:solidFill>
                  <a:srgbClr val="FFFFFF"/>
                </a:solidFill>
              </a:defRPr>
            </a:pPr>
          </a:p>
          <a:p>
            <a:pPr marL="0" indent="0" defTabSz="685800">
              <a:lnSpc>
                <a:spcPct val="100000"/>
              </a:lnSpc>
              <a:buSzTx/>
              <a:buNone/>
              <a:defRPr b="1" sz="1600">
                <a:solidFill>
                  <a:srgbClr val="FFFFFF"/>
                </a:solidFill>
              </a:defRPr>
            </a:pPr>
            <a:r>
              <a:t>Step 2: Set pot_size = 2 and bet_size = 1 (50% pot)</a:t>
            </a:r>
          </a:p>
          <a:p>
            <a:pPr marL="342900" indent="-276225" defTabSz="685800">
              <a:lnSpc>
                <a:spcPct val="100000"/>
              </a:lnSpc>
              <a:buClr>
                <a:srgbClr val="FFFFFF"/>
              </a:buClr>
              <a:buSzPts val="1600"/>
              <a:buChar char="-"/>
              <a:defRPr b="1" sz="1600">
                <a:solidFill>
                  <a:srgbClr val="FFFFFF"/>
                </a:solidFill>
              </a:defRPr>
            </a:pPr>
            <a:r>
              <a:t>0 = P(fold) x 2 - (1 - P(fold)) x 1</a:t>
            </a:r>
          </a:p>
          <a:p>
            <a:pPr marL="0" indent="0" defTabSz="685800">
              <a:lnSpc>
                <a:spcPct val="100000"/>
              </a:lnSpc>
              <a:buSzTx/>
              <a:buNone/>
              <a:defRPr b="1" sz="1600">
                <a:solidFill>
                  <a:srgbClr val="FFFFFF"/>
                </a:solidFill>
              </a:defRPr>
            </a:pPr>
          </a:p>
          <a:p>
            <a:pPr marL="0" indent="0" defTabSz="685800">
              <a:lnSpc>
                <a:spcPct val="100000"/>
              </a:lnSpc>
              <a:buSzTx/>
              <a:buNone/>
              <a:defRPr b="1" sz="1600">
                <a:solidFill>
                  <a:srgbClr val="FFFFFF"/>
                </a:solidFill>
              </a:defRPr>
            </a:pPr>
            <a:r>
              <a:t>Step 3: Solve for P(fold)</a:t>
            </a:r>
          </a:p>
          <a:p>
            <a:pPr marL="342900" indent="-276225" defTabSz="685800">
              <a:lnSpc>
                <a:spcPct val="100000"/>
              </a:lnSpc>
              <a:buClr>
                <a:srgbClr val="FFFFFF"/>
              </a:buClr>
              <a:buSzPts val="1600"/>
              <a:buChar char="-"/>
              <a:defRPr b="1" sz="1600">
                <a:solidFill>
                  <a:srgbClr val="FFFFFF"/>
                </a:solidFill>
              </a:defRPr>
            </a:pPr>
            <a:r>
              <a:t>0 = 2P(fold) - 1 + P(fold))</a:t>
            </a:r>
          </a:p>
          <a:p>
            <a:pPr marL="342900" indent="-276225" defTabSz="685800">
              <a:lnSpc>
                <a:spcPct val="100000"/>
              </a:lnSpc>
              <a:buClr>
                <a:srgbClr val="FFFFFF"/>
              </a:buClr>
              <a:buSzPts val="1600"/>
              <a:buChar char="-"/>
              <a:defRPr b="1" sz="1600">
                <a:solidFill>
                  <a:srgbClr val="FFFFFF"/>
                </a:solidFill>
              </a:defRPr>
            </a:pPr>
            <a:r>
              <a:t>P(fold) = 1/3</a:t>
            </a:r>
          </a:p>
          <a:p>
            <a:pPr marL="0" indent="0" defTabSz="685800">
              <a:lnSpc>
                <a:spcPct val="100000"/>
              </a:lnSpc>
              <a:buSzTx/>
              <a:buNone/>
              <a:defRPr b="1" sz="1600">
                <a:solidFill>
                  <a:srgbClr val="FFFFFF"/>
                </a:solidFill>
              </a:defRPr>
            </a:pPr>
          </a:p>
          <a:p>
            <a:pPr marL="0" indent="0" defTabSz="685800">
              <a:lnSpc>
                <a:spcPct val="100000"/>
              </a:lnSpc>
              <a:buSzTx/>
              <a:buNone/>
              <a:defRPr b="1" sz="1600">
                <a:solidFill>
                  <a:srgbClr val="FFFFFF"/>
                </a:solidFill>
              </a:defRPr>
            </a:pPr>
            <a:r>
              <a:t>Interpretation:</a:t>
            </a:r>
          </a:p>
          <a:p>
            <a:pPr marL="342900" indent="-276225" defTabSz="685800">
              <a:lnSpc>
                <a:spcPct val="100000"/>
              </a:lnSpc>
              <a:buClr>
                <a:srgbClr val="FFFFFF"/>
              </a:buClr>
              <a:buSzPts val="1600"/>
              <a:buChar char="-"/>
              <a:defRPr b="1" sz="1600">
                <a:solidFill>
                  <a:srgbClr val="FFFFFF"/>
                </a:solidFill>
              </a:defRPr>
            </a:pPr>
            <a:r>
              <a:t>Villain Calling your 50% pot_size bluff is your break-even point</a:t>
            </a:r>
          </a:p>
          <a:p>
            <a:pPr marL="342900" indent="-276225" defTabSz="685800">
              <a:lnSpc>
                <a:spcPct val="100000"/>
              </a:lnSpc>
              <a:buClr>
                <a:srgbClr val="FFFFFF"/>
              </a:buClr>
              <a:buSzPts val="1600"/>
              <a:buChar char="-"/>
              <a:defRPr b="1" sz="1600">
                <a:solidFill>
                  <a:srgbClr val="FFFFFF"/>
                </a:solidFill>
              </a:defRPr>
            </a:pPr>
            <a:r>
              <a:t>P(fold) &gt; 33% = +EV</a:t>
            </a:r>
          </a:p>
          <a:p>
            <a:pPr marL="342900" indent="-276225" defTabSz="685800">
              <a:lnSpc>
                <a:spcPct val="100000"/>
              </a:lnSpc>
              <a:buClr>
                <a:srgbClr val="FFFFFF"/>
              </a:buClr>
              <a:buSzPts val="1600"/>
              <a:buChar char="-"/>
              <a:defRPr b="1" sz="1600">
                <a:solidFill>
                  <a:srgbClr val="FFFFFF"/>
                </a:solidFill>
              </a:defRPr>
            </a:pPr>
            <a:r>
              <a:t>P(fold) &lt; 33% = -EV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05;p21"/>
          <p:cNvSpPr txBox="1"/>
          <p:nvPr>
            <p:ph type="title"/>
          </p:nvPr>
        </p:nvSpPr>
        <p:spPr>
          <a:xfrm>
            <a:off x="311699" y="445025"/>
            <a:ext cx="8520602" cy="572703"/>
          </a:xfrm>
          <a:prstGeom prst="rect">
            <a:avLst/>
          </a:prstGeom>
        </p:spPr>
        <p:txBody>
          <a:bodyPr/>
          <a:lstStyle>
            <a:lvl1pPr>
              <a:defRPr b="1" sz="2600">
                <a:solidFill>
                  <a:srgbClr val="FFFFFF"/>
                </a:solidFill>
              </a:defRPr>
            </a:lvl1pPr>
          </a:lstStyle>
          <a:p>
            <a:pPr/>
            <a:r>
              <a:t>Counting Outs Exercise</a:t>
            </a:r>
          </a:p>
        </p:txBody>
      </p:sp>
      <p:sp>
        <p:nvSpPr>
          <p:cNvPr id="137" name="Google Shape;106;p21"/>
          <p:cNvSpPr txBox="1"/>
          <p:nvPr>
            <p:ph type="body" idx="1"/>
          </p:nvPr>
        </p:nvSpPr>
        <p:spPr>
          <a:xfrm>
            <a:off x="311699" y="1152475"/>
            <a:ext cx="8520602" cy="3531902"/>
          </a:xfrm>
          <a:prstGeom prst="rect">
            <a:avLst/>
          </a:prstGeom>
        </p:spPr>
        <p:txBody>
          <a:bodyPr/>
          <a:lstStyle/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  <a:r>
              <a:t>How about different bluff sizes?</a:t>
            </a:r>
          </a:p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  <a:r>
              <a:t>EV(bluff) = P(fold) x pot_size - (1 - P(fold)) x (bet_size)</a:t>
            </a:r>
          </a:p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</a:p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  <a:r>
              <a:t>33% Sizing:</a:t>
            </a:r>
          </a:p>
          <a:p>
            <a:pPr marL="242315" indent="-195198" defTabSz="484630">
              <a:lnSpc>
                <a:spcPct val="100000"/>
              </a:lnSpc>
              <a:buClr>
                <a:srgbClr val="FFFFFF"/>
              </a:buClr>
              <a:buSzPts val="1100"/>
              <a:buChar char="-"/>
              <a:defRPr b="1" sz="1100">
                <a:solidFill>
                  <a:srgbClr val="FFFFFF"/>
                </a:solidFill>
              </a:defRPr>
            </a:pPr>
            <a:r>
              <a:t>0 = P(fold) x 3 - (1 - P(fold)) x 1</a:t>
            </a:r>
          </a:p>
          <a:p>
            <a:pPr marL="242315" indent="-195198" defTabSz="484630">
              <a:lnSpc>
                <a:spcPct val="100000"/>
              </a:lnSpc>
              <a:buClr>
                <a:srgbClr val="FFFFFF"/>
              </a:buClr>
              <a:buSzPts val="1100"/>
              <a:buChar char="-"/>
              <a:defRPr b="1" sz="1100">
                <a:solidFill>
                  <a:srgbClr val="FFFFFF"/>
                </a:solidFill>
              </a:defRPr>
            </a:pPr>
            <a:r>
              <a:t>P(fold) = 24.8%</a:t>
            </a:r>
          </a:p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</a:p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  <a:r>
              <a:t>50% Sizing:</a:t>
            </a:r>
          </a:p>
          <a:p>
            <a:pPr marL="242315" indent="-195198" defTabSz="484630">
              <a:lnSpc>
                <a:spcPct val="100000"/>
              </a:lnSpc>
              <a:buClr>
                <a:srgbClr val="FFFFFF"/>
              </a:buClr>
              <a:buSzPts val="1100"/>
              <a:buChar char="-"/>
              <a:defRPr b="1" sz="1100">
                <a:solidFill>
                  <a:srgbClr val="FFFFFF"/>
                </a:solidFill>
              </a:defRPr>
            </a:pPr>
            <a:r>
              <a:t>0 = P(fold) x 2 - (1 - P(fold)) x 1</a:t>
            </a:r>
          </a:p>
          <a:p>
            <a:pPr marL="242315" indent="-195198" defTabSz="484630">
              <a:lnSpc>
                <a:spcPct val="100000"/>
              </a:lnSpc>
              <a:buClr>
                <a:srgbClr val="FFFFFF"/>
              </a:buClr>
              <a:buSzPts val="1100"/>
              <a:buChar char="-"/>
              <a:defRPr b="1" sz="1100">
                <a:solidFill>
                  <a:srgbClr val="FFFFFF"/>
                </a:solidFill>
              </a:defRPr>
            </a:pPr>
            <a:r>
              <a:t>P(fold) = 33.3%</a:t>
            </a:r>
          </a:p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</a:p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  <a:r>
              <a:t>100% Sizing:</a:t>
            </a:r>
          </a:p>
          <a:p>
            <a:pPr marL="242315" indent="-195198" defTabSz="484630">
              <a:lnSpc>
                <a:spcPct val="100000"/>
              </a:lnSpc>
              <a:buClr>
                <a:srgbClr val="FFFFFF"/>
              </a:buClr>
              <a:buSzPts val="1100"/>
              <a:buChar char="-"/>
              <a:defRPr b="1" sz="1100">
                <a:solidFill>
                  <a:srgbClr val="FFFFFF"/>
                </a:solidFill>
              </a:defRPr>
            </a:pPr>
            <a:r>
              <a:t>0 = P(fold) x 1 - (1 - P(fold)) x 1</a:t>
            </a:r>
          </a:p>
          <a:p>
            <a:pPr marL="242315" indent="-195198" defTabSz="484630">
              <a:lnSpc>
                <a:spcPct val="100000"/>
              </a:lnSpc>
              <a:buClr>
                <a:srgbClr val="FFFFFF"/>
              </a:buClr>
              <a:buSzPts val="1100"/>
              <a:buChar char="-"/>
              <a:defRPr b="1" sz="1100">
                <a:solidFill>
                  <a:srgbClr val="FFFFFF"/>
                </a:solidFill>
              </a:defRPr>
            </a:pPr>
            <a:r>
              <a:t>P(fold) = 50%</a:t>
            </a:r>
          </a:p>
          <a:p>
            <a:pPr marL="242315" indent="-195198" defTabSz="484630">
              <a:lnSpc>
                <a:spcPct val="100000"/>
              </a:lnSpc>
              <a:buClr>
                <a:srgbClr val="FFFFFF"/>
              </a:buClr>
              <a:buSzPts val="1100"/>
              <a:buChar char="-"/>
              <a:defRPr b="1" sz="1100">
                <a:solidFill>
                  <a:srgbClr val="FFFFFF"/>
                </a:solidFill>
              </a:defRPr>
            </a:pPr>
          </a:p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  <a:r>
              <a:t>150% Sizing:</a:t>
            </a:r>
          </a:p>
          <a:p>
            <a:pPr marL="242315" indent="-195198" defTabSz="484630">
              <a:lnSpc>
                <a:spcPct val="100000"/>
              </a:lnSpc>
              <a:buClr>
                <a:srgbClr val="FFFFFF"/>
              </a:buClr>
              <a:buSzPts val="1100"/>
              <a:buChar char="-"/>
              <a:defRPr b="1" sz="1100">
                <a:solidFill>
                  <a:srgbClr val="FFFFFF"/>
                </a:solidFill>
              </a:defRPr>
            </a:pPr>
            <a:r>
              <a:t>0 = P(fold) x 1 - (1 - P(fold)) x 1.5</a:t>
            </a:r>
          </a:p>
          <a:p>
            <a:pPr marL="242315" indent="-195198" defTabSz="484630">
              <a:lnSpc>
                <a:spcPct val="100000"/>
              </a:lnSpc>
              <a:buClr>
                <a:srgbClr val="FFFFFF"/>
              </a:buClr>
              <a:buSzPts val="1100"/>
              <a:buChar char="-"/>
              <a:defRPr b="1" sz="1100">
                <a:solidFill>
                  <a:srgbClr val="FFFFFF"/>
                </a:solidFill>
              </a:defRPr>
            </a:pPr>
            <a:r>
              <a:t>P(fold) = 60%</a:t>
            </a:r>
          </a:p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</a:p>
          <a:p>
            <a:pPr marL="0" indent="0" defTabSz="484630">
              <a:lnSpc>
                <a:spcPct val="100000"/>
              </a:lnSpc>
              <a:buSzTx/>
              <a:buNone/>
              <a:defRPr b="1" sz="1100">
                <a:solidFill>
                  <a:srgbClr val="FFFFFF"/>
                </a:solidFill>
              </a:defRPr>
            </a:pPr>
            <a:r>
              <a:t>Idea - the bigger you bluff the more your opponent has to fold for you to profit on that decision overtime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