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5885682d6c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5885682d6c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5885682d6c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5885682d6c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5885682d6c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5885682d6c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60a32ed30a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60a32ed30a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5885682d6c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5885682d6c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60a32ed30a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60a32ed30a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60a32ed30a_1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60a32ed30a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5885682d6c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5885682d6c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60a32ed30a_1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60a32ed30a_1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60a32ed30a_1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60a32ed30a_1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52173c8c75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52173c8c75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5885682d6c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5885682d6c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60a32ed30a_1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60a32ed30a_1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60a32ed30a_1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60a32ed30a_1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5885682d6c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5885682d6c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5885682d6c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5885682d6c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5885682d6c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5885682d6c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52173c8c7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352173c8c7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52173c8c7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352173c8c7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597da83a34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597da83a3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52173c8c75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352173c8c75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52173c8c7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52173c8c7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35885682d6c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35885682d6c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360a32ed30a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360a32ed30a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360a32ed30a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360a32ed30a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360a32ed30a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360a32ed30a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360a32ed30a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360a32ed30a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360a32ed30a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360a32ed30a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360a32ed30a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360a32ed30a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360a32ed30a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360a32ed30a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360a32ed30a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360a32ed30a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352173c8c75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352173c8c75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52173c8c7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52173c8c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35885682d6c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35885682d6c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52173c8c7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352173c8c7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35227ec586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35227ec586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35885682d6c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35885682d6c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352173c8c7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352173c8c7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35885682d6c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35885682d6c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352173c8c75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352173c8c75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35885682d6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35885682d6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35227ec586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35227ec586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3597da83a3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3597da83a3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5885682d6c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5885682d6c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5885682d6c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5885682d6c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60a32ed30a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60a32ed30a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60a32ed30a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60a32ed30a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5885682d6c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5885682d6c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3.png"/><Relationship Id="rId5"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6.png"/><Relationship Id="rId4" Type="http://schemas.openxmlformats.org/officeDocument/2006/relationships/image" Target="../media/image2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363575"/>
            <a:ext cx="8520600" cy="2052600"/>
          </a:xfrm>
          <a:prstGeom prst="rect">
            <a:avLst/>
          </a:prstGeom>
        </p:spPr>
        <p:txBody>
          <a:bodyPr anchorCtr="0" anchor="ctr" bIns="91425" lIns="91425" spcFirstLastPara="1" rIns="91425" wrap="square" tIns="91425">
            <a:normAutofit/>
          </a:bodyPr>
          <a:lstStyle/>
          <a:p>
            <a:pPr indent="0" lvl="0" marL="0" rtl="0" algn="ctr">
              <a:lnSpc>
                <a:spcPct val="115000"/>
              </a:lnSpc>
              <a:spcBef>
                <a:spcPts val="0"/>
              </a:spcBef>
              <a:spcAft>
                <a:spcPts val="0"/>
              </a:spcAft>
              <a:buNone/>
            </a:pPr>
            <a:r>
              <a:rPr b="1" lang="en" sz="4000">
                <a:solidFill>
                  <a:schemeClr val="lt1"/>
                </a:solidFill>
                <a:latin typeface="Calibri"/>
                <a:ea typeface="Calibri"/>
                <a:cs typeface="Calibri"/>
                <a:sym typeface="Calibri"/>
              </a:rPr>
              <a:t>Florida International University</a:t>
            </a:r>
            <a:endParaRPr sz="4000">
              <a:solidFill>
                <a:schemeClr val="lt1"/>
              </a:solidFill>
              <a:latin typeface="Calibri"/>
              <a:ea typeface="Calibri"/>
              <a:cs typeface="Calibri"/>
              <a:sym typeface="Calibri"/>
            </a:endParaRPr>
          </a:p>
          <a:p>
            <a:pPr indent="0" lvl="0" marL="0" rtl="0" algn="ctr">
              <a:lnSpc>
                <a:spcPct val="115000"/>
              </a:lnSpc>
              <a:spcBef>
                <a:spcPts val="0"/>
              </a:spcBef>
              <a:spcAft>
                <a:spcPts val="0"/>
              </a:spcAft>
              <a:buClr>
                <a:schemeClr val="dk1"/>
              </a:buClr>
              <a:buSzPts val="1100"/>
              <a:buFont typeface="Arial"/>
              <a:buNone/>
            </a:pPr>
            <a:r>
              <a:rPr b="1" lang="en" sz="4000">
                <a:solidFill>
                  <a:schemeClr val="lt1"/>
                </a:solidFill>
                <a:latin typeface="Calibri"/>
                <a:ea typeface="Calibri"/>
                <a:cs typeface="Calibri"/>
                <a:sym typeface="Calibri"/>
              </a:rPr>
              <a:t>PokerBots 2025</a:t>
            </a:r>
            <a:endParaRPr sz="4000">
              <a:solidFill>
                <a:schemeClr val="lt1"/>
              </a:solidFill>
              <a:latin typeface="Calibri"/>
              <a:ea typeface="Calibri"/>
              <a:cs typeface="Calibri"/>
              <a:sym typeface="Calibri"/>
            </a:endParaRPr>
          </a:p>
        </p:txBody>
      </p:sp>
      <p:sp>
        <p:nvSpPr>
          <p:cNvPr id="55" name="Google Shape;55;p13"/>
          <p:cNvSpPr txBox="1"/>
          <p:nvPr>
            <p:ph idx="1" type="subTitle"/>
          </p:nvPr>
        </p:nvSpPr>
        <p:spPr>
          <a:xfrm>
            <a:off x="311700" y="3629350"/>
            <a:ext cx="8520600" cy="792600"/>
          </a:xfrm>
          <a:prstGeom prst="rect">
            <a:avLst/>
          </a:prstGeom>
        </p:spPr>
        <p:txBody>
          <a:bodyPr anchorCtr="0" anchor="ctr" bIns="91425" lIns="91425" spcFirstLastPara="1" rIns="91425" wrap="square" tIns="91425">
            <a:normAutofit/>
          </a:bodyPr>
          <a:lstStyle/>
          <a:p>
            <a:pPr indent="0" lvl="0" marL="0" rtl="0" algn="ctr">
              <a:lnSpc>
                <a:spcPct val="115000"/>
              </a:lnSpc>
              <a:spcBef>
                <a:spcPts val="0"/>
              </a:spcBef>
              <a:spcAft>
                <a:spcPts val="0"/>
              </a:spcAft>
              <a:buNone/>
            </a:pPr>
            <a:r>
              <a:rPr b="1" lang="en" sz="3200">
                <a:solidFill>
                  <a:schemeClr val="lt1"/>
                </a:solidFill>
                <a:latin typeface="Calibri"/>
                <a:ea typeface="Calibri"/>
                <a:cs typeface="Calibri"/>
                <a:sym typeface="Calibri"/>
              </a:rPr>
              <a:t>Lesson 4: Machine Learning 1</a:t>
            </a:r>
            <a:endParaRPr sz="3200">
              <a:solidFill>
                <a:schemeClr val="lt1"/>
              </a:solidFill>
              <a:latin typeface="Calibri"/>
              <a:ea typeface="Calibri"/>
              <a:cs typeface="Calibri"/>
              <a:sym typeface="Calibri"/>
            </a:endParaRPr>
          </a:p>
        </p:txBody>
      </p:sp>
      <p:pic>
        <p:nvPicPr>
          <p:cNvPr id="56" name="Google Shape;56;p13" title="fiucardlogo.png"/>
          <p:cNvPicPr preferRelativeResize="0"/>
          <p:nvPr/>
        </p:nvPicPr>
        <p:blipFill>
          <a:blip r:embed="rId4">
            <a:alphaModFix/>
          </a:blip>
          <a:stretch>
            <a:fillRect/>
          </a:stretch>
        </p:blipFill>
        <p:spPr>
          <a:xfrm>
            <a:off x="3813525" y="2187600"/>
            <a:ext cx="1516950" cy="1516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SzPts val="1100"/>
              <a:buNone/>
            </a:pPr>
            <a:r>
              <a:rPr b="1" lang="en" sz="2600">
                <a:solidFill>
                  <a:schemeClr val="lt1"/>
                </a:solidFill>
              </a:rPr>
              <a:t>Prediction Example: Portfolio Strategy Selection</a:t>
            </a:r>
            <a:endParaRPr b="1" sz="2600">
              <a:solidFill>
                <a:schemeClr val="lt1"/>
              </a:solidFill>
            </a:endParaRPr>
          </a:p>
        </p:txBody>
      </p:sp>
      <p:sp>
        <p:nvSpPr>
          <p:cNvPr id="112" name="Google Shape;112;p22"/>
          <p:cNvSpPr txBox="1"/>
          <p:nvPr>
            <p:ph idx="1" type="body"/>
          </p:nvPr>
        </p:nvSpPr>
        <p:spPr>
          <a:xfrm>
            <a:off x="311700" y="771475"/>
            <a:ext cx="88323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300">
                <a:solidFill>
                  <a:schemeClr val="lt1"/>
                </a:solidFill>
              </a:rPr>
              <a:t>Input Features (Market State Vector):</a:t>
            </a:r>
            <a:endParaRPr b="1" sz="1300">
              <a:solidFill>
                <a:schemeClr val="lt1"/>
              </a:solidFill>
            </a:endParaRPr>
          </a:p>
          <a:p>
            <a:pPr indent="-311150" lvl="0" marL="457200" rtl="0" algn="l">
              <a:spcBef>
                <a:spcPts val="1200"/>
              </a:spcBef>
              <a:spcAft>
                <a:spcPts val="0"/>
              </a:spcAft>
              <a:buClr>
                <a:schemeClr val="lt1"/>
              </a:buClr>
              <a:buSzPts val="1300"/>
              <a:buChar char="●"/>
            </a:pPr>
            <a:r>
              <a:rPr b="1" lang="en" sz="1300">
                <a:solidFill>
                  <a:schemeClr val="lt1"/>
                </a:solidFill>
              </a:rPr>
              <a:t>Market volatility (VIX, realized volatility)</a:t>
            </a:r>
            <a:endParaRPr b="1" sz="1300">
              <a:solidFill>
                <a:schemeClr val="lt1"/>
              </a:solidFill>
            </a:endParaRPr>
          </a:p>
          <a:p>
            <a:pPr indent="-311150" lvl="0" marL="457200" rtl="0" algn="l">
              <a:spcBef>
                <a:spcPts val="0"/>
              </a:spcBef>
              <a:spcAft>
                <a:spcPts val="0"/>
              </a:spcAft>
              <a:buClr>
                <a:schemeClr val="lt1"/>
              </a:buClr>
              <a:buSzPts val="1300"/>
              <a:buChar char="●"/>
            </a:pPr>
            <a:r>
              <a:rPr b="1" lang="en" sz="1300">
                <a:solidFill>
                  <a:schemeClr val="lt1"/>
                </a:solidFill>
              </a:rPr>
              <a:t>Liquidity metrics (bid-ask spreads, volume)</a:t>
            </a:r>
            <a:endParaRPr b="1" sz="1300">
              <a:solidFill>
                <a:schemeClr val="lt1"/>
              </a:solidFill>
            </a:endParaRPr>
          </a:p>
          <a:p>
            <a:pPr indent="-311150" lvl="0" marL="457200" rtl="0" algn="l">
              <a:spcBef>
                <a:spcPts val="0"/>
              </a:spcBef>
              <a:spcAft>
                <a:spcPts val="0"/>
              </a:spcAft>
              <a:buClr>
                <a:schemeClr val="lt1"/>
              </a:buClr>
              <a:buSzPts val="1300"/>
              <a:buChar char="●"/>
            </a:pPr>
            <a:r>
              <a:rPr b="1" lang="en" sz="1300">
                <a:solidFill>
                  <a:schemeClr val="lt1"/>
                </a:solidFill>
              </a:rPr>
              <a:t>Technical indicators (RSI, moving averages, momentum)</a:t>
            </a:r>
            <a:endParaRPr b="1" sz="1300">
              <a:solidFill>
                <a:schemeClr val="lt1"/>
              </a:solidFill>
            </a:endParaRPr>
          </a:p>
          <a:p>
            <a:pPr indent="-311150" lvl="0" marL="457200" rtl="0" algn="l">
              <a:spcBef>
                <a:spcPts val="0"/>
              </a:spcBef>
              <a:spcAft>
                <a:spcPts val="0"/>
              </a:spcAft>
              <a:buClr>
                <a:schemeClr val="lt1"/>
              </a:buClr>
              <a:buSzPts val="1300"/>
              <a:buChar char="●"/>
            </a:pPr>
            <a:r>
              <a:rPr b="1" lang="en" sz="1300">
                <a:solidFill>
                  <a:schemeClr val="lt1"/>
                </a:solidFill>
              </a:rPr>
              <a:t>Macroeconomic factors (interest rates, sector rotation)</a:t>
            </a:r>
            <a:endParaRPr b="1" sz="1300">
              <a:solidFill>
                <a:schemeClr val="lt1"/>
              </a:solidFill>
            </a:endParaRPr>
          </a:p>
          <a:p>
            <a:pPr indent="-381000" lvl="0" marL="457200" rtl="0" algn="l">
              <a:lnSpc>
                <a:spcPct val="100000"/>
              </a:lnSpc>
              <a:spcBef>
                <a:spcPts val="0"/>
              </a:spcBef>
              <a:spcAft>
                <a:spcPts val="0"/>
              </a:spcAft>
              <a:buClr>
                <a:schemeClr val="lt1"/>
              </a:buClr>
              <a:buSzPts val="2400"/>
              <a:buChar char="-"/>
            </a:pPr>
            <a:r>
              <a:rPr b="1" lang="en" sz="1300">
                <a:solidFill>
                  <a:schemeClr val="lt1"/>
                </a:solidFill>
              </a:rPr>
              <a:t>Target Variable: Expected alpha (excess return) for each strategy over next trading period</a:t>
            </a:r>
            <a:endParaRPr b="1" sz="1300">
              <a:solidFill>
                <a:schemeClr val="lt1"/>
              </a:solidFill>
            </a:endParaRPr>
          </a:p>
          <a:p>
            <a:pPr indent="0" lvl="0" marL="0" rtl="0" algn="l">
              <a:spcBef>
                <a:spcPts val="1200"/>
              </a:spcBef>
              <a:spcAft>
                <a:spcPts val="0"/>
              </a:spcAft>
              <a:buNone/>
            </a:pPr>
            <a:r>
              <a:rPr b="1" lang="en" sz="1300">
                <a:solidFill>
                  <a:schemeClr val="lt1"/>
                </a:solidFill>
              </a:rPr>
              <a:t>Available Strategies:</a:t>
            </a:r>
            <a:endParaRPr b="1" sz="1300">
              <a:solidFill>
                <a:schemeClr val="lt1"/>
              </a:solidFill>
            </a:endParaRPr>
          </a:p>
          <a:p>
            <a:pPr indent="-311150" lvl="0" marL="457200" rtl="0" algn="l">
              <a:spcBef>
                <a:spcPts val="1200"/>
              </a:spcBef>
              <a:spcAft>
                <a:spcPts val="0"/>
              </a:spcAft>
              <a:buClr>
                <a:schemeClr val="lt1"/>
              </a:buClr>
              <a:buSzPts val="1300"/>
              <a:buAutoNum type="arabicPeriod"/>
            </a:pPr>
            <a:r>
              <a:rPr b="1" lang="en" sz="1300">
                <a:solidFill>
                  <a:schemeClr val="lt1"/>
                </a:solidFill>
              </a:rPr>
              <a:t>Mean Reversion: Exploits temporary price dislocations</a:t>
            </a:r>
            <a:endParaRPr b="1" sz="1300">
              <a:solidFill>
                <a:schemeClr val="lt1"/>
              </a:solidFill>
            </a:endParaRPr>
          </a:p>
          <a:p>
            <a:pPr indent="-311150" lvl="0" marL="457200" rtl="0" algn="l">
              <a:spcBef>
                <a:spcPts val="0"/>
              </a:spcBef>
              <a:spcAft>
                <a:spcPts val="0"/>
              </a:spcAft>
              <a:buClr>
                <a:schemeClr val="lt1"/>
              </a:buClr>
              <a:buSzPts val="1300"/>
              <a:buAutoNum type="arabicPeriod"/>
            </a:pPr>
            <a:r>
              <a:rPr b="1" lang="en" sz="1300">
                <a:solidFill>
                  <a:schemeClr val="lt1"/>
                </a:solidFill>
              </a:rPr>
              <a:t>Momentum: Captures trend persistence</a:t>
            </a:r>
            <a:endParaRPr b="1" sz="1300">
              <a:solidFill>
                <a:schemeClr val="lt1"/>
              </a:solidFill>
            </a:endParaRPr>
          </a:p>
          <a:p>
            <a:pPr indent="-311150" lvl="0" marL="457200" rtl="0" algn="l">
              <a:spcBef>
                <a:spcPts val="0"/>
              </a:spcBef>
              <a:spcAft>
                <a:spcPts val="0"/>
              </a:spcAft>
              <a:buClr>
                <a:schemeClr val="lt1"/>
              </a:buClr>
              <a:buSzPts val="1300"/>
              <a:buAutoNum type="arabicPeriod"/>
            </a:pPr>
            <a:r>
              <a:rPr b="1" lang="en" sz="1300">
                <a:solidFill>
                  <a:schemeClr val="lt1"/>
                </a:solidFill>
              </a:rPr>
              <a:t>Statistical Arbitrage: Market-neutral pairs trading and relative value</a:t>
            </a:r>
            <a:endParaRPr b="1" sz="13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400"/>
              </a:spcAft>
              <a:buClr>
                <a:schemeClr val="dk1"/>
              </a:buClr>
              <a:buSzPts val="1100"/>
              <a:buFont typeface="Arial"/>
              <a:buNone/>
            </a:pPr>
            <a:r>
              <a:rPr b="1" lang="en" sz="1700">
                <a:solidFill>
                  <a:schemeClr val="lt1"/>
                </a:solidFill>
              </a:rPr>
              <a:t>Regression-Based Prediction</a:t>
            </a:r>
            <a:endParaRPr b="1" sz="2600">
              <a:solidFill>
                <a:schemeClr val="lt1"/>
              </a:solidFill>
            </a:endParaRPr>
          </a:p>
        </p:txBody>
      </p:sp>
      <p:sp>
        <p:nvSpPr>
          <p:cNvPr id="118" name="Google Shape;118;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Clr>
                <a:schemeClr val="dk1"/>
              </a:buClr>
              <a:buSzPts val="1100"/>
              <a:buFont typeface="Arial"/>
              <a:buNone/>
            </a:pPr>
            <a:r>
              <a:rPr b="1" lang="en">
                <a:solidFill>
                  <a:schemeClr val="lt1"/>
                </a:solidFill>
              </a:rPr>
              <a:t>Regression-Based Prediction</a:t>
            </a:r>
            <a:endParaRPr b="1">
              <a:solidFill>
                <a:schemeClr val="lt1"/>
              </a:solidFill>
            </a:endParaRPr>
          </a:p>
          <a:p>
            <a:pPr indent="0" lvl="0" marL="0" rtl="0" algn="l">
              <a:spcBef>
                <a:spcPts val="1200"/>
              </a:spcBef>
              <a:spcAft>
                <a:spcPts val="0"/>
              </a:spcAft>
              <a:buClr>
                <a:schemeClr val="dk1"/>
              </a:buClr>
              <a:buSzPts val="1100"/>
              <a:buFont typeface="Arial"/>
              <a:buNone/>
            </a:pPr>
            <a:r>
              <a:rPr b="1" lang="en">
                <a:solidFill>
                  <a:schemeClr val="lt1"/>
                </a:solidFill>
              </a:rPr>
              <a:t>Model Output: Continuous expected returns for each strategy</a:t>
            </a:r>
            <a:endParaRPr b="1">
              <a:solidFill>
                <a:schemeClr val="lt1"/>
              </a:solidFill>
            </a:endParaRPr>
          </a:p>
          <a:p>
            <a:pPr indent="0" lvl="0" marL="457200" rtl="0" algn="l">
              <a:spcBef>
                <a:spcPts val="1200"/>
              </a:spcBef>
              <a:spcAft>
                <a:spcPts val="0"/>
              </a:spcAft>
              <a:buNone/>
            </a:pPr>
            <a:r>
              <a:rPr b="1" lang="en">
                <a:solidFill>
                  <a:schemeClr val="lt1"/>
                </a:solidFill>
              </a:rPr>
              <a:t>Mean Reversion: +1.2% ± 0.3%</a:t>
            </a:r>
            <a:endParaRPr b="1">
              <a:solidFill>
                <a:schemeClr val="lt1"/>
              </a:solidFill>
            </a:endParaRPr>
          </a:p>
          <a:p>
            <a:pPr indent="0" lvl="0" marL="457200" rtl="0" algn="l">
              <a:spcBef>
                <a:spcPts val="1200"/>
              </a:spcBef>
              <a:spcAft>
                <a:spcPts val="0"/>
              </a:spcAft>
              <a:buNone/>
            </a:pPr>
            <a:r>
              <a:rPr b="1" lang="en">
                <a:solidFill>
                  <a:schemeClr val="lt1"/>
                </a:solidFill>
              </a:rPr>
              <a:t>Momentum: -0.4% ± 0.8%</a:t>
            </a:r>
            <a:endParaRPr b="1">
              <a:solidFill>
                <a:schemeClr val="lt1"/>
              </a:solidFill>
            </a:endParaRPr>
          </a:p>
          <a:p>
            <a:pPr indent="0" lvl="0" marL="457200" rtl="0" algn="l">
              <a:spcBef>
                <a:spcPts val="1200"/>
              </a:spcBef>
              <a:spcAft>
                <a:spcPts val="0"/>
              </a:spcAft>
              <a:buNone/>
            </a:pPr>
            <a:r>
              <a:rPr b="1" lang="en">
                <a:solidFill>
                  <a:schemeClr val="lt1"/>
                </a:solidFill>
              </a:rPr>
              <a:t>Statistical Arbitrage: +0.6% ± 0.2%</a:t>
            </a:r>
            <a:endParaRPr b="1">
              <a:solidFill>
                <a:schemeClr val="lt1"/>
              </a:solidFill>
            </a:endParaRPr>
          </a:p>
          <a:p>
            <a:pPr indent="0" lvl="0" marL="0" rtl="0" algn="l">
              <a:lnSpc>
                <a:spcPct val="100000"/>
              </a:lnSpc>
              <a:spcBef>
                <a:spcPts val="1200"/>
              </a:spcBef>
              <a:spcAft>
                <a:spcPts val="0"/>
              </a:spcAft>
              <a:buNone/>
            </a:pPr>
            <a:r>
              <a:t/>
            </a:r>
            <a:endParaRPr b="1">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b="1" lang="en" sz="2200">
                <a:solidFill>
                  <a:schemeClr val="lt1"/>
                </a:solidFill>
              </a:rPr>
              <a:t>Enhanced Value Proposition</a:t>
            </a:r>
            <a:endParaRPr b="1" sz="2200">
              <a:solidFill>
                <a:schemeClr val="lt1"/>
              </a:solidFill>
            </a:endParaRPr>
          </a:p>
        </p:txBody>
      </p:sp>
      <p:sp>
        <p:nvSpPr>
          <p:cNvPr id="124" name="Google Shape;124;p24"/>
          <p:cNvSpPr txBox="1"/>
          <p:nvPr>
            <p:ph idx="1" type="body"/>
          </p:nvPr>
        </p:nvSpPr>
        <p:spPr>
          <a:xfrm>
            <a:off x="311700" y="1000075"/>
            <a:ext cx="85206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lt1"/>
                </a:solidFill>
              </a:rPr>
              <a:t>Regression predictions enable sophisticated portfolio optimization beyond binary strategy selection:</a:t>
            </a:r>
            <a:endParaRPr>
              <a:solidFill>
                <a:schemeClr val="lt1"/>
              </a:solidFill>
            </a:endParaRPr>
          </a:p>
          <a:p>
            <a:pPr indent="-342900" lvl="0" marL="457200" rtl="0" algn="l">
              <a:lnSpc>
                <a:spcPct val="115000"/>
              </a:lnSpc>
              <a:spcBef>
                <a:spcPts val="1200"/>
              </a:spcBef>
              <a:spcAft>
                <a:spcPts val="0"/>
              </a:spcAft>
              <a:buClr>
                <a:schemeClr val="lt1"/>
              </a:buClr>
              <a:buSzPts val="1800"/>
              <a:buChar char="●"/>
            </a:pPr>
            <a:r>
              <a:rPr b="1" lang="en">
                <a:solidFill>
                  <a:schemeClr val="lt1"/>
                </a:solidFill>
              </a:rPr>
              <a:t>Dynamic Position Sizing:</a:t>
            </a:r>
            <a:r>
              <a:rPr lang="en">
                <a:solidFill>
                  <a:schemeClr val="lt1"/>
                </a:solidFill>
              </a:rPr>
              <a:t> Allocate 60% to Mean Reversion (highest expected return), 40% to Statistical Arbitrage (lower volatility), 0% to Momentum (negative expected return)</a:t>
            </a:r>
            <a:endParaRPr>
              <a:solidFill>
                <a:schemeClr val="lt1"/>
              </a:solidFill>
            </a:endParaRPr>
          </a:p>
          <a:p>
            <a:pPr indent="-342900" lvl="0" marL="457200" rtl="0" algn="l">
              <a:lnSpc>
                <a:spcPct val="115000"/>
              </a:lnSpc>
              <a:spcBef>
                <a:spcPts val="0"/>
              </a:spcBef>
              <a:spcAft>
                <a:spcPts val="0"/>
              </a:spcAft>
              <a:buClr>
                <a:schemeClr val="lt1"/>
              </a:buClr>
              <a:buSzPts val="1800"/>
              <a:buChar char="●"/>
            </a:pPr>
            <a:r>
              <a:rPr b="1" lang="en">
                <a:solidFill>
                  <a:schemeClr val="lt1"/>
                </a:solidFill>
              </a:rPr>
              <a:t>Risk-Adjusted Allocation:</a:t>
            </a:r>
            <a:r>
              <a:rPr lang="en">
                <a:solidFill>
                  <a:schemeClr val="lt1"/>
                </a:solidFill>
              </a:rPr>
              <a:t> Use confidence intervals for optimal position sizing</a:t>
            </a:r>
            <a:endParaRPr>
              <a:solidFill>
                <a:schemeClr val="lt1"/>
              </a:solidFill>
            </a:endParaRPr>
          </a:p>
          <a:p>
            <a:pPr indent="-342900" lvl="0" marL="457200" rtl="0" algn="l">
              <a:lnSpc>
                <a:spcPct val="115000"/>
              </a:lnSpc>
              <a:spcBef>
                <a:spcPts val="0"/>
              </a:spcBef>
              <a:spcAft>
                <a:spcPts val="0"/>
              </a:spcAft>
              <a:buClr>
                <a:schemeClr val="lt1"/>
              </a:buClr>
              <a:buSzPts val="1800"/>
              <a:buChar char="●"/>
            </a:pPr>
            <a:r>
              <a:rPr b="1" lang="en">
                <a:solidFill>
                  <a:schemeClr val="lt1"/>
                </a:solidFill>
              </a:rPr>
              <a:t>Capital Efficiency:</a:t>
            </a:r>
            <a:r>
              <a:rPr lang="en">
                <a:solidFill>
                  <a:schemeClr val="lt1"/>
                </a:solidFill>
              </a:rPr>
              <a:t> Continuous predictions allow leveraging high-conviction strategies while hedging uncertain ones</a:t>
            </a:r>
            <a:endParaRPr>
              <a:solidFill>
                <a:schemeClr val="lt1"/>
              </a:solidFill>
            </a:endParaRPr>
          </a:p>
          <a:p>
            <a:pPr indent="-342900" lvl="0" marL="457200" rtl="0" algn="l">
              <a:lnSpc>
                <a:spcPct val="115000"/>
              </a:lnSpc>
              <a:spcBef>
                <a:spcPts val="0"/>
              </a:spcBef>
              <a:spcAft>
                <a:spcPts val="0"/>
              </a:spcAft>
              <a:buClr>
                <a:schemeClr val="lt1"/>
              </a:buClr>
              <a:buSzPts val="1800"/>
              <a:buChar char="●"/>
            </a:pPr>
            <a:r>
              <a:rPr b="1" lang="en">
                <a:solidFill>
                  <a:schemeClr val="lt1"/>
                </a:solidFill>
              </a:rPr>
              <a:t>Regime Adaptation:</a:t>
            </a:r>
            <a:r>
              <a:rPr lang="en">
                <a:solidFill>
                  <a:schemeClr val="lt1"/>
                </a:solidFill>
              </a:rPr>
              <a:t> Adjust allocations smoothly as market conditions change, rather than discrete strategy switching</a:t>
            </a:r>
            <a:endParaRPr>
              <a:solidFill>
                <a:schemeClr val="lt1"/>
              </a:solidFill>
            </a:endParaRPr>
          </a:p>
          <a:p>
            <a:pPr indent="0" lvl="0" marL="0" rtl="0" algn="l">
              <a:lnSpc>
                <a:spcPct val="115000"/>
              </a:lnSpc>
              <a:spcBef>
                <a:spcPts val="1200"/>
              </a:spcBef>
              <a:spcAft>
                <a:spcPts val="0"/>
              </a:spcAft>
              <a:buClr>
                <a:schemeClr val="dk1"/>
              </a:buClr>
              <a:buSzPts val="1100"/>
              <a:buFont typeface="Arial"/>
              <a:buNone/>
            </a:pPr>
            <a:r>
              <a:t/>
            </a:r>
            <a:endParaRPr b="1">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SzPts val="1100"/>
              <a:buNone/>
            </a:pPr>
            <a:r>
              <a:rPr b="1" lang="en" sz="2200">
                <a:solidFill>
                  <a:schemeClr val="lt1"/>
                </a:solidFill>
              </a:rPr>
              <a:t>Enhanced Value Proposition</a:t>
            </a:r>
            <a:endParaRPr b="1" sz="2200">
              <a:solidFill>
                <a:schemeClr val="lt1"/>
              </a:solidFill>
            </a:endParaRPr>
          </a:p>
        </p:txBody>
      </p:sp>
      <p:sp>
        <p:nvSpPr>
          <p:cNvPr id="130" name="Google Shape;130;p25"/>
          <p:cNvSpPr txBox="1"/>
          <p:nvPr>
            <p:ph idx="1" type="body"/>
          </p:nvPr>
        </p:nvSpPr>
        <p:spPr>
          <a:xfrm>
            <a:off x="311700" y="1000075"/>
            <a:ext cx="85206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lt1"/>
                </a:solidFill>
              </a:rPr>
              <a:t>Regression predictions enable sophisticated portfolio optimization beyond binary strategy selection:</a:t>
            </a:r>
            <a:endParaRPr>
              <a:solidFill>
                <a:schemeClr val="lt1"/>
              </a:solidFill>
            </a:endParaRPr>
          </a:p>
          <a:p>
            <a:pPr indent="-342900" lvl="0" marL="457200" rtl="0" algn="l">
              <a:lnSpc>
                <a:spcPct val="115000"/>
              </a:lnSpc>
              <a:spcBef>
                <a:spcPts val="1200"/>
              </a:spcBef>
              <a:spcAft>
                <a:spcPts val="0"/>
              </a:spcAft>
              <a:buClr>
                <a:schemeClr val="lt1"/>
              </a:buClr>
              <a:buSzPts val="1800"/>
              <a:buChar char="●"/>
            </a:pPr>
            <a:r>
              <a:rPr b="1" lang="en">
                <a:solidFill>
                  <a:schemeClr val="lt1"/>
                </a:solidFill>
              </a:rPr>
              <a:t>Dynamic Position Sizing:</a:t>
            </a:r>
            <a:r>
              <a:rPr lang="en">
                <a:solidFill>
                  <a:schemeClr val="lt1"/>
                </a:solidFill>
              </a:rPr>
              <a:t> Allocate 60% to Mean Reversion (highest expected return), 40% to Statistical Arbitrage (lower volatility), 0% to Momentum (negative expected return)</a:t>
            </a:r>
            <a:endParaRPr>
              <a:solidFill>
                <a:schemeClr val="lt1"/>
              </a:solidFill>
            </a:endParaRPr>
          </a:p>
          <a:p>
            <a:pPr indent="-342900" lvl="0" marL="457200" rtl="0" algn="l">
              <a:lnSpc>
                <a:spcPct val="115000"/>
              </a:lnSpc>
              <a:spcBef>
                <a:spcPts val="0"/>
              </a:spcBef>
              <a:spcAft>
                <a:spcPts val="0"/>
              </a:spcAft>
              <a:buClr>
                <a:schemeClr val="lt1"/>
              </a:buClr>
              <a:buSzPts val="1800"/>
              <a:buChar char="●"/>
            </a:pPr>
            <a:r>
              <a:rPr b="1" lang="en">
                <a:solidFill>
                  <a:schemeClr val="lt1"/>
                </a:solidFill>
              </a:rPr>
              <a:t>Risk-Adjusted Allocation:</a:t>
            </a:r>
            <a:r>
              <a:rPr lang="en">
                <a:solidFill>
                  <a:schemeClr val="lt1"/>
                </a:solidFill>
              </a:rPr>
              <a:t> Use confidence intervals for optimal position sizing</a:t>
            </a:r>
            <a:endParaRPr>
              <a:solidFill>
                <a:schemeClr val="lt1"/>
              </a:solidFill>
            </a:endParaRPr>
          </a:p>
          <a:p>
            <a:pPr indent="0" lvl="0" marL="457200" rtl="0" algn="l">
              <a:lnSpc>
                <a:spcPct val="115000"/>
              </a:lnSpc>
              <a:spcBef>
                <a:spcPts val="1200"/>
              </a:spcBef>
              <a:spcAft>
                <a:spcPts val="0"/>
              </a:spcAft>
              <a:buNone/>
            </a:pPr>
            <a:r>
              <a:rPr b="1" lang="en">
                <a:solidFill>
                  <a:schemeClr val="lt1"/>
                </a:solidFill>
              </a:rPr>
              <a:t>…</a:t>
            </a:r>
            <a:endParaRPr b="1">
              <a:solidFill>
                <a:schemeClr val="lt1"/>
              </a:solidFill>
            </a:endParaRPr>
          </a:p>
          <a:p>
            <a:pPr indent="0" lvl="0" marL="0" rtl="0" algn="l">
              <a:spcBef>
                <a:spcPts val="1200"/>
              </a:spcBef>
              <a:spcAft>
                <a:spcPts val="0"/>
              </a:spcAft>
              <a:buClr>
                <a:schemeClr val="dk1"/>
              </a:buClr>
              <a:buSzPts val="1100"/>
              <a:buFont typeface="Arial"/>
              <a:buNone/>
            </a:pPr>
            <a:r>
              <a:rPr b="1" lang="en">
                <a:solidFill>
                  <a:schemeClr val="lt1"/>
                </a:solidFill>
              </a:rPr>
              <a:t>This approach maximizes risk-adjusted returns through precise capital allocation rather than crude strategy selection.</a:t>
            </a:r>
            <a:endParaRPr b="1">
              <a:solidFill>
                <a:schemeClr val="lt1"/>
              </a:solidFill>
            </a:endParaRPr>
          </a:p>
          <a:p>
            <a:pPr indent="0" lvl="0" marL="457200" rtl="0" algn="l">
              <a:lnSpc>
                <a:spcPct val="115000"/>
              </a:lnSpc>
              <a:spcBef>
                <a:spcPts val="1200"/>
              </a:spcBef>
              <a:spcAft>
                <a:spcPts val="0"/>
              </a:spcAft>
              <a:buNone/>
            </a:pPr>
            <a:r>
              <a:t/>
            </a:r>
            <a:endParaRPr b="1">
              <a:solidFill>
                <a:schemeClr val="lt1"/>
              </a:solidFill>
            </a:endParaRPr>
          </a:p>
          <a:p>
            <a:pPr indent="0" lvl="0" marL="0" rtl="0" algn="l">
              <a:lnSpc>
                <a:spcPct val="115000"/>
              </a:lnSpc>
              <a:spcBef>
                <a:spcPts val="1200"/>
              </a:spcBef>
              <a:spcAft>
                <a:spcPts val="0"/>
              </a:spcAft>
              <a:buClr>
                <a:schemeClr val="dk1"/>
              </a:buClr>
              <a:buSzPts val="1100"/>
              <a:buFont typeface="Arial"/>
              <a:buNone/>
            </a:pPr>
            <a:r>
              <a:t/>
            </a:r>
            <a:endParaRPr b="1">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200"/>
              <a:t>Foundational Algorithms - </a:t>
            </a:r>
            <a:r>
              <a:rPr b="1" lang="en" sz="2200"/>
              <a:t>Linear Regression </a:t>
            </a:r>
            <a:endParaRPr b="1" sz="2200"/>
          </a:p>
          <a:p>
            <a:pPr indent="0" lvl="0" marL="0" rtl="0" algn="l">
              <a:lnSpc>
                <a:spcPct val="200000"/>
              </a:lnSpc>
              <a:spcBef>
                <a:spcPts val="0"/>
              </a:spcBef>
              <a:spcAft>
                <a:spcPts val="0"/>
              </a:spcAft>
              <a:buSzPts val="1100"/>
              <a:buNone/>
            </a:pPr>
            <a:r>
              <a:t/>
            </a:r>
            <a:endParaRPr b="1" sz="2200"/>
          </a:p>
        </p:txBody>
      </p:sp>
      <p:sp>
        <p:nvSpPr>
          <p:cNvPr id="136" name="Google Shape;136;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Linear relation between input and output </a:t>
            </a:r>
            <a:endParaRPr b="1">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“Line of best fit” </a:t>
            </a:r>
            <a:endParaRPr b="1">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y = w·x + b </a:t>
            </a:r>
            <a:endParaRPr b="1">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Can generalize to multiple variables </a:t>
            </a:r>
            <a:endParaRPr b="1">
              <a:solidFill>
                <a:schemeClr val="dk1"/>
              </a:solidFill>
            </a:endParaRPr>
          </a:p>
          <a:p>
            <a:pPr indent="-342900" lvl="1" marL="914400" rtl="0" algn="l">
              <a:spcBef>
                <a:spcPts val="0"/>
              </a:spcBef>
              <a:spcAft>
                <a:spcPts val="0"/>
              </a:spcAft>
              <a:buClr>
                <a:schemeClr val="dk1"/>
              </a:buClr>
              <a:buSzPts val="1800"/>
              <a:buChar char="-"/>
            </a:pPr>
            <a:r>
              <a:rPr b="1" lang="en" sz="1800">
                <a:solidFill>
                  <a:schemeClr val="dk1"/>
                </a:solidFill>
              </a:rPr>
              <a:t>y = β₀ + β₁x₁ + β₂x₂ + ... + βₙxₙ + ε </a:t>
            </a:r>
            <a:endParaRPr b="1" sz="1800">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Easy to work with but only works well under certain conditions</a:t>
            </a:r>
            <a:endParaRPr b="1">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y: Target variable (what we predict)</a:t>
            </a:r>
            <a:endParaRPr b="1">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β₀: Intercept (y-value when all x = 0)</a:t>
            </a:r>
            <a:endParaRPr b="1">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βᵢ: Coefficients (weight/importance of each feature)</a:t>
            </a:r>
            <a:endParaRPr b="1">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xᵢ: Input features</a:t>
            </a:r>
            <a:endParaRPr b="1">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ε: Error term</a:t>
            </a:r>
            <a:endParaRPr b="1">
              <a:solidFill>
                <a:schemeClr val="dk1"/>
              </a:solidFill>
            </a:endParaRPr>
          </a:p>
          <a:p>
            <a:pPr indent="0" lvl="0" marL="0" rtl="0" algn="l">
              <a:lnSpc>
                <a:spcPct val="100000"/>
              </a:lnSpc>
              <a:spcBef>
                <a:spcPts val="0"/>
              </a:spcBef>
              <a:spcAft>
                <a:spcPts val="0"/>
              </a:spcAft>
              <a:buNone/>
            </a:pPr>
            <a:r>
              <a:t/>
            </a:r>
            <a:endParaRPr b="1">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0" name="Shape 140"/>
        <p:cNvGrpSpPr/>
        <p:nvPr/>
      </p:nvGrpSpPr>
      <p:grpSpPr>
        <a:xfrm>
          <a:off x="0" y="0"/>
          <a:ext cx="0" cy="0"/>
          <a:chOff x="0" y="0"/>
          <a:chExt cx="0" cy="0"/>
        </a:xfrm>
      </p:grpSpPr>
      <p:sp>
        <p:nvSpPr>
          <p:cNvPr id="141" name="Google Shape;141;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b="1" lang="en" sz="2200"/>
              <a:t>Linear Regression - </a:t>
            </a:r>
            <a:r>
              <a:rPr b="1" lang="en" sz="2200"/>
              <a:t>Common Use Cases</a:t>
            </a:r>
            <a:r>
              <a:rPr b="1" lang="en" sz="2200"/>
              <a:t> </a:t>
            </a:r>
            <a:endParaRPr b="1" sz="2200"/>
          </a:p>
          <a:p>
            <a:pPr indent="0" lvl="0" marL="0" rtl="0" algn="l">
              <a:lnSpc>
                <a:spcPct val="200000"/>
              </a:lnSpc>
              <a:spcBef>
                <a:spcPts val="0"/>
              </a:spcBef>
              <a:spcAft>
                <a:spcPts val="0"/>
              </a:spcAft>
              <a:buSzPts val="1100"/>
              <a:buNone/>
            </a:pPr>
            <a:r>
              <a:t/>
            </a:r>
            <a:endParaRPr b="1" sz="2200"/>
          </a:p>
        </p:txBody>
      </p:sp>
      <p:sp>
        <p:nvSpPr>
          <p:cNvPr id="142" name="Google Shape;142;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Clr>
                <a:schemeClr val="dk1"/>
              </a:buClr>
              <a:buSzPts val="1100"/>
              <a:buFont typeface="Arial"/>
              <a:buNone/>
            </a:pPr>
            <a:r>
              <a:rPr b="1" lang="en" sz="1500">
                <a:solidFill>
                  <a:schemeClr val="dk1"/>
                </a:solidFill>
              </a:rPr>
              <a:t>Financial Applications:</a:t>
            </a:r>
            <a:endParaRPr b="1" sz="1500">
              <a:solidFill>
                <a:schemeClr val="dk1"/>
              </a:solidFill>
            </a:endParaRPr>
          </a:p>
          <a:p>
            <a:pPr indent="-323850" lvl="0" marL="457200" rtl="0" algn="l">
              <a:lnSpc>
                <a:spcPct val="100000"/>
              </a:lnSpc>
              <a:spcBef>
                <a:spcPts val="1200"/>
              </a:spcBef>
              <a:spcAft>
                <a:spcPts val="0"/>
              </a:spcAft>
              <a:buClr>
                <a:schemeClr val="dk1"/>
              </a:buClr>
              <a:buSzPts val="1500"/>
              <a:buChar char="●"/>
            </a:pPr>
            <a:r>
              <a:rPr b="1" lang="en" sz="1500">
                <a:solidFill>
                  <a:schemeClr val="dk1"/>
                </a:solidFill>
              </a:rPr>
              <a:t>Stock price prediction using market indicators</a:t>
            </a:r>
            <a:endParaRPr b="1" sz="1500">
              <a:solidFill>
                <a:schemeClr val="dk1"/>
              </a:solidFill>
            </a:endParaRPr>
          </a:p>
          <a:p>
            <a:pPr indent="-323850" lvl="0" marL="457200" rtl="0" algn="l">
              <a:lnSpc>
                <a:spcPct val="100000"/>
              </a:lnSpc>
              <a:spcBef>
                <a:spcPts val="0"/>
              </a:spcBef>
              <a:spcAft>
                <a:spcPts val="0"/>
              </a:spcAft>
              <a:buClr>
                <a:schemeClr val="dk1"/>
              </a:buClr>
              <a:buSzPts val="1500"/>
              <a:buChar char="●"/>
            </a:pPr>
            <a:r>
              <a:rPr b="1" lang="en" sz="1500">
                <a:solidFill>
                  <a:schemeClr val="dk1"/>
                </a:solidFill>
              </a:rPr>
              <a:t>Portfolio risk assessment</a:t>
            </a:r>
            <a:endParaRPr b="1" sz="1500">
              <a:solidFill>
                <a:schemeClr val="dk1"/>
              </a:solidFill>
            </a:endParaRPr>
          </a:p>
          <a:p>
            <a:pPr indent="-323850" lvl="0" marL="457200" rtl="0" algn="l">
              <a:lnSpc>
                <a:spcPct val="100000"/>
              </a:lnSpc>
              <a:spcBef>
                <a:spcPts val="0"/>
              </a:spcBef>
              <a:spcAft>
                <a:spcPts val="0"/>
              </a:spcAft>
              <a:buClr>
                <a:schemeClr val="dk1"/>
              </a:buClr>
              <a:buSzPts val="1500"/>
              <a:buChar char="●"/>
            </a:pPr>
            <a:r>
              <a:rPr b="1" lang="en" sz="1500">
                <a:solidFill>
                  <a:schemeClr val="dk1"/>
                </a:solidFill>
              </a:rPr>
              <a:t>Real estate valuation</a:t>
            </a:r>
            <a:endParaRPr b="1" sz="1500">
              <a:solidFill>
                <a:schemeClr val="dk1"/>
              </a:solidFill>
            </a:endParaRPr>
          </a:p>
          <a:p>
            <a:pPr indent="0" lvl="0" marL="0" rtl="0" algn="l">
              <a:lnSpc>
                <a:spcPct val="100000"/>
              </a:lnSpc>
              <a:spcBef>
                <a:spcPts val="1200"/>
              </a:spcBef>
              <a:spcAft>
                <a:spcPts val="0"/>
              </a:spcAft>
              <a:buClr>
                <a:schemeClr val="dk1"/>
              </a:buClr>
              <a:buSzPts val="1100"/>
              <a:buFont typeface="Arial"/>
              <a:buNone/>
            </a:pPr>
            <a:r>
              <a:rPr b="1" lang="en" sz="1500">
                <a:solidFill>
                  <a:schemeClr val="dk1"/>
                </a:solidFill>
              </a:rPr>
              <a:t>Business Analytics:</a:t>
            </a:r>
            <a:endParaRPr b="1" sz="1500">
              <a:solidFill>
                <a:schemeClr val="dk1"/>
              </a:solidFill>
            </a:endParaRPr>
          </a:p>
          <a:p>
            <a:pPr indent="-323850" lvl="0" marL="457200" rtl="0" algn="l">
              <a:lnSpc>
                <a:spcPct val="100000"/>
              </a:lnSpc>
              <a:spcBef>
                <a:spcPts val="1200"/>
              </a:spcBef>
              <a:spcAft>
                <a:spcPts val="0"/>
              </a:spcAft>
              <a:buClr>
                <a:schemeClr val="dk1"/>
              </a:buClr>
              <a:buSzPts val="1500"/>
              <a:buChar char="●"/>
            </a:pPr>
            <a:r>
              <a:rPr b="1" lang="en" sz="1500">
                <a:solidFill>
                  <a:schemeClr val="dk1"/>
                </a:solidFill>
              </a:rPr>
              <a:t>Sales forecasting based on marketing spend</a:t>
            </a:r>
            <a:endParaRPr b="1" sz="1500">
              <a:solidFill>
                <a:schemeClr val="dk1"/>
              </a:solidFill>
            </a:endParaRPr>
          </a:p>
          <a:p>
            <a:pPr indent="-323850" lvl="0" marL="457200" rtl="0" algn="l">
              <a:lnSpc>
                <a:spcPct val="100000"/>
              </a:lnSpc>
              <a:spcBef>
                <a:spcPts val="0"/>
              </a:spcBef>
              <a:spcAft>
                <a:spcPts val="0"/>
              </a:spcAft>
              <a:buClr>
                <a:schemeClr val="dk1"/>
              </a:buClr>
              <a:buSzPts val="1500"/>
              <a:buChar char="●"/>
            </a:pPr>
            <a:r>
              <a:rPr b="1" lang="en" sz="1500">
                <a:solidFill>
                  <a:schemeClr val="dk1"/>
                </a:solidFill>
              </a:rPr>
              <a:t>Customer lifetime value prediction</a:t>
            </a:r>
            <a:endParaRPr b="1" sz="1500">
              <a:solidFill>
                <a:schemeClr val="dk1"/>
              </a:solidFill>
            </a:endParaRPr>
          </a:p>
          <a:p>
            <a:pPr indent="-323850" lvl="0" marL="457200" rtl="0" algn="l">
              <a:lnSpc>
                <a:spcPct val="100000"/>
              </a:lnSpc>
              <a:spcBef>
                <a:spcPts val="0"/>
              </a:spcBef>
              <a:spcAft>
                <a:spcPts val="0"/>
              </a:spcAft>
              <a:buClr>
                <a:schemeClr val="dk1"/>
              </a:buClr>
              <a:buSzPts val="1500"/>
              <a:buChar char="●"/>
            </a:pPr>
            <a:r>
              <a:rPr b="1" lang="en" sz="1500">
                <a:solidFill>
                  <a:schemeClr val="dk1"/>
                </a:solidFill>
              </a:rPr>
              <a:t>Demand planning</a:t>
            </a:r>
            <a:endParaRPr b="1" sz="1500">
              <a:solidFill>
                <a:schemeClr val="dk1"/>
              </a:solidFill>
            </a:endParaRPr>
          </a:p>
          <a:p>
            <a:pPr indent="0" lvl="0" marL="0" rtl="0" algn="l">
              <a:lnSpc>
                <a:spcPct val="100000"/>
              </a:lnSpc>
              <a:spcBef>
                <a:spcPts val="1200"/>
              </a:spcBef>
              <a:spcAft>
                <a:spcPts val="0"/>
              </a:spcAft>
              <a:buClr>
                <a:schemeClr val="dk1"/>
              </a:buClr>
              <a:buSzPts val="1100"/>
              <a:buFont typeface="Arial"/>
              <a:buNone/>
            </a:pPr>
            <a:r>
              <a:rPr b="1" lang="en" sz="1500">
                <a:solidFill>
                  <a:schemeClr val="dk1"/>
                </a:solidFill>
              </a:rPr>
              <a:t>Scientific/Engineering:</a:t>
            </a:r>
            <a:endParaRPr b="1" sz="1500">
              <a:solidFill>
                <a:schemeClr val="dk1"/>
              </a:solidFill>
            </a:endParaRPr>
          </a:p>
          <a:p>
            <a:pPr indent="-323850" lvl="0" marL="457200" rtl="0" algn="l">
              <a:lnSpc>
                <a:spcPct val="100000"/>
              </a:lnSpc>
              <a:spcBef>
                <a:spcPts val="1200"/>
              </a:spcBef>
              <a:spcAft>
                <a:spcPts val="0"/>
              </a:spcAft>
              <a:buClr>
                <a:schemeClr val="dk1"/>
              </a:buClr>
              <a:buSzPts val="1500"/>
              <a:buChar char="●"/>
            </a:pPr>
            <a:r>
              <a:rPr b="1" lang="en" sz="1500">
                <a:solidFill>
                  <a:schemeClr val="dk1"/>
                </a:solidFill>
              </a:rPr>
              <a:t>Medical dosage optimization</a:t>
            </a:r>
            <a:endParaRPr b="1" sz="1500">
              <a:solidFill>
                <a:schemeClr val="dk1"/>
              </a:solidFill>
            </a:endParaRPr>
          </a:p>
          <a:p>
            <a:pPr indent="-323850" lvl="0" marL="457200" rtl="0" algn="l">
              <a:lnSpc>
                <a:spcPct val="100000"/>
              </a:lnSpc>
              <a:spcBef>
                <a:spcPts val="0"/>
              </a:spcBef>
              <a:spcAft>
                <a:spcPts val="0"/>
              </a:spcAft>
              <a:buClr>
                <a:schemeClr val="dk1"/>
              </a:buClr>
              <a:buSzPts val="1500"/>
              <a:buChar char="●"/>
            </a:pPr>
            <a:r>
              <a:rPr b="1" lang="en" sz="1500">
                <a:solidFill>
                  <a:schemeClr val="dk1"/>
                </a:solidFill>
              </a:rPr>
              <a:t>Quality control in manufacturing</a:t>
            </a:r>
            <a:endParaRPr b="1" sz="1500">
              <a:solidFill>
                <a:schemeClr val="dk1"/>
              </a:solidFill>
            </a:endParaRPr>
          </a:p>
          <a:p>
            <a:pPr indent="-323850" lvl="0" marL="457200" rtl="0" algn="l">
              <a:lnSpc>
                <a:spcPct val="100000"/>
              </a:lnSpc>
              <a:spcBef>
                <a:spcPts val="0"/>
              </a:spcBef>
              <a:spcAft>
                <a:spcPts val="0"/>
              </a:spcAft>
              <a:buClr>
                <a:schemeClr val="dk1"/>
              </a:buClr>
              <a:buSzPts val="1500"/>
              <a:buChar char="●"/>
            </a:pPr>
            <a:r>
              <a:rPr b="1" lang="en" sz="1500">
                <a:solidFill>
                  <a:schemeClr val="dk1"/>
                </a:solidFill>
              </a:rPr>
              <a:t>Environmental impact modeling</a:t>
            </a:r>
            <a:endParaRPr b="1" sz="1500">
              <a:solidFill>
                <a:schemeClr val="dk1"/>
              </a:solidFill>
            </a:endParaRPr>
          </a:p>
          <a:p>
            <a:pPr indent="0" lvl="0" marL="0" rtl="0" algn="l">
              <a:lnSpc>
                <a:spcPct val="100000"/>
              </a:lnSpc>
              <a:spcBef>
                <a:spcPts val="1200"/>
              </a:spcBef>
              <a:spcAft>
                <a:spcPts val="0"/>
              </a:spcAft>
              <a:buNone/>
            </a:pPr>
            <a:r>
              <a:t/>
            </a:r>
            <a:endParaRPr b="1" sz="15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6" name="Shape 146"/>
        <p:cNvGrpSpPr/>
        <p:nvPr/>
      </p:nvGrpSpPr>
      <p:grpSpPr>
        <a:xfrm>
          <a:off x="0" y="0"/>
          <a:ext cx="0" cy="0"/>
          <a:chOff x="0" y="0"/>
          <a:chExt cx="0" cy="0"/>
        </a:xfrm>
      </p:grpSpPr>
      <p:sp>
        <p:nvSpPr>
          <p:cNvPr id="147" name="Google Shape;147;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b="1" lang="en" sz="2200"/>
              <a:t>Linear Regression - </a:t>
            </a:r>
            <a:r>
              <a:rPr b="1" lang="en" sz="2200"/>
              <a:t>Key Limitations</a:t>
            </a:r>
            <a:endParaRPr b="1" sz="2200"/>
          </a:p>
          <a:p>
            <a:pPr indent="0" lvl="0" marL="0" rtl="0" algn="l">
              <a:lnSpc>
                <a:spcPct val="200000"/>
              </a:lnSpc>
              <a:spcBef>
                <a:spcPts val="0"/>
              </a:spcBef>
              <a:spcAft>
                <a:spcPts val="0"/>
              </a:spcAft>
              <a:buSzPts val="1100"/>
              <a:buNone/>
            </a:pPr>
            <a:r>
              <a:t/>
            </a:r>
            <a:endParaRPr b="1" sz="2200"/>
          </a:p>
        </p:txBody>
      </p:sp>
      <p:sp>
        <p:nvSpPr>
          <p:cNvPr id="148" name="Google Shape;148;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
                <a:solidFill>
                  <a:schemeClr val="dk1"/>
                </a:solidFill>
              </a:rPr>
              <a:t>Works well when:</a:t>
            </a:r>
            <a:endParaRPr b="1">
              <a:solidFill>
                <a:schemeClr val="dk1"/>
              </a:solidFill>
            </a:endParaRPr>
          </a:p>
          <a:p>
            <a:pPr indent="-342900" lvl="0" marL="457200" rtl="0" algn="l">
              <a:spcBef>
                <a:spcPts val="1200"/>
              </a:spcBef>
              <a:spcAft>
                <a:spcPts val="0"/>
              </a:spcAft>
              <a:buClr>
                <a:schemeClr val="dk1"/>
              </a:buClr>
              <a:buSzPts val="1800"/>
              <a:buChar char="●"/>
            </a:pPr>
            <a:r>
              <a:rPr b="1" lang="en">
                <a:solidFill>
                  <a:schemeClr val="dk1"/>
                </a:solidFill>
              </a:rPr>
              <a:t>Linear relationship exists between features and target</a:t>
            </a:r>
            <a:endParaRPr b="1">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Features are independent</a:t>
            </a:r>
            <a:endParaRPr b="1">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Errors are normally distributed</a:t>
            </a:r>
            <a:endParaRPr b="1">
              <a:solidFill>
                <a:schemeClr val="dk1"/>
              </a:solidFill>
            </a:endParaRPr>
          </a:p>
          <a:p>
            <a:pPr indent="0" lvl="0" marL="0" rtl="0" algn="l">
              <a:spcBef>
                <a:spcPts val="1200"/>
              </a:spcBef>
              <a:spcAft>
                <a:spcPts val="0"/>
              </a:spcAft>
              <a:buClr>
                <a:schemeClr val="dk1"/>
              </a:buClr>
              <a:buSzPts val="1100"/>
              <a:buFont typeface="Arial"/>
              <a:buNone/>
            </a:pPr>
            <a:r>
              <a:rPr b="1" lang="en">
                <a:solidFill>
                  <a:schemeClr val="dk1"/>
                </a:solidFill>
              </a:rPr>
              <a:t>Struggles with:</a:t>
            </a:r>
            <a:endParaRPr b="1">
              <a:solidFill>
                <a:schemeClr val="dk1"/>
              </a:solidFill>
            </a:endParaRPr>
          </a:p>
          <a:p>
            <a:pPr indent="-342900" lvl="0" marL="457200" rtl="0" algn="l">
              <a:spcBef>
                <a:spcPts val="1200"/>
              </a:spcBef>
              <a:spcAft>
                <a:spcPts val="0"/>
              </a:spcAft>
              <a:buClr>
                <a:schemeClr val="dk1"/>
              </a:buClr>
              <a:buSzPts val="1800"/>
              <a:buChar char="●"/>
            </a:pPr>
            <a:r>
              <a:rPr b="1" lang="en">
                <a:solidFill>
                  <a:schemeClr val="dk1"/>
                </a:solidFill>
              </a:rPr>
              <a:t>Non-linear patterns</a:t>
            </a:r>
            <a:endParaRPr b="1">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Complex feature interactions</a:t>
            </a:r>
            <a:endParaRPr b="1">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Outliers significantly impact results</a:t>
            </a:r>
            <a:endParaRPr b="1">
              <a:solidFill>
                <a:schemeClr val="dk1"/>
              </a:solidFill>
            </a:endParaRPr>
          </a:p>
          <a:p>
            <a:pPr indent="0" lvl="0" marL="0" rtl="0" algn="l">
              <a:lnSpc>
                <a:spcPct val="100000"/>
              </a:lnSpc>
              <a:spcBef>
                <a:spcPts val="1200"/>
              </a:spcBef>
              <a:spcAft>
                <a:spcPts val="0"/>
              </a:spcAft>
              <a:buNone/>
            </a:pPr>
            <a:r>
              <a:t/>
            </a:r>
            <a:endParaRPr b="1">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2" name="Shape 152"/>
        <p:cNvGrpSpPr/>
        <p:nvPr/>
      </p:nvGrpSpPr>
      <p:grpSpPr>
        <a:xfrm>
          <a:off x="0" y="0"/>
          <a:ext cx="0" cy="0"/>
          <a:chOff x="0" y="0"/>
          <a:chExt cx="0" cy="0"/>
        </a:xfrm>
      </p:grpSpPr>
      <p:sp>
        <p:nvSpPr>
          <p:cNvPr id="153" name="Google Shape;153;p29"/>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200"/>
              <a:t>Foundational Algorithms - Logistic Regression </a:t>
            </a:r>
            <a:endParaRPr b="1" sz="2200"/>
          </a:p>
          <a:p>
            <a:pPr indent="0" lvl="0" marL="0" rtl="0" algn="l">
              <a:lnSpc>
                <a:spcPct val="200000"/>
              </a:lnSpc>
              <a:spcBef>
                <a:spcPts val="0"/>
              </a:spcBef>
              <a:spcAft>
                <a:spcPts val="0"/>
              </a:spcAft>
              <a:buClr>
                <a:schemeClr val="dk1"/>
              </a:buClr>
              <a:buSzPts val="1100"/>
              <a:buFont typeface="Arial"/>
              <a:buNone/>
            </a:pPr>
            <a:r>
              <a:t/>
            </a:r>
            <a:endParaRPr b="1" sz="2200"/>
          </a:p>
          <a:p>
            <a:pPr indent="0" lvl="0" marL="0" rtl="0" algn="l">
              <a:lnSpc>
                <a:spcPct val="200000"/>
              </a:lnSpc>
              <a:spcBef>
                <a:spcPts val="0"/>
              </a:spcBef>
              <a:spcAft>
                <a:spcPts val="0"/>
              </a:spcAft>
              <a:buSzPts val="1100"/>
              <a:buNone/>
            </a:pPr>
            <a:r>
              <a:t/>
            </a:r>
            <a:endParaRPr b="1" sz="2200"/>
          </a:p>
        </p:txBody>
      </p:sp>
      <p:sp>
        <p:nvSpPr>
          <p:cNvPr id="154" name="Google Shape;154;p29"/>
          <p:cNvSpPr txBox="1"/>
          <p:nvPr>
            <p:ph idx="1" type="body"/>
          </p:nvPr>
        </p:nvSpPr>
        <p:spPr>
          <a:xfrm>
            <a:off x="311700" y="8476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chemeClr val="dk1"/>
                </a:solidFill>
              </a:rPr>
              <a:t>Modifies linear regression for binary classification </a:t>
            </a:r>
            <a:endParaRPr b="1" sz="1900">
              <a:solidFill>
                <a:schemeClr val="dk1"/>
              </a:solidFill>
            </a:endParaRPr>
          </a:p>
          <a:p>
            <a:pPr indent="-349250" lvl="0" marL="457200" rtl="0" algn="l">
              <a:spcBef>
                <a:spcPts val="0"/>
              </a:spcBef>
              <a:spcAft>
                <a:spcPts val="0"/>
              </a:spcAft>
              <a:buClr>
                <a:schemeClr val="dk1"/>
              </a:buClr>
              <a:buSzPts val="1900"/>
              <a:buChar char="-"/>
            </a:pPr>
            <a:r>
              <a:rPr b="1" lang="en" sz="1900">
                <a:solidFill>
                  <a:schemeClr val="dk1"/>
                </a:solidFill>
              </a:rPr>
              <a:t>Sigmoid function σ(x) transforms any real number onto interval (0,1). </a:t>
            </a:r>
            <a:endParaRPr b="1" sz="1900">
              <a:solidFill>
                <a:schemeClr val="dk1"/>
              </a:solidFill>
            </a:endParaRPr>
          </a:p>
          <a:p>
            <a:pPr indent="-349250" lvl="0" marL="457200" rtl="0" algn="l">
              <a:spcBef>
                <a:spcPts val="0"/>
              </a:spcBef>
              <a:spcAft>
                <a:spcPts val="0"/>
              </a:spcAft>
              <a:buClr>
                <a:schemeClr val="dk1"/>
              </a:buClr>
              <a:buSzPts val="1900"/>
              <a:buChar char="-"/>
            </a:pPr>
            <a:r>
              <a:rPr b="1" lang="en" sz="1900">
                <a:solidFill>
                  <a:schemeClr val="dk1"/>
                </a:solidFill>
              </a:rPr>
              <a:t>y = σ(w·x + b)</a:t>
            </a:r>
            <a:endParaRPr b="1" sz="1900">
              <a:solidFill>
                <a:schemeClr val="dk1"/>
              </a:solidFill>
            </a:endParaRPr>
          </a:p>
          <a:p>
            <a:pPr indent="-349250" lvl="0" marL="457200" rtl="0" algn="l">
              <a:spcBef>
                <a:spcPts val="0"/>
              </a:spcBef>
              <a:spcAft>
                <a:spcPts val="0"/>
              </a:spcAft>
              <a:buClr>
                <a:schemeClr val="dk1"/>
              </a:buClr>
              <a:buSzPts val="1900"/>
              <a:buChar char="-"/>
            </a:pPr>
            <a:r>
              <a:rPr b="1" lang="en" sz="1900">
                <a:solidFill>
                  <a:schemeClr val="dk1"/>
                </a:solidFill>
              </a:rPr>
              <a:t>y = σ(β₀ + β₁x₁ + β₂x₂ + ... + βₙxₙ) </a:t>
            </a:r>
            <a:endParaRPr b="1" sz="1900">
              <a:solidFill>
                <a:schemeClr val="dk1"/>
              </a:solidFill>
            </a:endParaRPr>
          </a:p>
          <a:p>
            <a:pPr indent="-349250" lvl="0" marL="457200" rtl="0" algn="l">
              <a:spcBef>
                <a:spcPts val="0"/>
              </a:spcBef>
              <a:spcAft>
                <a:spcPts val="0"/>
              </a:spcAft>
              <a:buClr>
                <a:schemeClr val="dk1"/>
              </a:buClr>
              <a:buSzPts val="1900"/>
              <a:buChar char="-"/>
            </a:pPr>
            <a:r>
              <a:rPr b="1" lang="en" sz="1900">
                <a:solidFill>
                  <a:schemeClr val="dk1"/>
                </a:solidFill>
              </a:rPr>
              <a:t>where σ(z) = 1/(1 + e^(-z)) </a:t>
            </a:r>
            <a:endParaRPr b="1" sz="1900">
              <a:solidFill>
                <a:schemeClr val="dk1"/>
              </a:solidFill>
            </a:endParaRPr>
          </a:p>
          <a:p>
            <a:pPr indent="-349250" lvl="0" marL="457200" rtl="0" algn="l">
              <a:spcBef>
                <a:spcPts val="0"/>
              </a:spcBef>
              <a:spcAft>
                <a:spcPts val="0"/>
              </a:spcAft>
              <a:buClr>
                <a:schemeClr val="dk1"/>
              </a:buClr>
              <a:buSzPts val="1900"/>
              <a:buChar char="-"/>
            </a:pPr>
            <a:r>
              <a:rPr b="1" lang="en" sz="1900">
                <a:solidFill>
                  <a:schemeClr val="dk1"/>
                </a:solidFill>
              </a:rPr>
              <a:t>Interpreted as outputting a probability of belonging to a specified class</a:t>
            </a:r>
            <a:endParaRPr b="1" sz="1900">
              <a:solidFill>
                <a:schemeClr val="dk1"/>
              </a:solidFill>
            </a:endParaRPr>
          </a:p>
          <a:p>
            <a:pPr indent="-349250" lvl="0" marL="457200" rtl="0" algn="l">
              <a:spcBef>
                <a:spcPts val="0"/>
              </a:spcBef>
              <a:spcAft>
                <a:spcPts val="0"/>
              </a:spcAft>
              <a:buClr>
                <a:schemeClr val="dk1"/>
              </a:buClr>
              <a:buSzPts val="1900"/>
              <a:buChar char="-"/>
            </a:pPr>
            <a:r>
              <a:rPr b="1" lang="en" sz="1900">
                <a:solidFill>
                  <a:schemeClr val="dk1"/>
                </a:solidFill>
              </a:rPr>
              <a:t>p: Probability of positive class (0 to 1)</a:t>
            </a:r>
            <a:endParaRPr b="1" sz="1900">
              <a:solidFill>
                <a:schemeClr val="dk1"/>
              </a:solidFill>
            </a:endParaRPr>
          </a:p>
          <a:p>
            <a:pPr indent="-349250" lvl="0" marL="457200" rtl="0" algn="l">
              <a:spcBef>
                <a:spcPts val="0"/>
              </a:spcBef>
              <a:spcAft>
                <a:spcPts val="0"/>
              </a:spcAft>
              <a:buClr>
                <a:schemeClr val="dk1"/>
              </a:buClr>
              <a:buSzPts val="1900"/>
              <a:buChar char="-"/>
            </a:pPr>
            <a:r>
              <a:rPr b="1" lang="en" sz="1900">
                <a:solidFill>
                  <a:schemeClr val="dk1"/>
                </a:solidFill>
              </a:rPr>
              <a:t>σ(z): Sigmoid function maps any real number to (0,1)</a:t>
            </a:r>
            <a:endParaRPr b="1" sz="1900">
              <a:solidFill>
                <a:schemeClr val="dk1"/>
              </a:solidFill>
            </a:endParaRPr>
          </a:p>
          <a:p>
            <a:pPr indent="-349250" lvl="0" marL="457200" rtl="0" algn="l">
              <a:spcBef>
                <a:spcPts val="0"/>
              </a:spcBef>
              <a:spcAft>
                <a:spcPts val="0"/>
              </a:spcAft>
              <a:buClr>
                <a:schemeClr val="dk1"/>
              </a:buClr>
              <a:buSzPts val="1900"/>
              <a:buChar char="-"/>
            </a:pPr>
            <a:r>
              <a:rPr b="1" lang="en" sz="1900">
                <a:solidFill>
                  <a:schemeClr val="dk1"/>
                </a:solidFill>
              </a:rPr>
              <a:t>Decision boundary: Typically p &gt; 0.5 → Class 1, p ≤ 0.5 → Class 0</a:t>
            </a:r>
            <a:endParaRPr b="1" sz="19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8" name="Shape 158"/>
        <p:cNvGrpSpPr/>
        <p:nvPr/>
      </p:nvGrpSpPr>
      <p:grpSpPr>
        <a:xfrm>
          <a:off x="0" y="0"/>
          <a:ext cx="0" cy="0"/>
          <a:chOff x="0" y="0"/>
          <a:chExt cx="0" cy="0"/>
        </a:xfrm>
      </p:grpSpPr>
      <p:sp>
        <p:nvSpPr>
          <p:cNvPr id="159" name="Google Shape;159;p30"/>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b="1" lang="en" sz="2200"/>
              <a:t>Logistic Regression - </a:t>
            </a:r>
            <a:r>
              <a:rPr b="1" lang="en" sz="2200"/>
              <a:t>Common Use Cases</a:t>
            </a:r>
            <a:endParaRPr b="1" sz="2200"/>
          </a:p>
          <a:p>
            <a:pPr indent="0" lvl="0" marL="0" rtl="0" algn="l">
              <a:lnSpc>
                <a:spcPct val="200000"/>
              </a:lnSpc>
              <a:spcBef>
                <a:spcPts val="0"/>
              </a:spcBef>
              <a:spcAft>
                <a:spcPts val="0"/>
              </a:spcAft>
              <a:buSzPts val="1100"/>
              <a:buNone/>
            </a:pPr>
            <a:r>
              <a:t/>
            </a:r>
            <a:endParaRPr b="1" sz="2200"/>
          </a:p>
          <a:p>
            <a:pPr indent="0" lvl="0" marL="0" rtl="0" algn="l">
              <a:lnSpc>
                <a:spcPct val="200000"/>
              </a:lnSpc>
              <a:spcBef>
                <a:spcPts val="0"/>
              </a:spcBef>
              <a:spcAft>
                <a:spcPts val="0"/>
              </a:spcAft>
              <a:buSzPts val="1100"/>
              <a:buNone/>
            </a:pPr>
            <a:r>
              <a:t/>
            </a:r>
            <a:endParaRPr b="1" sz="2200"/>
          </a:p>
        </p:txBody>
      </p:sp>
      <p:sp>
        <p:nvSpPr>
          <p:cNvPr id="160" name="Google Shape;160;p30"/>
          <p:cNvSpPr txBox="1"/>
          <p:nvPr>
            <p:ph idx="1" type="body"/>
          </p:nvPr>
        </p:nvSpPr>
        <p:spPr>
          <a:xfrm>
            <a:off x="311700" y="8476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400">
                <a:solidFill>
                  <a:schemeClr val="dk1"/>
                </a:solidFill>
              </a:rPr>
              <a:t>Technology Applications:</a:t>
            </a:r>
            <a:endParaRPr b="1" sz="1400">
              <a:solidFill>
                <a:schemeClr val="dk1"/>
              </a:solidFill>
            </a:endParaRPr>
          </a:p>
          <a:p>
            <a:pPr indent="-317500" lvl="0" marL="457200" rtl="0" algn="l">
              <a:spcBef>
                <a:spcPts val="1200"/>
              </a:spcBef>
              <a:spcAft>
                <a:spcPts val="0"/>
              </a:spcAft>
              <a:buClr>
                <a:schemeClr val="dk1"/>
              </a:buClr>
              <a:buSzPts val="1400"/>
              <a:buChar char="●"/>
            </a:pPr>
            <a:r>
              <a:rPr b="1" lang="en" sz="1400">
                <a:solidFill>
                  <a:schemeClr val="dk1"/>
                </a:solidFill>
              </a:rPr>
              <a:t>Email spam filtering (spam/not spam)</a:t>
            </a:r>
            <a:endParaRPr b="1"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User authentication (authorized/unauthorized)</a:t>
            </a:r>
            <a:endParaRPr b="1"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Software bug prediction (bug/no bug)</a:t>
            </a:r>
            <a:endParaRPr b="1" sz="1400">
              <a:solidFill>
                <a:schemeClr val="dk1"/>
              </a:solidFill>
            </a:endParaRPr>
          </a:p>
          <a:p>
            <a:pPr indent="0" lvl="0" marL="0" rtl="0" algn="l">
              <a:spcBef>
                <a:spcPts val="1200"/>
              </a:spcBef>
              <a:spcAft>
                <a:spcPts val="0"/>
              </a:spcAft>
              <a:buNone/>
            </a:pPr>
            <a:r>
              <a:rPr b="1" lang="en" sz="1400">
                <a:solidFill>
                  <a:schemeClr val="dk1"/>
                </a:solidFill>
              </a:rPr>
              <a:t>Marketing &amp; Business:</a:t>
            </a:r>
            <a:endParaRPr b="1" sz="1400">
              <a:solidFill>
                <a:schemeClr val="dk1"/>
              </a:solidFill>
            </a:endParaRPr>
          </a:p>
          <a:p>
            <a:pPr indent="-317500" lvl="0" marL="457200" rtl="0" algn="l">
              <a:spcBef>
                <a:spcPts val="1200"/>
              </a:spcBef>
              <a:spcAft>
                <a:spcPts val="0"/>
              </a:spcAft>
              <a:buClr>
                <a:schemeClr val="dk1"/>
              </a:buClr>
              <a:buSzPts val="1400"/>
              <a:buChar char="●"/>
            </a:pPr>
            <a:r>
              <a:rPr b="1" lang="en" sz="1400">
                <a:solidFill>
                  <a:schemeClr val="dk1"/>
                </a:solidFill>
              </a:rPr>
              <a:t>Email spam classification</a:t>
            </a:r>
            <a:endParaRPr b="1"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Customer churn prediction (stay/leave)</a:t>
            </a:r>
            <a:endParaRPr b="1"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A/B test conversion rates</a:t>
            </a:r>
            <a:endParaRPr b="1" sz="1400">
              <a:solidFill>
                <a:schemeClr val="dk1"/>
              </a:solidFill>
            </a:endParaRPr>
          </a:p>
          <a:p>
            <a:pPr indent="0" lvl="0" marL="0" rtl="0" algn="l">
              <a:spcBef>
                <a:spcPts val="1200"/>
              </a:spcBef>
              <a:spcAft>
                <a:spcPts val="0"/>
              </a:spcAft>
              <a:buNone/>
            </a:pPr>
            <a:r>
              <a:rPr b="1" lang="en" sz="1400">
                <a:solidFill>
                  <a:schemeClr val="dk1"/>
                </a:solidFill>
              </a:rPr>
              <a:t>Medical &amp; Healthcare:</a:t>
            </a:r>
            <a:endParaRPr b="1" sz="1400">
              <a:solidFill>
                <a:schemeClr val="dk1"/>
              </a:solidFill>
            </a:endParaRPr>
          </a:p>
          <a:p>
            <a:pPr indent="-317500" lvl="0" marL="457200" rtl="0" algn="l">
              <a:spcBef>
                <a:spcPts val="1200"/>
              </a:spcBef>
              <a:spcAft>
                <a:spcPts val="0"/>
              </a:spcAft>
              <a:buClr>
                <a:schemeClr val="dk1"/>
              </a:buClr>
              <a:buSzPts val="1400"/>
              <a:buChar char="●"/>
            </a:pPr>
            <a:r>
              <a:rPr b="1" lang="en" sz="1400">
                <a:solidFill>
                  <a:schemeClr val="dk1"/>
                </a:solidFill>
              </a:rPr>
              <a:t>Disease diagnosis (positive/negative)</a:t>
            </a:r>
            <a:endParaRPr b="1"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Drug efficacy (effective/ineffective)</a:t>
            </a:r>
            <a:endParaRPr b="1"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Risk assessment (high/low risk)</a:t>
            </a:r>
            <a:endParaRPr b="1" sz="14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4" name="Shape 164"/>
        <p:cNvGrpSpPr/>
        <p:nvPr/>
      </p:nvGrpSpPr>
      <p:grpSpPr>
        <a:xfrm>
          <a:off x="0" y="0"/>
          <a:ext cx="0" cy="0"/>
          <a:chOff x="0" y="0"/>
          <a:chExt cx="0" cy="0"/>
        </a:xfrm>
      </p:grpSpPr>
      <p:sp>
        <p:nvSpPr>
          <p:cNvPr id="165" name="Google Shape;165;p31"/>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b="1" lang="en" sz="2200"/>
              <a:t>Logistic Regression - </a:t>
            </a:r>
            <a:r>
              <a:rPr b="1" lang="en" sz="2200"/>
              <a:t>Advantages &amp; Limitations</a:t>
            </a:r>
            <a:endParaRPr b="1" sz="2200"/>
          </a:p>
          <a:p>
            <a:pPr indent="0" lvl="0" marL="0" rtl="0" algn="l">
              <a:lnSpc>
                <a:spcPct val="200000"/>
              </a:lnSpc>
              <a:spcBef>
                <a:spcPts val="0"/>
              </a:spcBef>
              <a:spcAft>
                <a:spcPts val="0"/>
              </a:spcAft>
              <a:buSzPts val="1100"/>
              <a:buNone/>
            </a:pPr>
            <a:r>
              <a:t/>
            </a:r>
            <a:endParaRPr b="1" sz="2200"/>
          </a:p>
          <a:p>
            <a:pPr indent="0" lvl="0" marL="0" rtl="0" algn="l">
              <a:lnSpc>
                <a:spcPct val="200000"/>
              </a:lnSpc>
              <a:spcBef>
                <a:spcPts val="0"/>
              </a:spcBef>
              <a:spcAft>
                <a:spcPts val="0"/>
              </a:spcAft>
              <a:buSzPts val="1100"/>
              <a:buNone/>
            </a:pPr>
            <a:r>
              <a:t/>
            </a:r>
            <a:endParaRPr b="1" sz="2200"/>
          </a:p>
        </p:txBody>
      </p:sp>
      <p:sp>
        <p:nvSpPr>
          <p:cNvPr id="166" name="Google Shape;166;p31"/>
          <p:cNvSpPr txBox="1"/>
          <p:nvPr>
            <p:ph idx="1" type="body"/>
          </p:nvPr>
        </p:nvSpPr>
        <p:spPr>
          <a:xfrm>
            <a:off x="311700" y="8476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a:solidFill>
                  <a:schemeClr val="dk1"/>
                </a:solidFill>
              </a:rPr>
              <a:t>Works well when:</a:t>
            </a:r>
            <a:endParaRPr b="1">
              <a:solidFill>
                <a:schemeClr val="dk1"/>
              </a:solidFill>
            </a:endParaRPr>
          </a:p>
          <a:p>
            <a:pPr indent="-342900" lvl="0" marL="457200" rtl="0" algn="l">
              <a:spcBef>
                <a:spcPts val="1200"/>
              </a:spcBef>
              <a:spcAft>
                <a:spcPts val="0"/>
              </a:spcAft>
              <a:buClr>
                <a:schemeClr val="dk1"/>
              </a:buClr>
              <a:buSzPts val="1800"/>
              <a:buChar char="●"/>
            </a:pPr>
            <a:r>
              <a:rPr b="1" lang="en">
                <a:solidFill>
                  <a:schemeClr val="dk1"/>
                </a:solidFill>
              </a:rPr>
              <a:t>Binary outcomes needed</a:t>
            </a:r>
            <a:endParaRPr b="1">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Want probability estimates, not just classifications</a:t>
            </a:r>
            <a:endParaRPr b="1">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Linear decision boundary appropriate</a:t>
            </a:r>
            <a:endParaRPr b="1">
              <a:solidFill>
                <a:schemeClr val="dk1"/>
              </a:solidFill>
            </a:endParaRPr>
          </a:p>
          <a:p>
            <a:pPr indent="0" lvl="0" marL="0" rtl="0" algn="l">
              <a:spcBef>
                <a:spcPts val="1200"/>
              </a:spcBef>
              <a:spcAft>
                <a:spcPts val="0"/>
              </a:spcAft>
              <a:buNone/>
            </a:pPr>
            <a:r>
              <a:rPr b="1" lang="en">
                <a:solidFill>
                  <a:schemeClr val="dk1"/>
                </a:solidFill>
              </a:rPr>
              <a:t>Struggles with:</a:t>
            </a:r>
            <a:endParaRPr b="1">
              <a:solidFill>
                <a:schemeClr val="dk1"/>
              </a:solidFill>
            </a:endParaRPr>
          </a:p>
          <a:p>
            <a:pPr indent="-342900" lvl="0" marL="457200" rtl="0" algn="l">
              <a:spcBef>
                <a:spcPts val="1200"/>
              </a:spcBef>
              <a:spcAft>
                <a:spcPts val="0"/>
              </a:spcAft>
              <a:buClr>
                <a:schemeClr val="dk1"/>
              </a:buClr>
              <a:buSzPts val="1800"/>
              <a:buChar char="●"/>
            </a:pPr>
            <a:r>
              <a:rPr b="1" lang="en">
                <a:solidFill>
                  <a:schemeClr val="dk1"/>
                </a:solidFill>
              </a:rPr>
              <a:t>Non-linear relationships between features</a:t>
            </a:r>
            <a:endParaRPr b="1">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Perfect separation in data</a:t>
            </a:r>
            <a:endParaRPr b="1">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Requires large sample sizes for stable results</a:t>
            </a:r>
            <a:endParaRPr b="1">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0" name="Shape 60"/>
        <p:cNvGrpSpPr/>
        <p:nvPr/>
      </p:nvGrpSpPr>
      <p:grpSpPr>
        <a:xfrm>
          <a:off x="0" y="0"/>
          <a:ext cx="0" cy="0"/>
          <a:chOff x="0" y="0"/>
          <a:chExt cx="0" cy="0"/>
        </a:xfrm>
      </p:grpSpPr>
      <p:sp>
        <p:nvSpPr>
          <p:cNvPr id="61" name="Google Shape;61;p14"/>
          <p:cNvSpPr txBox="1"/>
          <p:nvPr>
            <p:ph type="ctrTitle"/>
          </p:nvPr>
        </p:nvSpPr>
        <p:spPr>
          <a:xfrm>
            <a:off x="311700" y="744575"/>
            <a:ext cx="8520600" cy="1403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solidFill>
                  <a:schemeClr val="lt1"/>
                </a:solidFill>
                <a:latin typeface="Calibri"/>
                <a:ea typeface="Calibri"/>
                <a:cs typeface="Calibri"/>
                <a:sym typeface="Calibri"/>
              </a:rPr>
              <a:t>Thank you sponsors</a:t>
            </a:r>
            <a:endParaRPr b="1">
              <a:solidFill>
                <a:schemeClr val="lt1"/>
              </a:solidFill>
              <a:latin typeface="Calibri"/>
              <a:ea typeface="Calibri"/>
              <a:cs typeface="Calibri"/>
              <a:sym typeface="Calibri"/>
            </a:endParaRPr>
          </a:p>
        </p:txBody>
      </p:sp>
      <p:sp>
        <p:nvSpPr>
          <p:cNvPr id="62" name="Google Shape;62;p14"/>
          <p:cNvSpPr txBox="1"/>
          <p:nvPr>
            <p:ph idx="1" type="subTitle"/>
          </p:nvPr>
        </p:nvSpPr>
        <p:spPr>
          <a:xfrm>
            <a:off x="311700" y="214827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solidFill>
                  <a:schemeClr val="lt1"/>
                </a:solidFill>
                <a:latin typeface="Calibri"/>
                <a:ea typeface="Calibri"/>
                <a:cs typeface="Calibri"/>
                <a:sym typeface="Calibri"/>
              </a:rPr>
              <a:t>GTO Wizard &amp; Octopi Poker</a:t>
            </a:r>
            <a:endParaRPr b="1">
              <a:solidFill>
                <a:schemeClr val="lt1"/>
              </a:solidFill>
              <a:latin typeface="Calibri"/>
              <a:ea typeface="Calibri"/>
              <a:cs typeface="Calibri"/>
              <a:sym typeface="Calibri"/>
            </a:endParaRPr>
          </a:p>
        </p:txBody>
      </p:sp>
      <p:pic>
        <p:nvPicPr>
          <p:cNvPr id="63" name="Google Shape;63;p14"/>
          <p:cNvPicPr preferRelativeResize="0"/>
          <p:nvPr/>
        </p:nvPicPr>
        <p:blipFill>
          <a:blip r:embed="rId4">
            <a:alphaModFix/>
          </a:blip>
          <a:stretch>
            <a:fillRect/>
          </a:stretch>
        </p:blipFill>
        <p:spPr>
          <a:xfrm>
            <a:off x="1553775" y="2940875"/>
            <a:ext cx="1897825" cy="1897825"/>
          </a:xfrm>
          <a:prstGeom prst="rect">
            <a:avLst/>
          </a:prstGeom>
          <a:noFill/>
          <a:ln>
            <a:noFill/>
          </a:ln>
        </p:spPr>
      </p:pic>
      <p:pic>
        <p:nvPicPr>
          <p:cNvPr id="64" name="Google Shape;64;p14"/>
          <p:cNvPicPr preferRelativeResize="0"/>
          <p:nvPr/>
        </p:nvPicPr>
        <p:blipFill>
          <a:blip r:embed="rId5">
            <a:alphaModFix/>
          </a:blip>
          <a:stretch>
            <a:fillRect/>
          </a:stretch>
        </p:blipFill>
        <p:spPr>
          <a:xfrm>
            <a:off x="5744575" y="2940875"/>
            <a:ext cx="1897825" cy="18978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0" name="Shape 170"/>
        <p:cNvGrpSpPr/>
        <p:nvPr/>
      </p:nvGrpSpPr>
      <p:grpSpPr>
        <a:xfrm>
          <a:off x="0" y="0"/>
          <a:ext cx="0" cy="0"/>
          <a:chOff x="0" y="0"/>
          <a:chExt cx="0" cy="0"/>
        </a:xfrm>
      </p:grpSpPr>
      <p:sp>
        <p:nvSpPr>
          <p:cNvPr id="171" name="Google Shape;171;p32"/>
          <p:cNvSpPr txBox="1"/>
          <p:nvPr>
            <p:ph type="title"/>
          </p:nvPr>
        </p:nvSpPr>
        <p:spPr>
          <a:xfrm>
            <a:off x="311700" y="3688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200"/>
              <a:t>Foundational Algorithms - k-Nearest Neighbors (kNN) </a:t>
            </a:r>
            <a:endParaRPr b="1" sz="2200"/>
          </a:p>
          <a:p>
            <a:pPr indent="0" lvl="0" marL="0" rtl="0" algn="l">
              <a:lnSpc>
                <a:spcPct val="200000"/>
              </a:lnSpc>
              <a:spcBef>
                <a:spcPts val="0"/>
              </a:spcBef>
              <a:spcAft>
                <a:spcPts val="0"/>
              </a:spcAft>
              <a:buClr>
                <a:schemeClr val="dk1"/>
              </a:buClr>
              <a:buSzPts val="1100"/>
              <a:buFont typeface="Arial"/>
              <a:buNone/>
            </a:pPr>
            <a:r>
              <a:t/>
            </a:r>
            <a:endParaRPr b="1" sz="2200"/>
          </a:p>
          <a:p>
            <a:pPr indent="0" lvl="0" marL="0" rtl="0" algn="l">
              <a:lnSpc>
                <a:spcPct val="200000"/>
              </a:lnSpc>
              <a:spcBef>
                <a:spcPts val="0"/>
              </a:spcBef>
              <a:spcAft>
                <a:spcPts val="0"/>
              </a:spcAft>
              <a:buClr>
                <a:schemeClr val="dk1"/>
              </a:buClr>
              <a:buSzPts val="1100"/>
              <a:buFont typeface="Arial"/>
              <a:buNone/>
            </a:pPr>
            <a:r>
              <a:t/>
            </a:r>
            <a:endParaRPr b="1" sz="2200"/>
          </a:p>
          <a:p>
            <a:pPr indent="0" lvl="0" marL="0" rtl="0" algn="l">
              <a:lnSpc>
                <a:spcPct val="200000"/>
              </a:lnSpc>
              <a:spcBef>
                <a:spcPts val="0"/>
              </a:spcBef>
              <a:spcAft>
                <a:spcPts val="0"/>
              </a:spcAft>
              <a:buSzPts val="1100"/>
              <a:buNone/>
            </a:pPr>
            <a:r>
              <a:t/>
            </a:r>
            <a:endParaRPr b="1" sz="2200"/>
          </a:p>
        </p:txBody>
      </p:sp>
      <p:sp>
        <p:nvSpPr>
          <p:cNvPr id="172" name="Google Shape;172;p32"/>
          <p:cNvSpPr txBox="1"/>
          <p:nvPr>
            <p:ph idx="1" type="body"/>
          </p:nvPr>
        </p:nvSpPr>
        <p:spPr>
          <a:xfrm>
            <a:off x="311700" y="8476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Classification or regression </a:t>
            </a:r>
            <a:endParaRPr b="1">
              <a:solidFill>
                <a:schemeClr val="dk1"/>
              </a:solidFill>
            </a:endParaRPr>
          </a:p>
          <a:p>
            <a:pPr indent="0" lvl="0" marL="0" rtl="0" algn="l">
              <a:spcBef>
                <a:spcPts val="1200"/>
              </a:spcBef>
              <a:spcAft>
                <a:spcPts val="0"/>
              </a:spcAft>
              <a:buNone/>
            </a:pPr>
            <a:r>
              <a:rPr b="1" lang="en" sz="1100">
                <a:solidFill>
                  <a:schemeClr val="dk1"/>
                </a:solidFill>
              </a:rPr>
              <a:t>kNN Steps:</a:t>
            </a:r>
            <a:endParaRPr b="1" sz="1100">
              <a:solidFill>
                <a:schemeClr val="dk1"/>
              </a:solidFill>
            </a:endParaRPr>
          </a:p>
          <a:p>
            <a:pPr indent="-298450" lvl="0" marL="457200" rtl="0" algn="l">
              <a:spcBef>
                <a:spcPts val="1200"/>
              </a:spcBef>
              <a:spcAft>
                <a:spcPts val="0"/>
              </a:spcAft>
              <a:buClr>
                <a:schemeClr val="dk1"/>
              </a:buClr>
              <a:buSzPts val="1100"/>
              <a:buAutoNum type="arabicPeriod"/>
            </a:pPr>
            <a:r>
              <a:rPr b="1" lang="en" sz="1100">
                <a:solidFill>
                  <a:schemeClr val="dk1"/>
                </a:solidFill>
              </a:rPr>
              <a:t>Calculate distance</a:t>
            </a:r>
            <a:r>
              <a:rPr lang="en" sz="1100">
                <a:solidFill>
                  <a:schemeClr val="dk1"/>
                </a:solidFill>
              </a:rPr>
              <a:t> between new point and all training points</a:t>
            </a:r>
            <a:endParaRPr sz="1100">
              <a:solidFill>
                <a:schemeClr val="dk1"/>
              </a:solidFill>
            </a:endParaRPr>
          </a:p>
          <a:p>
            <a:pPr indent="-298450" lvl="0" marL="457200" rtl="0" algn="l">
              <a:spcBef>
                <a:spcPts val="0"/>
              </a:spcBef>
              <a:spcAft>
                <a:spcPts val="0"/>
              </a:spcAft>
              <a:buClr>
                <a:schemeClr val="dk1"/>
              </a:buClr>
              <a:buSzPts val="1100"/>
              <a:buAutoNum type="arabicPeriod"/>
            </a:pPr>
            <a:r>
              <a:rPr b="1" lang="en" sz="1100">
                <a:solidFill>
                  <a:schemeClr val="dk1"/>
                </a:solidFill>
              </a:rPr>
              <a:t>Select k closest</a:t>
            </a:r>
            <a:r>
              <a:rPr lang="en" sz="1100">
                <a:solidFill>
                  <a:schemeClr val="dk1"/>
                </a:solidFill>
              </a:rPr>
              <a:t> neighbors (typically using Euclidean distance)</a:t>
            </a:r>
            <a:endParaRPr sz="1100">
              <a:solidFill>
                <a:schemeClr val="dk1"/>
              </a:solidFill>
            </a:endParaRPr>
          </a:p>
          <a:p>
            <a:pPr indent="-298450" lvl="0" marL="457200" rtl="0" algn="l">
              <a:spcBef>
                <a:spcPts val="0"/>
              </a:spcBef>
              <a:spcAft>
                <a:spcPts val="0"/>
              </a:spcAft>
              <a:buClr>
                <a:schemeClr val="dk1"/>
              </a:buClr>
              <a:buSzPts val="1100"/>
              <a:buAutoNum type="arabicPeriod"/>
            </a:pPr>
            <a:r>
              <a:rPr b="1" lang="en" sz="1100">
                <a:solidFill>
                  <a:schemeClr val="dk1"/>
                </a:solidFill>
              </a:rPr>
              <a:t>Aggregate predictions:</a:t>
            </a:r>
            <a:endParaRPr b="1"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Classification: Majority vote among k neighbors</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Regression: Average of k neighbor values</a:t>
            </a:r>
            <a:endParaRPr sz="1100">
              <a:solidFill>
                <a:schemeClr val="dk1"/>
              </a:solidFill>
            </a:endParaRPr>
          </a:p>
          <a:p>
            <a:pPr indent="-298450" lvl="0" marL="457200" rtl="0" algn="l">
              <a:spcBef>
                <a:spcPts val="0"/>
              </a:spcBef>
              <a:spcAft>
                <a:spcPts val="0"/>
              </a:spcAft>
              <a:buClr>
                <a:schemeClr val="dk1"/>
              </a:buClr>
              <a:buSzPts val="1100"/>
              <a:buAutoNum type="arabicPeriod"/>
            </a:pPr>
            <a:r>
              <a:rPr b="1" lang="en" sz="1100">
                <a:solidFill>
                  <a:schemeClr val="dk1"/>
                </a:solidFill>
              </a:rPr>
              <a:t>Output:</a:t>
            </a:r>
            <a:r>
              <a:rPr lang="en" sz="1100">
                <a:solidFill>
                  <a:schemeClr val="dk1"/>
                </a:solidFill>
              </a:rPr>
              <a:t> Final prediction based on neighbor consensus</a:t>
            </a:r>
            <a:endParaRPr sz="1100">
              <a:solidFill>
                <a:schemeClr val="dk1"/>
              </a:solidFill>
            </a:endParaRPr>
          </a:p>
          <a:p>
            <a:pPr indent="-342900" lvl="0" marL="457200" rtl="0" algn="l">
              <a:spcBef>
                <a:spcPts val="0"/>
              </a:spcBef>
              <a:spcAft>
                <a:spcPts val="0"/>
              </a:spcAft>
              <a:buClr>
                <a:schemeClr val="dk1"/>
              </a:buClr>
              <a:buSzPts val="1800"/>
              <a:buChar char="-"/>
            </a:pPr>
            <a:r>
              <a:t/>
            </a:r>
            <a:endParaRPr b="1">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6" name="Shape 176"/>
        <p:cNvGrpSpPr/>
        <p:nvPr/>
      </p:nvGrpSpPr>
      <p:grpSpPr>
        <a:xfrm>
          <a:off x="0" y="0"/>
          <a:ext cx="0" cy="0"/>
          <a:chOff x="0" y="0"/>
          <a:chExt cx="0" cy="0"/>
        </a:xfrm>
      </p:grpSpPr>
      <p:sp>
        <p:nvSpPr>
          <p:cNvPr id="177" name="Google Shape;177;p33"/>
          <p:cNvSpPr txBox="1"/>
          <p:nvPr>
            <p:ph type="title"/>
          </p:nvPr>
        </p:nvSpPr>
        <p:spPr>
          <a:xfrm>
            <a:off x="311700" y="3688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b="1" lang="en" sz="2200"/>
              <a:t>k-Nearest Neighbors (kNN) - Common Use Cases</a:t>
            </a:r>
            <a:endParaRPr b="1" sz="2200"/>
          </a:p>
          <a:p>
            <a:pPr indent="0" lvl="0" marL="0" rtl="0" algn="l">
              <a:lnSpc>
                <a:spcPct val="200000"/>
              </a:lnSpc>
              <a:spcBef>
                <a:spcPts val="0"/>
              </a:spcBef>
              <a:spcAft>
                <a:spcPts val="0"/>
              </a:spcAft>
              <a:buSzPts val="1100"/>
              <a:buNone/>
            </a:pPr>
            <a:r>
              <a:t/>
            </a:r>
            <a:endParaRPr b="1" sz="2200"/>
          </a:p>
          <a:p>
            <a:pPr indent="0" lvl="0" marL="0" rtl="0" algn="l">
              <a:lnSpc>
                <a:spcPct val="200000"/>
              </a:lnSpc>
              <a:spcBef>
                <a:spcPts val="0"/>
              </a:spcBef>
              <a:spcAft>
                <a:spcPts val="0"/>
              </a:spcAft>
              <a:buSzPts val="1100"/>
              <a:buNone/>
            </a:pPr>
            <a:r>
              <a:t/>
            </a:r>
            <a:endParaRPr b="1" sz="2200"/>
          </a:p>
          <a:p>
            <a:pPr indent="0" lvl="0" marL="0" rtl="0" algn="l">
              <a:lnSpc>
                <a:spcPct val="200000"/>
              </a:lnSpc>
              <a:spcBef>
                <a:spcPts val="0"/>
              </a:spcBef>
              <a:spcAft>
                <a:spcPts val="0"/>
              </a:spcAft>
              <a:buSzPts val="1100"/>
              <a:buNone/>
            </a:pPr>
            <a:r>
              <a:t/>
            </a:r>
            <a:endParaRPr b="1" sz="2200"/>
          </a:p>
        </p:txBody>
      </p:sp>
      <p:sp>
        <p:nvSpPr>
          <p:cNvPr id="178" name="Google Shape;178;p33"/>
          <p:cNvSpPr txBox="1"/>
          <p:nvPr>
            <p:ph idx="1" type="body"/>
          </p:nvPr>
        </p:nvSpPr>
        <p:spPr>
          <a:xfrm>
            <a:off x="311700" y="847675"/>
            <a:ext cx="85206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500">
                <a:solidFill>
                  <a:schemeClr val="dk1"/>
                </a:solidFill>
              </a:rPr>
              <a:t>Technology Applications:</a:t>
            </a:r>
            <a:endParaRPr b="1" sz="1500">
              <a:solidFill>
                <a:schemeClr val="dk1"/>
              </a:solidFill>
            </a:endParaRPr>
          </a:p>
          <a:p>
            <a:pPr indent="-323850" lvl="0" marL="457200" rtl="0" algn="l">
              <a:lnSpc>
                <a:spcPct val="115000"/>
              </a:lnSpc>
              <a:spcBef>
                <a:spcPts val="1200"/>
              </a:spcBef>
              <a:spcAft>
                <a:spcPts val="0"/>
              </a:spcAft>
              <a:buClr>
                <a:schemeClr val="dk1"/>
              </a:buClr>
              <a:buSzPts val="1500"/>
              <a:buChar char="●"/>
            </a:pPr>
            <a:r>
              <a:rPr b="1" lang="en" sz="1500">
                <a:solidFill>
                  <a:schemeClr val="dk1"/>
                </a:solidFill>
              </a:rPr>
              <a:t>Recommendation systems (similar users/products)</a:t>
            </a:r>
            <a:endParaRPr b="1"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Image recognition (similar pixel patterns)</a:t>
            </a:r>
            <a:endParaRPr b="1"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Anomaly detection (outlier identification)</a:t>
            </a:r>
            <a:endParaRPr b="1" sz="1500">
              <a:solidFill>
                <a:schemeClr val="dk1"/>
              </a:solidFill>
            </a:endParaRPr>
          </a:p>
          <a:p>
            <a:pPr indent="0" lvl="0" marL="0" rtl="0" algn="l">
              <a:lnSpc>
                <a:spcPct val="115000"/>
              </a:lnSpc>
              <a:spcBef>
                <a:spcPts val="1200"/>
              </a:spcBef>
              <a:spcAft>
                <a:spcPts val="0"/>
              </a:spcAft>
              <a:buNone/>
            </a:pPr>
            <a:r>
              <a:rPr b="1" lang="en" sz="1500">
                <a:solidFill>
                  <a:schemeClr val="dk1"/>
                </a:solidFill>
              </a:rPr>
              <a:t>Educational Applications:</a:t>
            </a:r>
            <a:endParaRPr b="1" sz="1500">
              <a:solidFill>
                <a:schemeClr val="dk1"/>
              </a:solidFill>
            </a:endParaRPr>
          </a:p>
          <a:p>
            <a:pPr indent="-323850" lvl="0" marL="457200" rtl="0" algn="l">
              <a:lnSpc>
                <a:spcPct val="115000"/>
              </a:lnSpc>
              <a:spcBef>
                <a:spcPts val="1200"/>
              </a:spcBef>
              <a:spcAft>
                <a:spcPts val="0"/>
              </a:spcAft>
              <a:buClr>
                <a:schemeClr val="dk1"/>
              </a:buClr>
              <a:buSzPts val="1500"/>
              <a:buChar char="●"/>
            </a:pPr>
            <a:r>
              <a:rPr b="1" lang="en" sz="1500">
                <a:solidFill>
                  <a:schemeClr val="dk1"/>
                </a:solidFill>
              </a:rPr>
              <a:t>Student performance prediction (similar academic profiles)</a:t>
            </a:r>
            <a:endParaRPr b="1"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Course recommendation (comparable learning patterns)</a:t>
            </a:r>
            <a:endParaRPr b="1"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Plagiarism detection (similar writing styles)</a:t>
            </a:r>
            <a:endParaRPr b="1" sz="1500">
              <a:solidFill>
                <a:schemeClr val="dk1"/>
              </a:solidFill>
            </a:endParaRPr>
          </a:p>
          <a:p>
            <a:pPr indent="0" lvl="0" marL="0" rtl="0" algn="l">
              <a:lnSpc>
                <a:spcPct val="115000"/>
              </a:lnSpc>
              <a:spcBef>
                <a:spcPts val="1200"/>
              </a:spcBef>
              <a:spcAft>
                <a:spcPts val="0"/>
              </a:spcAft>
              <a:buNone/>
            </a:pPr>
            <a:r>
              <a:rPr b="1" lang="en" sz="1500">
                <a:solidFill>
                  <a:schemeClr val="dk1"/>
                </a:solidFill>
              </a:rPr>
              <a:t>Research Applications:</a:t>
            </a:r>
            <a:endParaRPr b="1" sz="1500">
              <a:solidFill>
                <a:schemeClr val="dk1"/>
              </a:solidFill>
            </a:endParaRPr>
          </a:p>
          <a:p>
            <a:pPr indent="-323850" lvl="0" marL="457200" rtl="0" algn="l">
              <a:lnSpc>
                <a:spcPct val="115000"/>
              </a:lnSpc>
              <a:spcBef>
                <a:spcPts val="1200"/>
              </a:spcBef>
              <a:spcAft>
                <a:spcPts val="0"/>
              </a:spcAft>
              <a:buClr>
                <a:schemeClr val="dk1"/>
              </a:buClr>
              <a:buSzPts val="1500"/>
              <a:buChar char="●"/>
            </a:pPr>
            <a:r>
              <a:rPr b="1" lang="en" sz="1500">
                <a:solidFill>
                  <a:schemeClr val="dk1"/>
                </a:solidFill>
              </a:rPr>
              <a:t>Gene classification (similar DNA sequences)</a:t>
            </a:r>
            <a:endParaRPr b="1"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Text classification (document similarity)</a:t>
            </a:r>
            <a:endParaRPr b="1"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Pattern recognition in time series</a:t>
            </a:r>
            <a:endParaRPr b="1" sz="15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2" name="Shape 182"/>
        <p:cNvGrpSpPr/>
        <p:nvPr/>
      </p:nvGrpSpPr>
      <p:grpSpPr>
        <a:xfrm>
          <a:off x="0" y="0"/>
          <a:ext cx="0" cy="0"/>
          <a:chOff x="0" y="0"/>
          <a:chExt cx="0" cy="0"/>
        </a:xfrm>
      </p:grpSpPr>
      <p:sp>
        <p:nvSpPr>
          <p:cNvPr id="183" name="Google Shape;183;p34"/>
          <p:cNvSpPr txBox="1"/>
          <p:nvPr>
            <p:ph type="title"/>
          </p:nvPr>
        </p:nvSpPr>
        <p:spPr>
          <a:xfrm>
            <a:off x="311700" y="3688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b="1" lang="en" sz="2200"/>
              <a:t>k-Nearest Neighbors (kNN) - </a:t>
            </a:r>
            <a:r>
              <a:rPr b="1" lang="en" sz="1700"/>
              <a:t>Advantages &amp; Limitations</a:t>
            </a:r>
            <a:endParaRPr b="1" sz="2200"/>
          </a:p>
          <a:p>
            <a:pPr indent="0" lvl="0" marL="0" rtl="0" algn="l">
              <a:lnSpc>
                <a:spcPct val="200000"/>
              </a:lnSpc>
              <a:spcBef>
                <a:spcPts val="0"/>
              </a:spcBef>
              <a:spcAft>
                <a:spcPts val="0"/>
              </a:spcAft>
              <a:buSzPts val="1100"/>
              <a:buNone/>
            </a:pPr>
            <a:r>
              <a:t/>
            </a:r>
            <a:endParaRPr b="1" sz="2200"/>
          </a:p>
          <a:p>
            <a:pPr indent="0" lvl="0" marL="0" rtl="0" algn="l">
              <a:lnSpc>
                <a:spcPct val="200000"/>
              </a:lnSpc>
              <a:spcBef>
                <a:spcPts val="0"/>
              </a:spcBef>
              <a:spcAft>
                <a:spcPts val="0"/>
              </a:spcAft>
              <a:buSzPts val="1100"/>
              <a:buNone/>
            </a:pPr>
            <a:r>
              <a:t/>
            </a:r>
            <a:endParaRPr b="1" sz="2200"/>
          </a:p>
          <a:p>
            <a:pPr indent="0" lvl="0" marL="0" rtl="0" algn="l">
              <a:lnSpc>
                <a:spcPct val="200000"/>
              </a:lnSpc>
              <a:spcBef>
                <a:spcPts val="0"/>
              </a:spcBef>
              <a:spcAft>
                <a:spcPts val="0"/>
              </a:spcAft>
              <a:buSzPts val="1100"/>
              <a:buNone/>
            </a:pPr>
            <a:r>
              <a:t/>
            </a:r>
            <a:endParaRPr b="1" sz="2200"/>
          </a:p>
        </p:txBody>
      </p:sp>
      <p:sp>
        <p:nvSpPr>
          <p:cNvPr id="184" name="Google Shape;184;p34"/>
          <p:cNvSpPr txBox="1"/>
          <p:nvPr>
            <p:ph idx="1" type="body"/>
          </p:nvPr>
        </p:nvSpPr>
        <p:spPr>
          <a:xfrm>
            <a:off x="311700" y="8476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
                <a:solidFill>
                  <a:schemeClr val="dk1"/>
                </a:solidFill>
              </a:rPr>
              <a:t>Works well when:</a:t>
            </a:r>
            <a:endParaRPr b="1">
              <a:solidFill>
                <a:schemeClr val="dk1"/>
              </a:solidFill>
            </a:endParaRPr>
          </a:p>
          <a:p>
            <a:pPr indent="-342900" lvl="0" marL="457200" rtl="0" algn="l">
              <a:spcBef>
                <a:spcPts val="1200"/>
              </a:spcBef>
              <a:spcAft>
                <a:spcPts val="0"/>
              </a:spcAft>
              <a:buClr>
                <a:schemeClr val="dk1"/>
              </a:buClr>
              <a:buSzPts val="1800"/>
              <a:buChar char="●"/>
            </a:pPr>
            <a:r>
              <a:rPr b="1" lang="en">
                <a:solidFill>
                  <a:schemeClr val="dk1"/>
                </a:solidFill>
              </a:rPr>
              <a:t>Local patterns matter more than global trends</a:t>
            </a:r>
            <a:endParaRPr b="1">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Non-linear decision boundaries needed</a:t>
            </a:r>
            <a:endParaRPr b="1">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Simple, interpretable results desired</a:t>
            </a:r>
            <a:endParaRPr b="1">
              <a:solidFill>
                <a:schemeClr val="dk1"/>
              </a:solidFill>
            </a:endParaRPr>
          </a:p>
          <a:p>
            <a:pPr indent="0" lvl="0" marL="0" rtl="0" algn="l">
              <a:spcBef>
                <a:spcPts val="1200"/>
              </a:spcBef>
              <a:spcAft>
                <a:spcPts val="0"/>
              </a:spcAft>
              <a:buClr>
                <a:schemeClr val="dk1"/>
              </a:buClr>
              <a:buSzPts val="1100"/>
              <a:buFont typeface="Arial"/>
              <a:buNone/>
            </a:pPr>
            <a:r>
              <a:rPr b="1" lang="en">
                <a:solidFill>
                  <a:schemeClr val="dk1"/>
                </a:solidFill>
              </a:rPr>
              <a:t>Struggles with:</a:t>
            </a:r>
            <a:endParaRPr b="1">
              <a:solidFill>
                <a:schemeClr val="dk1"/>
              </a:solidFill>
            </a:endParaRPr>
          </a:p>
          <a:p>
            <a:pPr indent="-342900" lvl="0" marL="457200" rtl="0" algn="l">
              <a:spcBef>
                <a:spcPts val="1200"/>
              </a:spcBef>
              <a:spcAft>
                <a:spcPts val="0"/>
              </a:spcAft>
              <a:buClr>
                <a:schemeClr val="dk1"/>
              </a:buClr>
              <a:buSzPts val="1800"/>
              <a:buChar char="●"/>
            </a:pPr>
            <a:r>
              <a:rPr b="1" lang="en">
                <a:solidFill>
                  <a:schemeClr val="dk1"/>
                </a:solidFill>
              </a:rPr>
              <a:t>High-dimensional data (curse of dimensionality)</a:t>
            </a:r>
            <a:endParaRPr b="1">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Large datasets (computationally expensive)</a:t>
            </a:r>
            <a:endParaRPr b="1">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Irrelevant or noisy features</a:t>
            </a:r>
            <a:endParaRPr b="1">
              <a:solidFill>
                <a:schemeClr val="dk1"/>
              </a:solidFill>
            </a:endParaRPr>
          </a:p>
          <a:p>
            <a:pPr indent="0" lvl="0" marL="0" rtl="0" algn="l">
              <a:spcBef>
                <a:spcPts val="1200"/>
              </a:spcBef>
              <a:spcAft>
                <a:spcPts val="0"/>
              </a:spcAft>
              <a:buNone/>
            </a:pPr>
            <a:r>
              <a:t/>
            </a:r>
            <a:endParaRPr b="1">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8" name="Shape 188"/>
        <p:cNvGrpSpPr/>
        <p:nvPr/>
      </p:nvGrpSpPr>
      <p:grpSpPr>
        <a:xfrm>
          <a:off x="0" y="0"/>
          <a:ext cx="0" cy="0"/>
          <a:chOff x="0" y="0"/>
          <a:chExt cx="0" cy="0"/>
        </a:xfrm>
      </p:grpSpPr>
      <p:sp>
        <p:nvSpPr>
          <p:cNvPr id="189" name="Google Shape;189;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200"/>
              <a:t>Creating a Good Model</a:t>
            </a:r>
            <a:endParaRPr b="1" sz="2200"/>
          </a:p>
          <a:p>
            <a:pPr indent="0" lvl="0" marL="0" rtl="0" algn="l">
              <a:lnSpc>
                <a:spcPct val="200000"/>
              </a:lnSpc>
              <a:spcBef>
                <a:spcPts val="0"/>
              </a:spcBef>
              <a:spcAft>
                <a:spcPts val="0"/>
              </a:spcAft>
              <a:buSzPts val="1100"/>
              <a:buNone/>
            </a:pPr>
            <a:r>
              <a:t/>
            </a:r>
            <a:endParaRPr b="1" sz="2200"/>
          </a:p>
        </p:txBody>
      </p:sp>
      <p:sp>
        <p:nvSpPr>
          <p:cNvPr id="190" name="Google Shape;190;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What is a model? </a:t>
            </a:r>
            <a:endParaRPr b="1">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Template for an algorithm </a:t>
            </a:r>
            <a:endParaRPr b="1">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Model class or hypothesis class is the collection of all possible algorithms that follow that template </a:t>
            </a:r>
            <a:endParaRPr b="1">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Some models are defined by parameters </a:t>
            </a:r>
            <a:endParaRPr b="1">
              <a:solidFill>
                <a:schemeClr val="dk1"/>
              </a:solidFill>
            </a:endParaRPr>
          </a:p>
          <a:p>
            <a:pPr indent="-342900" lvl="1" marL="914400" rtl="0" algn="l">
              <a:spcBef>
                <a:spcPts val="0"/>
              </a:spcBef>
              <a:spcAft>
                <a:spcPts val="0"/>
              </a:spcAft>
              <a:buClr>
                <a:schemeClr val="dk1"/>
              </a:buClr>
              <a:buSzPts val="1800"/>
              <a:buChar char="-"/>
            </a:pPr>
            <a:r>
              <a:rPr b="1" lang="en" sz="1800">
                <a:solidFill>
                  <a:schemeClr val="dk1"/>
                </a:solidFill>
              </a:rPr>
              <a:t>Ex: w and b in linear regression </a:t>
            </a:r>
            <a:endParaRPr b="1" sz="1800">
              <a:solidFill>
                <a:schemeClr val="dk1"/>
              </a:solidFill>
            </a:endParaRPr>
          </a:p>
          <a:p>
            <a:pPr indent="-342900" lvl="1" marL="914400" rtl="0" algn="l">
              <a:spcBef>
                <a:spcPts val="0"/>
              </a:spcBef>
              <a:spcAft>
                <a:spcPts val="0"/>
              </a:spcAft>
              <a:buClr>
                <a:schemeClr val="dk1"/>
              </a:buClr>
              <a:buSzPts val="1800"/>
              <a:buChar char="-"/>
            </a:pPr>
            <a:r>
              <a:rPr b="1" lang="en" sz="1800">
                <a:solidFill>
                  <a:schemeClr val="dk1"/>
                </a:solidFill>
              </a:rPr>
              <a:t>Space of possible parameters ↔ model class </a:t>
            </a:r>
            <a:endParaRPr b="1" sz="1800">
              <a:solidFill>
                <a:schemeClr val="dk1"/>
              </a:solidFill>
            </a:endParaRPr>
          </a:p>
          <a:p>
            <a:pPr indent="-342900" lvl="1" marL="914400" rtl="0" algn="l">
              <a:spcBef>
                <a:spcPts val="0"/>
              </a:spcBef>
              <a:spcAft>
                <a:spcPts val="0"/>
              </a:spcAft>
              <a:buClr>
                <a:schemeClr val="dk1"/>
              </a:buClr>
              <a:buSzPts val="1800"/>
              <a:buChar char="-"/>
            </a:pPr>
            <a:r>
              <a:rPr b="1" lang="en" sz="1800">
                <a:solidFill>
                  <a:schemeClr val="dk1"/>
                </a:solidFill>
              </a:rPr>
              <a:t>Choosing a model equates to choosing the parameters </a:t>
            </a:r>
            <a:endParaRPr b="1" sz="1800">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Other models are non-parametric (kNN) </a:t>
            </a:r>
            <a:endParaRPr b="1">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The larger the model class, the more expressive a model is</a:t>
            </a:r>
            <a:endParaRPr b="1">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4" name="Shape 194"/>
        <p:cNvGrpSpPr/>
        <p:nvPr/>
      </p:nvGrpSpPr>
      <p:grpSpPr>
        <a:xfrm>
          <a:off x="0" y="0"/>
          <a:ext cx="0" cy="0"/>
          <a:chOff x="0" y="0"/>
          <a:chExt cx="0" cy="0"/>
        </a:xfrm>
      </p:grpSpPr>
      <p:sp>
        <p:nvSpPr>
          <p:cNvPr id="195" name="Google Shape;195;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200">
                <a:solidFill>
                  <a:schemeClr val="lt1"/>
                </a:solidFill>
              </a:rPr>
              <a:t>Loss Functions</a:t>
            </a:r>
            <a:endParaRPr b="1" sz="2200">
              <a:solidFill>
                <a:schemeClr val="lt1"/>
              </a:solidFill>
            </a:endParaRPr>
          </a:p>
        </p:txBody>
      </p:sp>
      <p:sp>
        <p:nvSpPr>
          <p:cNvPr id="196" name="Google Shape;196;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rPr>
              <a:t>Metric for seeing if model is good by measuring the error it makes on an example </a:t>
            </a:r>
            <a:endParaRPr b="1">
              <a:solidFill>
                <a:schemeClr val="lt1"/>
              </a:solidFill>
            </a:endParaRPr>
          </a:p>
          <a:p>
            <a:pPr indent="0" lvl="0" marL="0" rtl="0" algn="l">
              <a:spcBef>
                <a:spcPts val="0"/>
              </a:spcBef>
              <a:spcAft>
                <a:spcPts val="0"/>
              </a:spcAft>
              <a:buNone/>
            </a:pPr>
            <a:r>
              <a:rPr b="1" lang="en">
                <a:solidFill>
                  <a:schemeClr val="lt1"/>
                </a:solidFill>
              </a:rPr>
              <a:t>This equates to measuring some distance between predicted and true label </a:t>
            </a:r>
            <a:endParaRPr b="1">
              <a:solidFill>
                <a:schemeClr val="lt1"/>
              </a:solidFill>
            </a:endParaRPr>
          </a:p>
          <a:p>
            <a:pPr indent="-342900" lvl="0" marL="457200" rtl="0" algn="l">
              <a:spcBef>
                <a:spcPts val="0"/>
              </a:spcBef>
              <a:spcAft>
                <a:spcPts val="0"/>
              </a:spcAft>
              <a:buClr>
                <a:schemeClr val="lt1"/>
              </a:buClr>
              <a:buSzPts val="1800"/>
              <a:buChar char="-"/>
            </a:pPr>
            <a:r>
              <a:rPr b="1" lang="en">
                <a:solidFill>
                  <a:schemeClr val="lt1"/>
                </a:solidFill>
              </a:rPr>
              <a:t>Linear Regression: squared distance </a:t>
            </a:r>
            <a:endParaRPr b="1">
              <a:solidFill>
                <a:schemeClr val="lt1"/>
              </a:solidFill>
            </a:endParaRPr>
          </a:p>
          <a:p>
            <a:pPr indent="-342900" lvl="0" marL="457200" rtl="0" algn="l">
              <a:spcBef>
                <a:spcPts val="0"/>
              </a:spcBef>
              <a:spcAft>
                <a:spcPts val="0"/>
              </a:spcAft>
              <a:buClr>
                <a:schemeClr val="lt1"/>
              </a:buClr>
              <a:buSzPts val="1800"/>
              <a:buChar char="-"/>
            </a:pPr>
            <a:r>
              <a:rPr b="1" lang="en">
                <a:solidFill>
                  <a:schemeClr val="lt1"/>
                </a:solidFill>
              </a:rPr>
              <a:t>Logistic Regression: cross-entropy </a:t>
            </a:r>
            <a:endParaRPr b="1">
              <a:solidFill>
                <a:schemeClr val="lt1"/>
              </a:solidFill>
            </a:endParaRPr>
          </a:p>
          <a:p>
            <a:pPr indent="-342900" lvl="0" marL="457200" rtl="0" algn="l">
              <a:spcBef>
                <a:spcPts val="0"/>
              </a:spcBef>
              <a:spcAft>
                <a:spcPts val="0"/>
              </a:spcAft>
              <a:buClr>
                <a:schemeClr val="lt1"/>
              </a:buClr>
              <a:buSzPts val="1800"/>
              <a:buChar char="-"/>
            </a:pPr>
            <a:r>
              <a:rPr b="1" lang="en">
                <a:solidFill>
                  <a:schemeClr val="lt1"/>
                </a:solidFill>
              </a:rPr>
              <a:t>kNN: 0/1 accuracy rate </a:t>
            </a:r>
            <a:endParaRPr b="1">
              <a:solidFill>
                <a:schemeClr val="lt1"/>
              </a:solidFill>
            </a:endParaRPr>
          </a:p>
          <a:p>
            <a:pPr indent="0" lvl="0" marL="0" rtl="0" algn="l">
              <a:spcBef>
                <a:spcPts val="0"/>
              </a:spcBef>
              <a:spcAft>
                <a:spcPts val="0"/>
              </a:spcAft>
              <a:buNone/>
            </a:pPr>
            <a:r>
              <a:rPr b="1" lang="en">
                <a:solidFill>
                  <a:schemeClr val="lt1"/>
                </a:solidFill>
              </a:rPr>
              <a:t>Loss function reports a penalty for a single input-output example: model is evaluates based on cumulative or average loss across whole set of examples</a:t>
            </a:r>
            <a:endParaRPr b="1">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0" name="Shape 200"/>
        <p:cNvGrpSpPr/>
        <p:nvPr/>
      </p:nvGrpSpPr>
      <p:grpSpPr>
        <a:xfrm>
          <a:off x="0" y="0"/>
          <a:ext cx="0" cy="0"/>
          <a:chOff x="0" y="0"/>
          <a:chExt cx="0" cy="0"/>
        </a:xfrm>
      </p:grpSpPr>
      <p:sp>
        <p:nvSpPr>
          <p:cNvPr id="201" name="Google Shape;201;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200">
                <a:solidFill>
                  <a:schemeClr val="lt1"/>
                </a:solidFill>
              </a:rPr>
              <a:t>Combine everything together! </a:t>
            </a:r>
            <a:endParaRPr b="1" sz="2200">
              <a:solidFill>
                <a:schemeClr val="lt1"/>
              </a:solidFill>
            </a:endParaRPr>
          </a:p>
        </p:txBody>
      </p:sp>
      <p:sp>
        <p:nvSpPr>
          <p:cNvPr id="202" name="Google Shape;202;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rPr>
              <a:t>Consider all models within the hypothesis class and pick the one that has the best (lowest) loss across the entire dataset </a:t>
            </a:r>
            <a:endParaRPr b="1">
              <a:solidFill>
                <a:schemeClr val="lt1"/>
              </a:solidFill>
            </a:endParaRPr>
          </a:p>
          <a:p>
            <a:pPr indent="0" lvl="0" marL="0" rtl="0" algn="l">
              <a:spcBef>
                <a:spcPts val="0"/>
              </a:spcBef>
              <a:spcAft>
                <a:spcPts val="0"/>
              </a:spcAft>
              <a:buNone/>
            </a:pPr>
            <a:r>
              <a:rPr b="1" lang="en">
                <a:solidFill>
                  <a:schemeClr val="lt1"/>
                </a:solidFill>
              </a:rPr>
              <a:t>For parametric models, this is a minimization problem over the parameter space </a:t>
            </a:r>
            <a:endParaRPr b="1">
              <a:solidFill>
                <a:schemeClr val="lt1"/>
              </a:solidFill>
            </a:endParaRPr>
          </a:p>
          <a:p>
            <a:pPr indent="-342900" lvl="0" marL="457200" rtl="0" algn="l">
              <a:spcBef>
                <a:spcPts val="0"/>
              </a:spcBef>
              <a:spcAft>
                <a:spcPts val="0"/>
              </a:spcAft>
              <a:buClr>
                <a:schemeClr val="lt1"/>
              </a:buClr>
              <a:buSzPts val="1800"/>
              <a:buChar char="-"/>
            </a:pPr>
            <a:r>
              <a:rPr b="1" lang="en">
                <a:solidFill>
                  <a:schemeClr val="lt1"/>
                </a:solidFill>
              </a:rPr>
              <a:t>“Training” </a:t>
            </a:r>
            <a:endParaRPr b="1">
              <a:solidFill>
                <a:schemeClr val="lt1"/>
              </a:solidFill>
            </a:endParaRPr>
          </a:p>
          <a:p>
            <a:pPr indent="-342900" lvl="0" marL="457200" rtl="0" algn="l">
              <a:spcBef>
                <a:spcPts val="0"/>
              </a:spcBef>
              <a:spcAft>
                <a:spcPts val="0"/>
              </a:spcAft>
              <a:buClr>
                <a:schemeClr val="lt1"/>
              </a:buClr>
              <a:buSzPts val="1800"/>
              <a:buChar char="-"/>
            </a:pPr>
            <a:r>
              <a:rPr b="1" lang="en">
                <a:solidFill>
                  <a:schemeClr val="lt1"/>
                </a:solidFill>
              </a:rPr>
              <a:t>Sometimes near impossible to find the absolute best one so approximations are settled for </a:t>
            </a:r>
            <a:endParaRPr b="1">
              <a:solidFill>
                <a:schemeClr val="lt1"/>
              </a:solidFill>
            </a:endParaRPr>
          </a:p>
          <a:p>
            <a:pPr indent="0" lvl="0" marL="0" rtl="0" algn="l">
              <a:spcBef>
                <a:spcPts val="0"/>
              </a:spcBef>
              <a:spcAft>
                <a:spcPts val="0"/>
              </a:spcAft>
              <a:buNone/>
            </a:pPr>
            <a:r>
              <a:rPr b="1" lang="en">
                <a:solidFill>
                  <a:schemeClr val="lt1"/>
                </a:solidFill>
              </a:rPr>
              <a:t>Why don’t we simply just use the most expressive hypothesis class? More options means that the best options are going to have better results… </a:t>
            </a:r>
            <a:endParaRPr b="1">
              <a:solidFill>
                <a:schemeClr val="lt1"/>
              </a:solidFill>
            </a:endParaRPr>
          </a:p>
          <a:p>
            <a:pPr indent="-342900" lvl="0" marL="457200" rtl="0" algn="l">
              <a:spcBef>
                <a:spcPts val="0"/>
              </a:spcBef>
              <a:spcAft>
                <a:spcPts val="0"/>
              </a:spcAft>
              <a:buClr>
                <a:schemeClr val="lt1"/>
              </a:buClr>
              <a:buSzPts val="1800"/>
              <a:buChar char="-"/>
            </a:pPr>
            <a:r>
              <a:rPr b="1" lang="en">
                <a:solidFill>
                  <a:schemeClr val="lt1"/>
                </a:solidFill>
              </a:rPr>
              <a:t>Ex: the space of polynomial functions can do more than everything linear functions can</a:t>
            </a:r>
            <a:endParaRPr b="1">
              <a:solidFill>
                <a:schemeClr val="l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6" name="Shape 206"/>
        <p:cNvGrpSpPr/>
        <p:nvPr/>
      </p:nvGrpSpPr>
      <p:grpSpPr>
        <a:xfrm>
          <a:off x="0" y="0"/>
          <a:ext cx="0" cy="0"/>
          <a:chOff x="0" y="0"/>
          <a:chExt cx="0" cy="0"/>
        </a:xfrm>
      </p:grpSpPr>
      <p:sp>
        <p:nvSpPr>
          <p:cNvPr id="207" name="Google Shape;207;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200">
                <a:solidFill>
                  <a:schemeClr val="lt1"/>
                </a:solidFill>
              </a:rPr>
              <a:t>Overfitting</a:t>
            </a:r>
            <a:endParaRPr b="1" sz="2200">
              <a:solidFill>
                <a:schemeClr val="lt1"/>
              </a:solidFill>
            </a:endParaRPr>
          </a:p>
        </p:txBody>
      </p:sp>
      <p:sp>
        <p:nvSpPr>
          <p:cNvPr id="208" name="Google Shape;208;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lt1"/>
                </a:solidFill>
              </a:rPr>
              <a:t>“Too good to be true” </a:t>
            </a:r>
            <a:endParaRPr b="1">
              <a:solidFill>
                <a:schemeClr val="lt1"/>
              </a:solidFill>
            </a:endParaRPr>
          </a:p>
          <a:p>
            <a:pPr indent="-342900" lvl="0" marL="457200" rtl="0" algn="l">
              <a:spcBef>
                <a:spcPts val="0"/>
              </a:spcBef>
              <a:spcAft>
                <a:spcPts val="0"/>
              </a:spcAft>
              <a:buClr>
                <a:schemeClr val="lt1"/>
              </a:buClr>
              <a:buSzPts val="1800"/>
              <a:buChar char="-"/>
            </a:pPr>
            <a:r>
              <a:rPr b="1" lang="en">
                <a:solidFill>
                  <a:schemeClr val="lt1"/>
                </a:solidFill>
              </a:rPr>
              <a:t>Model fits dataset extremely well but fails to capture underlying relationship (which is what we want) </a:t>
            </a:r>
            <a:endParaRPr b="1">
              <a:solidFill>
                <a:schemeClr val="lt1"/>
              </a:solidFill>
            </a:endParaRPr>
          </a:p>
          <a:p>
            <a:pPr indent="-342900" lvl="0" marL="457200" rtl="0" algn="l">
              <a:spcBef>
                <a:spcPts val="0"/>
              </a:spcBef>
              <a:spcAft>
                <a:spcPts val="0"/>
              </a:spcAft>
              <a:buClr>
                <a:schemeClr val="lt1"/>
              </a:buClr>
              <a:buSzPts val="1800"/>
              <a:buChar char="-"/>
            </a:pPr>
            <a:r>
              <a:rPr b="1" lang="en">
                <a:solidFill>
                  <a:schemeClr val="lt1"/>
                </a:solidFill>
              </a:rPr>
              <a:t>Memorization occurs, which prevents generalization </a:t>
            </a:r>
            <a:endParaRPr b="1">
              <a:solidFill>
                <a:schemeClr val="lt1"/>
              </a:solidFill>
            </a:endParaRPr>
          </a:p>
          <a:p>
            <a:pPr indent="-342900" lvl="0" marL="457200" rtl="0" algn="l">
              <a:spcBef>
                <a:spcPts val="0"/>
              </a:spcBef>
              <a:spcAft>
                <a:spcPts val="0"/>
              </a:spcAft>
              <a:buClr>
                <a:schemeClr val="lt1"/>
              </a:buClr>
              <a:buSzPts val="1800"/>
              <a:buChar char="-"/>
            </a:pPr>
            <a:r>
              <a:rPr b="1" lang="en">
                <a:solidFill>
                  <a:schemeClr val="lt1"/>
                </a:solidFill>
              </a:rPr>
              <a:t>Caused by overexpressive hypothesis class, aka too many parameters, relative to number of data points</a:t>
            </a:r>
            <a:endParaRPr b="1">
              <a:solidFill>
                <a:schemeClr val="lt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2" name="Shape 212"/>
        <p:cNvGrpSpPr/>
        <p:nvPr/>
      </p:nvGrpSpPr>
      <p:grpSpPr>
        <a:xfrm>
          <a:off x="0" y="0"/>
          <a:ext cx="0" cy="0"/>
          <a:chOff x="0" y="0"/>
          <a:chExt cx="0" cy="0"/>
        </a:xfrm>
      </p:grpSpPr>
      <p:sp>
        <p:nvSpPr>
          <p:cNvPr id="213" name="Google Shape;213;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200" u="sng">
                <a:solidFill>
                  <a:schemeClr val="lt1"/>
                </a:solidFill>
              </a:rPr>
              <a:t>Model Evaluation </a:t>
            </a:r>
            <a:endParaRPr b="1" sz="2200" u="sng">
              <a:solidFill>
                <a:schemeClr val="lt1"/>
              </a:solidFill>
              <a:latin typeface="Calibri"/>
              <a:ea typeface="Calibri"/>
              <a:cs typeface="Calibri"/>
              <a:sym typeface="Calibri"/>
            </a:endParaRPr>
          </a:p>
        </p:txBody>
      </p:sp>
      <p:sp>
        <p:nvSpPr>
          <p:cNvPr id="214" name="Google Shape;214;p39"/>
          <p:cNvSpPr txBox="1"/>
          <p:nvPr>
            <p:ph idx="1" type="body"/>
          </p:nvPr>
        </p:nvSpPr>
        <p:spPr>
          <a:xfrm>
            <a:off x="311700" y="1152475"/>
            <a:ext cx="8276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lt1"/>
                </a:solidFill>
              </a:rPr>
              <a:t>Split dataset into training and testing groups </a:t>
            </a:r>
            <a:endParaRPr b="1">
              <a:solidFill>
                <a:schemeClr val="lt1"/>
              </a:solidFill>
            </a:endParaRPr>
          </a:p>
          <a:p>
            <a:pPr indent="-342900" lvl="0" marL="457200" rtl="0" algn="l">
              <a:spcBef>
                <a:spcPts val="0"/>
              </a:spcBef>
              <a:spcAft>
                <a:spcPts val="0"/>
              </a:spcAft>
              <a:buClr>
                <a:schemeClr val="lt1"/>
              </a:buClr>
              <a:buSzPts val="1800"/>
              <a:buChar char="-"/>
            </a:pPr>
            <a:r>
              <a:rPr b="1" lang="en">
                <a:solidFill>
                  <a:schemeClr val="lt1"/>
                </a:solidFill>
              </a:rPr>
              <a:t>Create model only using train set </a:t>
            </a:r>
            <a:endParaRPr b="1">
              <a:solidFill>
                <a:schemeClr val="lt1"/>
              </a:solidFill>
            </a:endParaRPr>
          </a:p>
          <a:p>
            <a:pPr indent="-342900" lvl="0" marL="457200" rtl="0" algn="l">
              <a:spcBef>
                <a:spcPts val="0"/>
              </a:spcBef>
              <a:spcAft>
                <a:spcPts val="0"/>
              </a:spcAft>
              <a:buClr>
                <a:schemeClr val="lt1"/>
              </a:buClr>
              <a:buSzPts val="1800"/>
              <a:buChar char="-"/>
            </a:pPr>
            <a:r>
              <a:rPr b="1" lang="en">
                <a:solidFill>
                  <a:schemeClr val="lt1"/>
                </a:solidFill>
              </a:rPr>
              <a:t>Evaluate model based on loss across test set </a:t>
            </a:r>
            <a:endParaRPr b="1">
              <a:solidFill>
                <a:schemeClr val="lt1"/>
              </a:solidFill>
            </a:endParaRPr>
          </a:p>
          <a:p>
            <a:pPr indent="0" lvl="0" marL="0" rtl="0" algn="l">
              <a:spcBef>
                <a:spcPts val="0"/>
              </a:spcBef>
              <a:spcAft>
                <a:spcPts val="0"/>
              </a:spcAft>
              <a:buClr>
                <a:schemeClr val="dk1"/>
              </a:buClr>
              <a:buSzPts val="1100"/>
              <a:buFont typeface="Arial"/>
              <a:buNone/>
            </a:pPr>
            <a:r>
              <a:rPr b="1" lang="en">
                <a:solidFill>
                  <a:schemeClr val="lt1"/>
                </a:solidFill>
              </a:rPr>
              <a:t>Goal is to detect overfitting and have a more realistic measure of a good model </a:t>
            </a:r>
            <a:endParaRPr b="1">
              <a:solidFill>
                <a:schemeClr val="lt1"/>
              </a:solidFill>
            </a:endParaRPr>
          </a:p>
          <a:p>
            <a:pPr indent="0" lvl="0" marL="0" rtl="0" algn="l">
              <a:spcBef>
                <a:spcPts val="0"/>
              </a:spcBef>
              <a:spcAft>
                <a:spcPts val="0"/>
              </a:spcAft>
              <a:buClr>
                <a:schemeClr val="dk1"/>
              </a:buClr>
              <a:buSzPts val="1100"/>
              <a:buFont typeface="Arial"/>
              <a:buNone/>
            </a:pPr>
            <a:r>
              <a:rPr b="1" lang="en">
                <a:solidFill>
                  <a:schemeClr val="lt1"/>
                </a:solidFill>
              </a:rPr>
              <a:t>Perform the split randomly </a:t>
            </a:r>
            <a:endParaRPr b="1">
              <a:solidFill>
                <a:schemeClr val="lt1"/>
              </a:solidFill>
            </a:endParaRPr>
          </a:p>
          <a:p>
            <a:pPr indent="-342900" lvl="0" marL="457200" rtl="0" algn="l">
              <a:spcBef>
                <a:spcPts val="0"/>
              </a:spcBef>
              <a:spcAft>
                <a:spcPts val="0"/>
              </a:spcAft>
              <a:buClr>
                <a:schemeClr val="lt1"/>
              </a:buClr>
              <a:buSzPts val="1800"/>
              <a:buChar char="-"/>
            </a:pPr>
            <a:r>
              <a:rPr b="1" lang="en">
                <a:solidFill>
                  <a:schemeClr val="lt1"/>
                </a:solidFill>
              </a:rPr>
              <a:t>Each data point has equal chance of showing up in either </a:t>
            </a:r>
            <a:endParaRPr b="1">
              <a:solidFill>
                <a:schemeClr val="lt1"/>
              </a:solidFill>
            </a:endParaRPr>
          </a:p>
          <a:p>
            <a:pPr indent="-342900" lvl="0" marL="457200" rtl="0" algn="l">
              <a:spcBef>
                <a:spcPts val="0"/>
              </a:spcBef>
              <a:spcAft>
                <a:spcPts val="0"/>
              </a:spcAft>
              <a:buClr>
                <a:schemeClr val="lt1"/>
              </a:buClr>
              <a:buSzPts val="1800"/>
              <a:buChar char="-"/>
            </a:pPr>
            <a:r>
              <a:rPr b="1" lang="en">
                <a:solidFill>
                  <a:schemeClr val="lt1"/>
                </a:solidFill>
              </a:rPr>
              <a:t>Idea is to have the data be from the same distribution but still different </a:t>
            </a:r>
            <a:endParaRPr b="1">
              <a:solidFill>
                <a:schemeClr val="lt1"/>
              </a:solidFill>
            </a:endParaRPr>
          </a:p>
          <a:p>
            <a:pPr indent="0" lvl="0" marL="0" rtl="0" algn="l">
              <a:spcBef>
                <a:spcPts val="0"/>
              </a:spcBef>
              <a:spcAft>
                <a:spcPts val="0"/>
              </a:spcAft>
              <a:buNone/>
            </a:pPr>
            <a:r>
              <a:t/>
            </a:r>
            <a:endParaRPr b="1">
              <a:solidFill>
                <a:schemeClr val="lt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8" name="Shape 218"/>
        <p:cNvGrpSpPr/>
        <p:nvPr/>
      </p:nvGrpSpPr>
      <p:grpSpPr>
        <a:xfrm>
          <a:off x="0" y="0"/>
          <a:ext cx="0" cy="0"/>
          <a:chOff x="0" y="0"/>
          <a:chExt cx="0" cy="0"/>
        </a:xfrm>
      </p:grpSpPr>
      <p:sp>
        <p:nvSpPr>
          <p:cNvPr id="219" name="Google Shape;219;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200" u="sng">
                <a:solidFill>
                  <a:schemeClr val="lt1"/>
                </a:solidFill>
              </a:rPr>
              <a:t>Sources of Error Bias</a:t>
            </a:r>
            <a:r>
              <a:rPr b="1" lang="en" sz="2200">
                <a:solidFill>
                  <a:schemeClr val="lt1"/>
                </a:solidFill>
              </a:rPr>
              <a:t> </a:t>
            </a:r>
            <a:endParaRPr b="1" sz="2200">
              <a:solidFill>
                <a:schemeClr val="lt1"/>
              </a:solidFill>
              <a:latin typeface="Calibri"/>
              <a:ea typeface="Calibri"/>
              <a:cs typeface="Calibri"/>
              <a:sym typeface="Calibri"/>
            </a:endParaRPr>
          </a:p>
        </p:txBody>
      </p:sp>
      <p:sp>
        <p:nvSpPr>
          <p:cNvPr id="220" name="Google Shape;220;p40"/>
          <p:cNvSpPr txBox="1"/>
          <p:nvPr>
            <p:ph idx="1" type="body"/>
          </p:nvPr>
        </p:nvSpPr>
        <p:spPr>
          <a:xfrm>
            <a:off x="311700" y="923875"/>
            <a:ext cx="82764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b="1" lang="en">
                <a:solidFill>
                  <a:schemeClr val="lt1"/>
                </a:solidFill>
              </a:rPr>
              <a:t>error due to simplistic assumptions </a:t>
            </a:r>
            <a:endParaRPr b="1">
              <a:solidFill>
                <a:schemeClr val="lt1"/>
              </a:solidFill>
            </a:endParaRPr>
          </a:p>
          <a:p>
            <a:pPr indent="-342900" lvl="0" marL="457200" rtl="0" algn="l">
              <a:spcBef>
                <a:spcPts val="0"/>
              </a:spcBef>
              <a:spcAft>
                <a:spcPts val="0"/>
              </a:spcAft>
              <a:buClr>
                <a:schemeClr val="lt1"/>
              </a:buClr>
              <a:buSzPts val="1800"/>
              <a:buChar char="-"/>
            </a:pPr>
            <a:r>
              <a:rPr b="1" lang="en">
                <a:solidFill>
                  <a:schemeClr val="lt1"/>
                </a:solidFill>
              </a:rPr>
              <a:t>model class not expressive/flexible enough to represent data </a:t>
            </a:r>
            <a:endParaRPr b="1">
              <a:solidFill>
                <a:schemeClr val="lt1"/>
              </a:solidFill>
            </a:endParaRPr>
          </a:p>
          <a:p>
            <a:pPr indent="-342900" lvl="0" marL="457200" rtl="0" algn="l">
              <a:spcBef>
                <a:spcPts val="0"/>
              </a:spcBef>
              <a:spcAft>
                <a:spcPts val="0"/>
              </a:spcAft>
              <a:buClr>
                <a:schemeClr val="lt1"/>
              </a:buClr>
              <a:buSzPts val="1800"/>
              <a:buChar char="-"/>
            </a:pPr>
            <a:r>
              <a:rPr b="1" lang="en">
                <a:solidFill>
                  <a:schemeClr val="lt1"/>
                </a:solidFill>
              </a:rPr>
              <a:t>consistent error resulting from approach </a:t>
            </a:r>
            <a:endParaRPr b="1">
              <a:solidFill>
                <a:schemeClr val="lt1"/>
              </a:solidFill>
            </a:endParaRPr>
          </a:p>
          <a:p>
            <a:pPr indent="0" lvl="0" marL="0" rtl="0" algn="l">
              <a:spcBef>
                <a:spcPts val="0"/>
              </a:spcBef>
              <a:spcAft>
                <a:spcPts val="0"/>
              </a:spcAft>
              <a:buClr>
                <a:schemeClr val="dk1"/>
              </a:buClr>
              <a:buSzPts val="1100"/>
              <a:buFont typeface="Arial"/>
              <a:buNone/>
            </a:pPr>
            <a:r>
              <a:rPr b="1" lang="en">
                <a:solidFill>
                  <a:schemeClr val="lt1"/>
                </a:solidFill>
              </a:rPr>
              <a:t>Characterized by high loss in both training and testing </a:t>
            </a:r>
            <a:endParaRPr b="1">
              <a:solidFill>
                <a:schemeClr val="lt1"/>
              </a:solidFill>
            </a:endParaRPr>
          </a:p>
          <a:p>
            <a:pPr indent="-342900" lvl="0" marL="457200" rtl="0" algn="l">
              <a:spcBef>
                <a:spcPts val="0"/>
              </a:spcBef>
              <a:spcAft>
                <a:spcPts val="0"/>
              </a:spcAft>
              <a:buClr>
                <a:schemeClr val="lt1"/>
              </a:buClr>
              <a:buSzPts val="1800"/>
              <a:buChar char="-"/>
            </a:pPr>
            <a:r>
              <a:rPr b="1" lang="en">
                <a:solidFill>
                  <a:schemeClr val="lt1"/>
                </a:solidFill>
              </a:rPr>
              <a:t>Ex: Linear Regression Variance </a:t>
            </a:r>
            <a:endParaRPr b="1">
              <a:solidFill>
                <a:schemeClr val="lt1"/>
              </a:solidFill>
            </a:endParaRPr>
          </a:p>
          <a:p>
            <a:pPr indent="-342900" lvl="0" marL="457200" rtl="0" algn="l">
              <a:spcBef>
                <a:spcPts val="0"/>
              </a:spcBef>
              <a:spcAft>
                <a:spcPts val="0"/>
              </a:spcAft>
              <a:buClr>
                <a:schemeClr val="lt1"/>
              </a:buClr>
              <a:buSzPts val="1800"/>
              <a:buChar char="-"/>
            </a:pPr>
            <a:r>
              <a:rPr b="1" lang="en">
                <a:solidFill>
                  <a:schemeClr val="lt1"/>
                </a:solidFill>
              </a:rPr>
              <a:t>error from sensitivity to training data </a:t>
            </a:r>
            <a:endParaRPr b="1">
              <a:solidFill>
                <a:schemeClr val="lt1"/>
              </a:solidFill>
            </a:endParaRPr>
          </a:p>
          <a:p>
            <a:pPr indent="0" lvl="0" marL="0" rtl="0" algn="l">
              <a:spcBef>
                <a:spcPts val="0"/>
              </a:spcBef>
              <a:spcAft>
                <a:spcPts val="0"/>
              </a:spcAft>
              <a:buClr>
                <a:schemeClr val="dk1"/>
              </a:buClr>
              <a:buSzPts val="1100"/>
              <a:buFont typeface="Arial"/>
              <a:buNone/>
            </a:pPr>
            <a:r>
              <a:rPr b="1" lang="en">
                <a:solidFill>
                  <a:schemeClr val="lt1"/>
                </a:solidFill>
              </a:rPr>
              <a:t>Model class is overly flexible, attempting to capture noise as a pattern </a:t>
            </a:r>
            <a:endParaRPr b="1">
              <a:solidFill>
                <a:schemeClr val="lt1"/>
              </a:solidFill>
            </a:endParaRPr>
          </a:p>
          <a:p>
            <a:pPr indent="0" lvl="0" marL="0" rtl="0" algn="l">
              <a:spcBef>
                <a:spcPts val="0"/>
              </a:spcBef>
              <a:spcAft>
                <a:spcPts val="0"/>
              </a:spcAft>
              <a:buClr>
                <a:schemeClr val="dk1"/>
              </a:buClr>
              <a:buSzPts val="1100"/>
              <a:buFont typeface="Arial"/>
              <a:buNone/>
            </a:pPr>
            <a:r>
              <a:rPr b="1" lang="en">
                <a:solidFill>
                  <a:schemeClr val="lt1"/>
                </a:solidFill>
              </a:rPr>
              <a:t>Characterized by low loss in training but high loss in testing (aka overfitting) </a:t>
            </a:r>
            <a:endParaRPr b="1">
              <a:solidFill>
                <a:schemeClr val="lt1"/>
              </a:solidFill>
            </a:endParaRPr>
          </a:p>
          <a:p>
            <a:pPr indent="-342900" lvl="0" marL="457200" rtl="0" algn="l">
              <a:spcBef>
                <a:spcPts val="0"/>
              </a:spcBef>
              <a:spcAft>
                <a:spcPts val="0"/>
              </a:spcAft>
              <a:buClr>
                <a:schemeClr val="lt1"/>
              </a:buClr>
              <a:buSzPts val="1800"/>
              <a:buChar char="-"/>
            </a:pPr>
            <a:r>
              <a:rPr b="1" lang="en">
                <a:solidFill>
                  <a:schemeClr val="lt1"/>
                </a:solidFill>
              </a:rPr>
              <a:t>Ex: kNN</a:t>
            </a:r>
            <a:endParaRPr b="1">
              <a:solidFill>
                <a:schemeClr val="lt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4" name="Shape 224"/>
        <p:cNvGrpSpPr/>
        <p:nvPr/>
      </p:nvGrpSpPr>
      <p:grpSpPr>
        <a:xfrm>
          <a:off x="0" y="0"/>
          <a:ext cx="0" cy="0"/>
          <a:chOff x="0" y="0"/>
          <a:chExt cx="0" cy="0"/>
        </a:xfrm>
      </p:grpSpPr>
      <p:sp>
        <p:nvSpPr>
          <p:cNvPr id="225" name="Google Shape;225;p41"/>
          <p:cNvSpPr txBox="1"/>
          <p:nvPr>
            <p:ph type="title"/>
          </p:nvPr>
        </p:nvSpPr>
        <p:spPr>
          <a:xfrm>
            <a:off x="107225" y="46867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b="1" lang="en" sz="2200" u="sng"/>
              <a:t>Bias-Variance Tradeoff </a:t>
            </a:r>
            <a:endParaRPr b="1" sz="2200"/>
          </a:p>
        </p:txBody>
      </p:sp>
      <p:sp>
        <p:nvSpPr>
          <p:cNvPr id="226" name="Google Shape;226;p41"/>
          <p:cNvSpPr txBox="1"/>
          <p:nvPr>
            <p:ph idx="1" type="body"/>
          </p:nvPr>
        </p:nvSpPr>
        <p:spPr>
          <a:xfrm>
            <a:off x="311700" y="1152475"/>
            <a:ext cx="8142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There is an inherent tradeoff between bias and variance within model selection </a:t>
            </a:r>
            <a:endParaRPr b="1">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Many design decisions (aka hyperparameters) increase/decrease the model’s complexity which could lead to too much bias or variance </a:t>
            </a:r>
            <a:endParaRPr b="1">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Some considerations to find the “sweet spot”: </a:t>
            </a:r>
            <a:endParaRPr b="1">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Validation sets ○ Regularization </a:t>
            </a:r>
            <a:endParaRPr b="1">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Careful feature selection/pruning</a:t>
            </a:r>
            <a:endParaRPr b="1">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latin typeface="Calibri"/>
                <a:ea typeface="Calibri"/>
                <a:cs typeface="Calibri"/>
                <a:sym typeface="Calibri"/>
              </a:rPr>
              <a:t>Today’s Agenda</a:t>
            </a:r>
            <a:endParaRPr b="1" sz="2820">
              <a:latin typeface="Calibri"/>
              <a:ea typeface="Calibri"/>
              <a:cs typeface="Calibri"/>
              <a:sym typeface="Calibri"/>
            </a:endParaRPr>
          </a:p>
        </p:txBody>
      </p:sp>
      <p:sp>
        <p:nvSpPr>
          <p:cNvPr id="70" name="Google Shape;70;p15"/>
          <p:cNvSpPr txBox="1"/>
          <p:nvPr>
            <p:ph idx="1" type="body"/>
          </p:nvPr>
        </p:nvSpPr>
        <p:spPr>
          <a:xfrm>
            <a:off x="311700" y="1152475"/>
            <a:ext cx="8520600" cy="38022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1"/>
              </a:buClr>
              <a:buSzPts val="1800"/>
              <a:buChar char="-"/>
            </a:pPr>
            <a:r>
              <a:rPr b="1" lang="en">
                <a:solidFill>
                  <a:schemeClr val="dk1"/>
                </a:solidFill>
              </a:rPr>
              <a:t>Introduction to Machine Learning - Dr. Giri:</a:t>
            </a:r>
            <a:endParaRPr b="1">
              <a:solidFill>
                <a:schemeClr val="dk1"/>
              </a:solidFill>
            </a:endParaRPr>
          </a:p>
          <a:p>
            <a:pPr indent="-342900" lvl="1" marL="914400" rtl="0" algn="l">
              <a:lnSpc>
                <a:spcPct val="150000"/>
              </a:lnSpc>
              <a:spcBef>
                <a:spcPts val="0"/>
              </a:spcBef>
              <a:spcAft>
                <a:spcPts val="0"/>
              </a:spcAft>
              <a:buClr>
                <a:schemeClr val="dk1"/>
              </a:buClr>
              <a:buSzPts val="1800"/>
              <a:buChar char="-"/>
            </a:pPr>
            <a:r>
              <a:rPr b="1" lang="en" sz="1800">
                <a:solidFill>
                  <a:schemeClr val="dk1"/>
                </a:solidFill>
              </a:rPr>
              <a:t>4.2 Foundational Algorithms</a:t>
            </a:r>
            <a:endParaRPr b="1" sz="1800">
              <a:solidFill>
                <a:schemeClr val="dk1"/>
              </a:solidFill>
            </a:endParaRPr>
          </a:p>
          <a:p>
            <a:pPr indent="-342900" lvl="1" marL="914400" rtl="0" algn="l">
              <a:lnSpc>
                <a:spcPct val="150000"/>
              </a:lnSpc>
              <a:spcBef>
                <a:spcPts val="0"/>
              </a:spcBef>
              <a:spcAft>
                <a:spcPts val="0"/>
              </a:spcAft>
              <a:buClr>
                <a:schemeClr val="dk1"/>
              </a:buClr>
              <a:buSzPts val="1800"/>
              <a:buChar char="-"/>
            </a:pPr>
            <a:r>
              <a:rPr b="1" lang="en" sz="1800">
                <a:solidFill>
                  <a:schemeClr val="dk1"/>
                </a:solidFill>
              </a:rPr>
              <a:t>4.3 Creating a Good Model</a:t>
            </a:r>
            <a:endParaRPr b="1" sz="1800">
              <a:solidFill>
                <a:schemeClr val="dk1"/>
              </a:solidFill>
            </a:endParaRPr>
          </a:p>
          <a:p>
            <a:pPr indent="-342900" lvl="1" marL="914400" rtl="0" algn="l">
              <a:lnSpc>
                <a:spcPct val="150000"/>
              </a:lnSpc>
              <a:spcBef>
                <a:spcPts val="0"/>
              </a:spcBef>
              <a:spcAft>
                <a:spcPts val="0"/>
              </a:spcAft>
              <a:buClr>
                <a:schemeClr val="dk1"/>
              </a:buClr>
              <a:buSzPts val="1800"/>
              <a:buChar char="-"/>
            </a:pPr>
            <a:r>
              <a:rPr b="1" lang="en" sz="1800">
                <a:solidFill>
                  <a:schemeClr val="dk1"/>
                </a:solidFill>
              </a:rPr>
              <a:t>4.4 Reinforcement Learning </a:t>
            </a:r>
            <a:endParaRPr b="1" sz="1800">
              <a:solidFill>
                <a:schemeClr val="dk1"/>
              </a:solidFill>
            </a:endParaRPr>
          </a:p>
          <a:p>
            <a:pPr indent="-342900" lvl="0" marL="457200" rtl="0" algn="l">
              <a:lnSpc>
                <a:spcPct val="150000"/>
              </a:lnSpc>
              <a:spcBef>
                <a:spcPts val="0"/>
              </a:spcBef>
              <a:spcAft>
                <a:spcPts val="0"/>
              </a:spcAft>
              <a:buClr>
                <a:schemeClr val="dk1"/>
              </a:buClr>
              <a:buSzPts val="1800"/>
              <a:buChar char="-"/>
            </a:pPr>
            <a:r>
              <a:rPr b="1" lang="en">
                <a:solidFill>
                  <a:schemeClr val="dk1"/>
                </a:solidFill>
              </a:rPr>
              <a:t>4.5 Multi-Agent Scenarios</a:t>
            </a:r>
            <a:endParaRPr b="1">
              <a:solidFill>
                <a:schemeClr val="dk1"/>
              </a:solidFill>
            </a:endParaRPr>
          </a:p>
          <a:p>
            <a:pPr indent="-342900" lvl="0" marL="457200" rtl="0" algn="l">
              <a:lnSpc>
                <a:spcPct val="150000"/>
              </a:lnSpc>
              <a:spcBef>
                <a:spcPts val="0"/>
              </a:spcBef>
              <a:spcAft>
                <a:spcPts val="0"/>
              </a:spcAft>
              <a:buClr>
                <a:schemeClr val="dk1"/>
              </a:buClr>
              <a:buSzPts val="1800"/>
              <a:buChar char="-"/>
            </a:pPr>
            <a:r>
              <a:rPr b="1" lang="en">
                <a:solidFill>
                  <a:schemeClr val="dk1"/>
                </a:solidFill>
              </a:rPr>
              <a:t>4.6 Q-Learning</a:t>
            </a:r>
            <a:endParaRPr b="1">
              <a:solidFill>
                <a:schemeClr val="dk1"/>
              </a:solidFill>
            </a:endParaRPr>
          </a:p>
          <a:p>
            <a:pPr indent="-342900" lvl="0" marL="457200" rtl="0" algn="l">
              <a:lnSpc>
                <a:spcPct val="150000"/>
              </a:lnSpc>
              <a:spcBef>
                <a:spcPts val="0"/>
              </a:spcBef>
              <a:spcAft>
                <a:spcPts val="0"/>
              </a:spcAft>
              <a:buClr>
                <a:schemeClr val="dk1"/>
              </a:buClr>
              <a:buSzPts val="1800"/>
              <a:buChar char="-"/>
            </a:pPr>
            <a:r>
              <a:rPr b="1" lang="en">
                <a:solidFill>
                  <a:schemeClr val="dk1"/>
                </a:solidFill>
              </a:rPr>
              <a:t>4.7 Bandit PokerBot</a:t>
            </a:r>
            <a:endParaRPr b="1">
              <a:solidFill>
                <a:schemeClr val="dk1"/>
              </a:solidFill>
            </a:endParaRPr>
          </a:p>
          <a:p>
            <a:pPr indent="0" lvl="0" marL="0" rtl="0" algn="l">
              <a:lnSpc>
                <a:spcPct val="150000"/>
              </a:lnSpc>
              <a:spcBef>
                <a:spcPts val="0"/>
              </a:spcBef>
              <a:spcAft>
                <a:spcPts val="1200"/>
              </a:spcAft>
              <a:buNone/>
            </a:pPr>
            <a:r>
              <a:t/>
            </a:r>
            <a:endParaRPr b="1">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0" name="Shape 230"/>
        <p:cNvGrpSpPr/>
        <p:nvPr/>
      </p:nvGrpSpPr>
      <p:grpSpPr>
        <a:xfrm>
          <a:off x="0" y="0"/>
          <a:ext cx="0" cy="0"/>
          <a:chOff x="0" y="0"/>
          <a:chExt cx="0" cy="0"/>
        </a:xfrm>
      </p:grpSpPr>
      <p:sp>
        <p:nvSpPr>
          <p:cNvPr id="231" name="Google Shape;231;p42"/>
          <p:cNvSpPr txBox="1"/>
          <p:nvPr>
            <p:ph type="title"/>
          </p:nvPr>
        </p:nvSpPr>
        <p:spPr>
          <a:xfrm>
            <a:off x="107225" y="46867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800" u="sng"/>
              <a:t>4.4 Reinforcement Learning</a:t>
            </a:r>
            <a:endParaRPr b="1" sz="1800" u="sng"/>
          </a:p>
          <a:p>
            <a:pPr indent="0" lvl="0" marL="0" rtl="0" algn="l">
              <a:lnSpc>
                <a:spcPct val="200000"/>
              </a:lnSpc>
              <a:spcBef>
                <a:spcPts val="0"/>
              </a:spcBef>
              <a:spcAft>
                <a:spcPts val="0"/>
              </a:spcAft>
              <a:buNone/>
            </a:pPr>
            <a:r>
              <a:t/>
            </a:r>
            <a:endParaRPr b="1" sz="1800"/>
          </a:p>
        </p:txBody>
      </p:sp>
      <p:sp>
        <p:nvSpPr>
          <p:cNvPr id="232" name="Google Shape;232;p42"/>
          <p:cNvSpPr txBox="1"/>
          <p:nvPr>
            <p:ph idx="1" type="body"/>
          </p:nvPr>
        </p:nvSpPr>
        <p:spPr>
          <a:xfrm>
            <a:off x="311700" y="1152475"/>
            <a:ext cx="8316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rPr>
              <a:t>Training an agent to make decisions by interacting with an environment to maximize some reward signal aggregated over many steps. The task usually involves sequentially taking actions and observing their effects. </a:t>
            </a:r>
            <a:endParaRPr b="1">
              <a:solidFill>
                <a:schemeClr val="dk1"/>
              </a:solidFill>
            </a:endParaRPr>
          </a:p>
          <a:p>
            <a:pPr indent="0" lvl="0" marL="0" rtl="0" algn="l">
              <a:spcBef>
                <a:spcPts val="0"/>
              </a:spcBef>
              <a:spcAft>
                <a:spcPts val="0"/>
              </a:spcAft>
              <a:buNone/>
            </a:pPr>
            <a:r>
              <a:rPr b="1" lang="en">
                <a:solidFill>
                  <a:schemeClr val="dk1"/>
                </a:solidFill>
              </a:rPr>
              <a:t>Examples: </a:t>
            </a:r>
            <a:endParaRPr b="1">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Most board/card/video games </a:t>
            </a:r>
            <a:endParaRPr b="1">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Control: robotics, self-driving cars </a:t>
            </a:r>
            <a:endParaRPr b="1">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Recommendation: advertisements </a:t>
            </a:r>
            <a:endParaRPr b="1">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Agent settings: chatbots</a:t>
            </a:r>
            <a:endParaRPr b="1">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6" name="Shape 236"/>
        <p:cNvGrpSpPr/>
        <p:nvPr/>
      </p:nvGrpSpPr>
      <p:grpSpPr>
        <a:xfrm>
          <a:off x="0" y="0"/>
          <a:ext cx="0" cy="0"/>
          <a:chOff x="0" y="0"/>
          <a:chExt cx="0" cy="0"/>
        </a:xfrm>
      </p:grpSpPr>
      <p:sp>
        <p:nvSpPr>
          <p:cNvPr id="237" name="Google Shape;237;p43"/>
          <p:cNvSpPr txBox="1"/>
          <p:nvPr>
            <p:ph type="title"/>
          </p:nvPr>
        </p:nvSpPr>
        <p:spPr>
          <a:xfrm>
            <a:off x="107225" y="46867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200" u="sng"/>
              <a:t>Contrast with other types of Learning</a:t>
            </a:r>
            <a:r>
              <a:rPr b="1" lang="en" sz="2200"/>
              <a:t> </a:t>
            </a:r>
            <a:endParaRPr b="1" sz="2200"/>
          </a:p>
          <a:p>
            <a:pPr indent="0" lvl="0" marL="0" rtl="0" algn="l">
              <a:lnSpc>
                <a:spcPct val="200000"/>
              </a:lnSpc>
              <a:spcBef>
                <a:spcPts val="0"/>
              </a:spcBef>
              <a:spcAft>
                <a:spcPts val="0"/>
              </a:spcAft>
              <a:buNone/>
            </a:pPr>
            <a:r>
              <a:t/>
            </a:r>
            <a:endParaRPr b="1" sz="2200" u="sng"/>
          </a:p>
        </p:txBody>
      </p:sp>
      <p:sp>
        <p:nvSpPr>
          <p:cNvPr id="238" name="Google Shape;238;p43"/>
          <p:cNvSpPr txBox="1"/>
          <p:nvPr>
            <p:ph idx="1" type="body"/>
          </p:nvPr>
        </p:nvSpPr>
        <p:spPr>
          <a:xfrm>
            <a:off x="311700" y="1152475"/>
            <a:ext cx="83160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b="1" lang="en">
                <a:solidFill>
                  <a:schemeClr val="dk1"/>
                </a:solidFill>
              </a:rPr>
              <a:t>Supervised and unsupervised learning analyze a fixed dataset and seek a model that closely aligns with that dataset. </a:t>
            </a:r>
            <a:endParaRPr b="1">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Reinforcement learning works within an environment and seek a behavior that performs well The data is the history of interactions with the environment</a:t>
            </a:r>
            <a:endParaRPr b="1">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Not necessarily fixed if more interactions can be made, sometimes deciding how to interact in order to collect more data is the hard part </a:t>
            </a:r>
            <a:endParaRPr b="1">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Sometimes the environment itself still needs to be studied, as this can help with navigating to get rewards</a:t>
            </a:r>
            <a:endParaRPr b="1">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2" name="Shape 242"/>
        <p:cNvGrpSpPr/>
        <p:nvPr/>
      </p:nvGrpSpPr>
      <p:grpSpPr>
        <a:xfrm>
          <a:off x="0" y="0"/>
          <a:ext cx="0" cy="0"/>
          <a:chOff x="0" y="0"/>
          <a:chExt cx="0" cy="0"/>
        </a:xfrm>
      </p:grpSpPr>
      <p:sp>
        <p:nvSpPr>
          <p:cNvPr id="243" name="Google Shape;243;p44"/>
          <p:cNvSpPr txBox="1"/>
          <p:nvPr>
            <p:ph type="title"/>
          </p:nvPr>
        </p:nvSpPr>
        <p:spPr>
          <a:xfrm>
            <a:off x="107225" y="46867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200" u="sng"/>
              <a:t>Reinforcement Learning </a:t>
            </a:r>
            <a:r>
              <a:rPr b="1" lang="en" sz="2200" u="sng"/>
              <a:t>Successes</a:t>
            </a:r>
            <a:endParaRPr b="1" sz="2200" u="sng"/>
          </a:p>
          <a:p>
            <a:pPr indent="0" lvl="0" marL="0" rtl="0" algn="l">
              <a:lnSpc>
                <a:spcPct val="200000"/>
              </a:lnSpc>
              <a:spcBef>
                <a:spcPts val="0"/>
              </a:spcBef>
              <a:spcAft>
                <a:spcPts val="0"/>
              </a:spcAft>
              <a:buNone/>
            </a:pPr>
            <a:r>
              <a:t/>
            </a:r>
            <a:endParaRPr b="1" sz="2200"/>
          </a:p>
        </p:txBody>
      </p:sp>
      <p:sp>
        <p:nvSpPr>
          <p:cNvPr id="244" name="Google Shape;244;p44"/>
          <p:cNvSpPr txBox="1"/>
          <p:nvPr>
            <p:ph idx="1" type="body"/>
          </p:nvPr>
        </p:nvSpPr>
        <p:spPr>
          <a:xfrm>
            <a:off x="311700" y="1152475"/>
            <a:ext cx="8316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rPr>
              <a:t>AlphaZero: trained entirely from self-play </a:t>
            </a:r>
            <a:endParaRPr b="1">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Beat best-in-world chess engine (stockfish) starting from only the rules of the game </a:t>
            </a:r>
            <a:endParaRPr b="1">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DeepMind “parkour” paper: </a:t>
            </a:r>
            <a:endParaRPr b="1">
              <a:solidFill>
                <a:schemeClr val="dk1"/>
              </a:solidFill>
            </a:endParaRPr>
          </a:p>
          <a:p>
            <a:pPr indent="-342900" lvl="1" marL="914400" rtl="0" algn="l">
              <a:spcBef>
                <a:spcPts val="0"/>
              </a:spcBef>
              <a:spcAft>
                <a:spcPts val="0"/>
              </a:spcAft>
              <a:buClr>
                <a:schemeClr val="dk1"/>
              </a:buClr>
              <a:buSzPts val="1800"/>
              <a:buChar char="-"/>
            </a:pPr>
            <a:r>
              <a:rPr b="1" lang="en" sz="1800">
                <a:solidFill>
                  <a:schemeClr val="dk1"/>
                </a:solidFill>
              </a:rPr>
              <a:t>Inputs: terrain map, joint angles, angular velocities </a:t>
            </a:r>
            <a:endParaRPr b="1" sz="1800">
              <a:solidFill>
                <a:schemeClr val="dk1"/>
              </a:solidFill>
            </a:endParaRPr>
          </a:p>
          <a:p>
            <a:pPr indent="-342900" lvl="1" marL="914400" rtl="0" algn="l">
              <a:spcBef>
                <a:spcPts val="0"/>
              </a:spcBef>
              <a:spcAft>
                <a:spcPts val="0"/>
              </a:spcAft>
              <a:buClr>
                <a:schemeClr val="dk1"/>
              </a:buClr>
              <a:buSzPts val="1800"/>
              <a:buChar char="-"/>
            </a:pPr>
            <a:r>
              <a:rPr b="1" lang="en" sz="1800">
                <a:solidFill>
                  <a:schemeClr val="dk1"/>
                </a:solidFill>
              </a:rPr>
              <a:t>Reward: forward progress</a:t>
            </a:r>
            <a:endParaRPr b="1" sz="1800">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b="1" lang="en">
                <a:solidFill>
                  <a:schemeClr val="dk1"/>
                </a:solidFill>
              </a:rPr>
              <a:t>Alpha Zero used 5000 processors to generate self-play chess games</a:t>
            </a:r>
            <a:endParaRPr b="1">
              <a:solidFill>
                <a:schemeClr val="dk1"/>
              </a:solidFill>
            </a:endParaRPr>
          </a:p>
          <a:p>
            <a:pPr indent="0" lvl="0" marL="0" rtl="0" algn="l">
              <a:spcBef>
                <a:spcPts val="0"/>
              </a:spcBef>
              <a:spcAft>
                <a:spcPts val="0"/>
              </a:spcAft>
              <a:buNone/>
            </a:pPr>
            <a:r>
              <a:rPr b="1" lang="en">
                <a:solidFill>
                  <a:schemeClr val="dk1"/>
                </a:solidFill>
              </a:rPr>
              <a:t>DeepMind Parkour took 6400 CPU-hours to train</a:t>
            </a:r>
            <a:endParaRPr b="1">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8" name="Shape 248"/>
        <p:cNvGrpSpPr/>
        <p:nvPr/>
      </p:nvGrpSpPr>
      <p:grpSpPr>
        <a:xfrm>
          <a:off x="0" y="0"/>
          <a:ext cx="0" cy="0"/>
          <a:chOff x="0" y="0"/>
          <a:chExt cx="0" cy="0"/>
        </a:xfrm>
      </p:grpSpPr>
      <p:sp>
        <p:nvSpPr>
          <p:cNvPr id="249" name="Google Shape;249;p45"/>
          <p:cNvSpPr txBox="1"/>
          <p:nvPr>
            <p:ph type="title"/>
          </p:nvPr>
        </p:nvSpPr>
        <p:spPr>
          <a:xfrm>
            <a:off x="107225" y="46867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b="1" lang="en" sz="2200" u="sng"/>
              <a:t>Struggles with multi-agent scenarios</a:t>
            </a:r>
            <a:r>
              <a:rPr b="1" lang="en" sz="2200"/>
              <a:t> </a:t>
            </a:r>
            <a:endParaRPr b="1" sz="2200"/>
          </a:p>
        </p:txBody>
      </p:sp>
      <p:sp>
        <p:nvSpPr>
          <p:cNvPr id="250" name="Google Shape;250;p45"/>
          <p:cNvSpPr txBox="1"/>
          <p:nvPr>
            <p:ph idx="1" type="body"/>
          </p:nvPr>
        </p:nvSpPr>
        <p:spPr>
          <a:xfrm>
            <a:off x="311700" y="1152475"/>
            <a:ext cx="83160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b="1" lang="en">
                <a:solidFill>
                  <a:schemeClr val="dk1"/>
                </a:solidFill>
              </a:rPr>
              <a:t>In chess, if bot1 loses to bot2 and bot2 loses to bot3, then there is a good chance that bot3 is the strongest chess player </a:t>
            </a:r>
            <a:endParaRPr b="1">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Gives a clear route to iterated improvement with techniques such as self-play </a:t>
            </a:r>
            <a:endParaRPr b="1">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This is far from guaranteed in poker </a:t>
            </a:r>
            <a:endParaRPr b="1">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Game theoretic settings don’t have the luxuries of supervised learning</a:t>
            </a:r>
            <a:endParaRPr b="1">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4" name="Shape 254"/>
        <p:cNvGrpSpPr/>
        <p:nvPr/>
      </p:nvGrpSpPr>
      <p:grpSpPr>
        <a:xfrm>
          <a:off x="0" y="0"/>
          <a:ext cx="0" cy="0"/>
          <a:chOff x="0" y="0"/>
          <a:chExt cx="0" cy="0"/>
        </a:xfrm>
      </p:grpSpPr>
      <p:sp>
        <p:nvSpPr>
          <p:cNvPr id="255" name="Google Shape;255;p46"/>
          <p:cNvSpPr txBox="1"/>
          <p:nvPr>
            <p:ph type="title"/>
          </p:nvPr>
        </p:nvSpPr>
        <p:spPr>
          <a:xfrm>
            <a:off x="107225" y="46867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b="1" lang="en" sz="2200" u="sng"/>
              <a:t>Return to rock-paper-scissors </a:t>
            </a:r>
            <a:endParaRPr b="1" sz="2200"/>
          </a:p>
        </p:txBody>
      </p:sp>
      <p:sp>
        <p:nvSpPr>
          <p:cNvPr id="256" name="Google Shape;256;p46"/>
          <p:cNvSpPr txBox="1"/>
          <p:nvPr>
            <p:ph idx="1" type="body"/>
          </p:nvPr>
        </p:nvSpPr>
        <p:spPr>
          <a:xfrm>
            <a:off x="311700" y="1152475"/>
            <a:ext cx="83160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b="1" lang="en">
                <a:solidFill>
                  <a:schemeClr val="dk1"/>
                </a:solidFill>
              </a:rPr>
              <a:t>When two reinforcement learning agents are trained against each other, they get very good at beating each other </a:t>
            </a:r>
            <a:endParaRPr b="1">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Risk of getting caught in a cycle without making meaningful improvements to performance </a:t>
            </a:r>
            <a:endParaRPr b="1">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A: rock ⟶ B: paper ⟶ A: scissors ⟶ B: rock ⟶ A: paper ⟶ B: scissors ⟶ A: rock… </a:t>
            </a:r>
            <a:endParaRPr b="1">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Cycles are predictable, which for the pokerbots this would be </a:t>
            </a:r>
            <a:r>
              <a:rPr b="1" lang="en">
                <a:solidFill>
                  <a:schemeClr val="dk1"/>
                </a:solidFill>
              </a:rPr>
              <a:t>undesirable</a:t>
            </a:r>
            <a:r>
              <a:rPr b="1" lang="en">
                <a:solidFill>
                  <a:schemeClr val="dk1"/>
                </a:solidFill>
              </a:rPr>
              <a:t> because it makes you exploitable. </a:t>
            </a:r>
            <a:endParaRPr b="1">
              <a:solidFill>
                <a:schemeClr val="dk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0" name="Shape 260"/>
        <p:cNvGrpSpPr/>
        <p:nvPr/>
      </p:nvGrpSpPr>
      <p:grpSpPr>
        <a:xfrm>
          <a:off x="0" y="0"/>
          <a:ext cx="0" cy="0"/>
          <a:chOff x="0" y="0"/>
          <a:chExt cx="0" cy="0"/>
        </a:xfrm>
      </p:grpSpPr>
      <p:sp>
        <p:nvSpPr>
          <p:cNvPr id="261" name="Google Shape;261;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200" u="sng">
                <a:solidFill>
                  <a:schemeClr val="lt1"/>
                </a:solidFill>
              </a:rPr>
              <a:t>What to reward?</a:t>
            </a:r>
            <a:endParaRPr b="1" sz="2200">
              <a:solidFill>
                <a:schemeClr val="lt1"/>
              </a:solidFill>
              <a:latin typeface="Calibri"/>
              <a:ea typeface="Calibri"/>
              <a:cs typeface="Calibri"/>
              <a:sym typeface="Calibri"/>
            </a:endParaRPr>
          </a:p>
        </p:txBody>
      </p:sp>
      <p:sp>
        <p:nvSpPr>
          <p:cNvPr id="262" name="Google Shape;262;p47"/>
          <p:cNvSpPr txBox="1"/>
          <p:nvPr>
            <p:ph idx="1" type="body"/>
          </p:nvPr>
        </p:nvSpPr>
        <p:spPr>
          <a:xfrm>
            <a:off x="311700" y="9238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lt1"/>
                </a:solidFill>
              </a:rPr>
              <a:t>Designing a good reward function is hard </a:t>
            </a:r>
            <a:endParaRPr b="1">
              <a:solidFill>
                <a:schemeClr val="lt1"/>
              </a:solidFill>
            </a:endParaRPr>
          </a:p>
          <a:p>
            <a:pPr indent="0" lvl="0" marL="0" rtl="0" algn="l">
              <a:spcBef>
                <a:spcPts val="0"/>
              </a:spcBef>
              <a:spcAft>
                <a:spcPts val="0"/>
              </a:spcAft>
              <a:buClr>
                <a:schemeClr val="dk1"/>
              </a:buClr>
              <a:buSzPts val="1100"/>
              <a:buFont typeface="Arial"/>
              <a:buNone/>
            </a:pPr>
            <a:r>
              <a:rPr b="1" lang="en">
                <a:solidFill>
                  <a:schemeClr val="lt1"/>
                </a:solidFill>
              </a:rPr>
              <a:t>In Poker, we count Chips!</a:t>
            </a:r>
            <a:endParaRPr b="1">
              <a:solidFill>
                <a:schemeClr val="lt1"/>
              </a:solidFill>
            </a:endParaRPr>
          </a:p>
          <a:p>
            <a:pPr indent="0" lvl="0" marL="0" rtl="0" algn="l">
              <a:spcBef>
                <a:spcPts val="1200"/>
              </a:spcBef>
              <a:spcAft>
                <a:spcPts val="1200"/>
              </a:spcAft>
              <a:buNone/>
            </a:pPr>
            <a:r>
              <a:t/>
            </a:r>
            <a:endParaRPr b="1">
              <a:solidFill>
                <a:schemeClr val="lt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6" name="Shape 266"/>
        <p:cNvGrpSpPr/>
        <p:nvPr/>
      </p:nvGrpSpPr>
      <p:grpSpPr>
        <a:xfrm>
          <a:off x="0" y="0"/>
          <a:ext cx="0" cy="0"/>
          <a:chOff x="0" y="0"/>
          <a:chExt cx="0" cy="0"/>
        </a:xfrm>
      </p:grpSpPr>
      <p:sp>
        <p:nvSpPr>
          <p:cNvPr id="267" name="Google Shape;267;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200" u="sng">
                <a:solidFill>
                  <a:schemeClr val="lt1"/>
                </a:solidFill>
              </a:rPr>
              <a:t>Suppose we’ve considered all the warnings…</a:t>
            </a:r>
            <a:r>
              <a:rPr b="1" lang="en" sz="2200">
                <a:solidFill>
                  <a:schemeClr val="lt1"/>
                </a:solidFill>
              </a:rPr>
              <a:t> </a:t>
            </a:r>
            <a:endParaRPr b="1" sz="2200">
              <a:solidFill>
                <a:schemeClr val="lt1"/>
              </a:solidFill>
              <a:latin typeface="Calibri"/>
              <a:ea typeface="Calibri"/>
              <a:cs typeface="Calibri"/>
              <a:sym typeface="Calibri"/>
            </a:endParaRPr>
          </a:p>
        </p:txBody>
      </p:sp>
      <p:sp>
        <p:nvSpPr>
          <p:cNvPr id="268" name="Google Shape;268;p48"/>
          <p:cNvSpPr txBox="1"/>
          <p:nvPr>
            <p:ph idx="1" type="body"/>
          </p:nvPr>
        </p:nvSpPr>
        <p:spPr>
          <a:xfrm>
            <a:off x="311700" y="9238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solidFill>
                <a:schemeClr val="lt1"/>
              </a:solidFill>
            </a:endParaRPr>
          </a:p>
          <a:p>
            <a:pPr indent="-342900" lvl="0" marL="457200" rtl="0" algn="l">
              <a:spcBef>
                <a:spcPts val="0"/>
              </a:spcBef>
              <a:spcAft>
                <a:spcPts val="0"/>
              </a:spcAft>
              <a:buClr>
                <a:schemeClr val="lt1"/>
              </a:buClr>
              <a:buSzPts val="1800"/>
              <a:buChar char="-"/>
            </a:pPr>
            <a:r>
              <a:rPr b="1" lang="en">
                <a:solidFill>
                  <a:schemeClr val="lt1"/>
                </a:solidFill>
              </a:rPr>
              <a:t>Well-crafted reward function </a:t>
            </a:r>
            <a:endParaRPr b="1">
              <a:solidFill>
                <a:schemeClr val="lt1"/>
              </a:solidFill>
            </a:endParaRPr>
          </a:p>
          <a:p>
            <a:pPr indent="-342900" lvl="0" marL="457200" rtl="0" algn="l">
              <a:spcBef>
                <a:spcPts val="0"/>
              </a:spcBef>
              <a:spcAft>
                <a:spcPts val="0"/>
              </a:spcAft>
              <a:buClr>
                <a:schemeClr val="lt1"/>
              </a:buClr>
              <a:buSzPts val="1800"/>
              <a:buChar char="-"/>
            </a:pPr>
            <a:r>
              <a:rPr b="1" lang="en">
                <a:solidFill>
                  <a:schemeClr val="lt1"/>
                </a:solidFill>
              </a:rPr>
              <a:t>Clear goal in mind for what we want </a:t>
            </a:r>
            <a:endParaRPr b="1">
              <a:solidFill>
                <a:schemeClr val="lt1"/>
              </a:solidFill>
            </a:endParaRPr>
          </a:p>
          <a:p>
            <a:pPr indent="-342900" lvl="0" marL="457200" rtl="0" algn="l">
              <a:spcBef>
                <a:spcPts val="0"/>
              </a:spcBef>
              <a:spcAft>
                <a:spcPts val="0"/>
              </a:spcAft>
              <a:buClr>
                <a:schemeClr val="lt1"/>
              </a:buClr>
              <a:buSzPts val="1800"/>
              <a:buChar char="-"/>
            </a:pPr>
            <a:r>
              <a:rPr b="1" lang="en">
                <a:solidFill>
                  <a:schemeClr val="lt1"/>
                </a:solidFill>
              </a:rPr>
              <a:t>Sufficient compute resources </a:t>
            </a:r>
            <a:endParaRPr b="1">
              <a:solidFill>
                <a:schemeClr val="lt1"/>
              </a:solidFill>
            </a:endParaRPr>
          </a:p>
          <a:p>
            <a:pPr indent="-342900" lvl="0" marL="457200" rtl="0" algn="l">
              <a:spcBef>
                <a:spcPts val="0"/>
              </a:spcBef>
              <a:spcAft>
                <a:spcPts val="0"/>
              </a:spcAft>
              <a:buClr>
                <a:schemeClr val="lt1"/>
              </a:buClr>
              <a:buSzPts val="1800"/>
              <a:buChar char="-"/>
            </a:pPr>
            <a:r>
              <a:rPr b="1" lang="en">
                <a:solidFill>
                  <a:schemeClr val="lt1"/>
                </a:solidFill>
              </a:rPr>
              <a:t>Handling multi-agent scenarios </a:t>
            </a:r>
            <a:endParaRPr b="1">
              <a:solidFill>
                <a:schemeClr val="lt1"/>
              </a:solidFill>
            </a:endParaRPr>
          </a:p>
          <a:p>
            <a:pPr indent="0" lvl="0" marL="0" rtl="0" algn="l">
              <a:spcBef>
                <a:spcPts val="0"/>
              </a:spcBef>
              <a:spcAft>
                <a:spcPts val="0"/>
              </a:spcAft>
              <a:buNone/>
            </a:pPr>
            <a:r>
              <a:t/>
            </a:r>
            <a:endParaRPr b="1">
              <a:solidFill>
                <a:schemeClr val="lt1"/>
              </a:solidFill>
            </a:endParaRPr>
          </a:p>
          <a:p>
            <a:pPr indent="0" lvl="0" marL="0" rtl="0" algn="l">
              <a:spcBef>
                <a:spcPts val="0"/>
              </a:spcBef>
              <a:spcAft>
                <a:spcPts val="0"/>
              </a:spcAft>
              <a:buNone/>
            </a:pPr>
            <a:r>
              <a:rPr b="1" lang="en">
                <a:solidFill>
                  <a:schemeClr val="lt1"/>
                </a:solidFill>
              </a:rPr>
              <a:t>How do we train our policy?</a:t>
            </a:r>
            <a:endParaRPr b="1">
              <a:solidFill>
                <a:schemeClr val="lt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2" name="Shape 272"/>
        <p:cNvGrpSpPr/>
        <p:nvPr/>
      </p:nvGrpSpPr>
      <p:grpSpPr>
        <a:xfrm>
          <a:off x="0" y="0"/>
          <a:ext cx="0" cy="0"/>
          <a:chOff x="0" y="0"/>
          <a:chExt cx="0" cy="0"/>
        </a:xfrm>
      </p:grpSpPr>
      <p:sp>
        <p:nvSpPr>
          <p:cNvPr id="273" name="Google Shape;273;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200" u="sng">
                <a:solidFill>
                  <a:schemeClr val="lt1"/>
                </a:solidFill>
              </a:rPr>
              <a:t>Problem Setting</a:t>
            </a:r>
            <a:r>
              <a:rPr b="1" lang="en" sz="2200">
                <a:solidFill>
                  <a:schemeClr val="lt1"/>
                </a:solidFill>
              </a:rPr>
              <a:t> </a:t>
            </a:r>
            <a:endParaRPr b="1" sz="2200">
              <a:solidFill>
                <a:schemeClr val="lt1"/>
              </a:solidFill>
            </a:endParaRPr>
          </a:p>
          <a:p>
            <a:pPr indent="0" lvl="0" marL="0" rtl="0" algn="l">
              <a:spcBef>
                <a:spcPts val="0"/>
              </a:spcBef>
              <a:spcAft>
                <a:spcPts val="0"/>
              </a:spcAft>
              <a:buSzPts val="990"/>
              <a:buNone/>
            </a:pPr>
            <a:r>
              <a:t/>
            </a:r>
            <a:endParaRPr b="1" sz="2200">
              <a:solidFill>
                <a:schemeClr val="lt1"/>
              </a:solidFill>
            </a:endParaRPr>
          </a:p>
        </p:txBody>
      </p:sp>
      <p:sp>
        <p:nvSpPr>
          <p:cNvPr id="274" name="Google Shape;274;p49"/>
          <p:cNvSpPr txBox="1"/>
          <p:nvPr>
            <p:ph idx="1" type="body"/>
          </p:nvPr>
        </p:nvSpPr>
        <p:spPr>
          <a:xfrm>
            <a:off x="311700" y="9238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lt1"/>
                </a:solidFill>
              </a:rPr>
              <a:t>Agent: Learner/decision-maker. </a:t>
            </a:r>
            <a:endParaRPr b="1">
              <a:solidFill>
                <a:schemeClr val="lt1"/>
              </a:solidFill>
            </a:endParaRPr>
          </a:p>
          <a:p>
            <a:pPr indent="0" lvl="0" marL="0" rtl="0" algn="l">
              <a:spcBef>
                <a:spcPts val="0"/>
              </a:spcBef>
              <a:spcAft>
                <a:spcPts val="0"/>
              </a:spcAft>
              <a:buClr>
                <a:schemeClr val="dk1"/>
              </a:buClr>
              <a:buSzPts val="1100"/>
              <a:buFont typeface="Arial"/>
              <a:buNone/>
            </a:pPr>
            <a:r>
              <a:rPr b="1" lang="en">
                <a:solidFill>
                  <a:schemeClr val="lt1"/>
                </a:solidFill>
              </a:rPr>
              <a:t>Environment: World the agent interacts with. </a:t>
            </a:r>
            <a:endParaRPr b="1">
              <a:solidFill>
                <a:schemeClr val="lt1"/>
              </a:solidFill>
            </a:endParaRPr>
          </a:p>
          <a:p>
            <a:pPr indent="0" lvl="0" marL="0" rtl="0" algn="l">
              <a:spcBef>
                <a:spcPts val="0"/>
              </a:spcBef>
              <a:spcAft>
                <a:spcPts val="0"/>
              </a:spcAft>
              <a:buClr>
                <a:schemeClr val="dk1"/>
              </a:buClr>
              <a:buSzPts val="1100"/>
              <a:buFont typeface="Arial"/>
              <a:buNone/>
            </a:pPr>
            <a:r>
              <a:rPr b="1" lang="en">
                <a:solidFill>
                  <a:schemeClr val="lt1"/>
                </a:solidFill>
              </a:rPr>
              <a:t>State: Current situation. </a:t>
            </a:r>
            <a:endParaRPr b="1">
              <a:solidFill>
                <a:schemeClr val="lt1"/>
              </a:solidFill>
            </a:endParaRPr>
          </a:p>
          <a:p>
            <a:pPr indent="0" lvl="0" marL="0" rtl="0" algn="l">
              <a:spcBef>
                <a:spcPts val="0"/>
              </a:spcBef>
              <a:spcAft>
                <a:spcPts val="0"/>
              </a:spcAft>
              <a:buClr>
                <a:schemeClr val="dk1"/>
              </a:buClr>
              <a:buSzPts val="1100"/>
              <a:buFont typeface="Arial"/>
              <a:buNone/>
            </a:pPr>
            <a:r>
              <a:rPr b="1" lang="en">
                <a:solidFill>
                  <a:schemeClr val="lt1"/>
                </a:solidFill>
              </a:rPr>
              <a:t>Action: Decision made by the agent. </a:t>
            </a:r>
            <a:endParaRPr b="1">
              <a:solidFill>
                <a:schemeClr val="lt1"/>
              </a:solidFill>
            </a:endParaRPr>
          </a:p>
          <a:p>
            <a:pPr indent="0" lvl="0" marL="0" rtl="0" algn="l">
              <a:spcBef>
                <a:spcPts val="0"/>
              </a:spcBef>
              <a:spcAft>
                <a:spcPts val="0"/>
              </a:spcAft>
              <a:buClr>
                <a:schemeClr val="dk1"/>
              </a:buClr>
              <a:buSzPts val="1100"/>
              <a:buFont typeface="Arial"/>
              <a:buNone/>
            </a:pPr>
            <a:r>
              <a:rPr b="1" lang="en">
                <a:solidFill>
                  <a:schemeClr val="lt1"/>
                </a:solidFill>
              </a:rPr>
              <a:t>Policy: How our agent decides which action to take. </a:t>
            </a:r>
            <a:endParaRPr b="1">
              <a:solidFill>
                <a:schemeClr val="lt1"/>
              </a:solidFill>
            </a:endParaRPr>
          </a:p>
          <a:p>
            <a:pPr indent="0" lvl="0" marL="0" rtl="0" algn="l">
              <a:spcBef>
                <a:spcPts val="0"/>
              </a:spcBef>
              <a:spcAft>
                <a:spcPts val="0"/>
              </a:spcAft>
              <a:buClr>
                <a:schemeClr val="dk1"/>
              </a:buClr>
              <a:buSzPts val="1100"/>
              <a:buFont typeface="Arial"/>
              <a:buNone/>
            </a:pPr>
            <a:r>
              <a:rPr b="1" lang="en">
                <a:solidFill>
                  <a:schemeClr val="lt1"/>
                </a:solidFill>
              </a:rPr>
              <a:t>Reward: Feedback for the action. </a:t>
            </a:r>
            <a:endParaRPr b="1">
              <a:solidFill>
                <a:schemeClr val="lt1"/>
              </a:solidFill>
            </a:endParaRPr>
          </a:p>
          <a:p>
            <a:pPr indent="0" lvl="0" marL="0" rtl="0" algn="l">
              <a:spcBef>
                <a:spcPts val="0"/>
              </a:spcBef>
              <a:spcAft>
                <a:spcPts val="0"/>
              </a:spcAft>
              <a:buClr>
                <a:schemeClr val="dk1"/>
              </a:buClr>
              <a:buSzPts val="1100"/>
              <a:buFont typeface="Arial"/>
              <a:buNone/>
            </a:pPr>
            <a:r>
              <a:rPr b="1" lang="en">
                <a:solidFill>
                  <a:schemeClr val="lt1"/>
                </a:solidFill>
              </a:rPr>
              <a:t>Trajectory: (initial) state </a:t>
            </a:r>
            <a:endParaRPr b="1">
              <a:solidFill>
                <a:schemeClr val="lt1"/>
              </a:solidFill>
            </a:endParaRPr>
          </a:p>
          <a:p>
            <a:pPr indent="0" lvl="0" marL="0" rtl="0" algn="l">
              <a:spcBef>
                <a:spcPts val="0"/>
              </a:spcBef>
              <a:spcAft>
                <a:spcPts val="0"/>
              </a:spcAft>
              <a:buClr>
                <a:schemeClr val="dk1"/>
              </a:buClr>
              <a:buSzPts val="1100"/>
              <a:buFont typeface="Arial"/>
              <a:buNone/>
            </a:pPr>
            <a:r>
              <a:rPr b="1" lang="en">
                <a:solidFill>
                  <a:schemeClr val="lt1"/>
                </a:solidFill>
              </a:rPr>
              <a:t>(chosen by agent’s policy) </a:t>
            </a:r>
            <a:endParaRPr b="1">
              <a:solidFill>
                <a:schemeClr val="lt1"/>
              </a:solidFill>
            </a:endParaRPr>
          </a:p>
          <a:p>
            <a:pPr indent="0" lvl="0" marL="0" rtl="0" algn="l">
              <a:spcBef>
                <a:spcPts val="0"/>
              </a:spcBef>
              <a:spcAft>
                <a:spcPts val="0"/>
              </a:spcAft>
              <a:buClr>
                <a:schemeClr val="dk1"/>
              </a:buClr>
              <a:buSzPts val="1100"/>
              <a:buFont typeface="Arial"/>
              <a:buNone/>
            </a:pPr>
            <a:r>
              <a:rPr b="1" lang="en">
                <a:solidFill>
                  <a:schemeClr val="lt1"/>
                </a:solidFill>
              </a:rPr>
              <a:t>Reward (environment </a:t>
            </a:r>
            <a:endParaRPr b="1">
              <a:solidFill>
                <a:schemeClr val="lt1"/>
              </a:solidFill>
            </a:endParaRPr>
          </a:p>
          <a:p>
            <a:pPr indent="0" lvl="0" marL="0" rtl="0" algn="l">
              <a:spcBef>
                <a:spcPts val="0"/>
              </a:spcBef>
              <a:spcAft>
                <a:spcPts val="0"/>
              </a:spcAft>
              <a:buClr>
                <a:schemeClr val="dk1"/>
              </a:buClr>
              <a:buSzPts val="1100"/>
              <a:buFont typeface="Arial"/>
              <a:buNone/>
            </a:pPr>
            <a:r>
              <a:rPr b="1" lang="en">
                <a:solidFill>
                  <a:schemeClr val="lt1"/>
                </a:solidFill>
              </a:rPr>
              <a:t>Next state (environment)</a:t>
            </a:r>
            <a:endParaRPr b="1">
              <a:solidFill>
                <a:schemeClr val="lt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8" name="Shape 278"/>
        <p:cNvGrpSpPr/>
        <p:nvPr/>
      </p:nvGrpSpPr>
      <p:grpSpPr>
        <a:xfrm>
          <a:off x="0" y="0"/>
          <a:ext cx="0" cy="0"/>
          <a:chOff x="0" y="0"/>
          <a:chExt cx="0" cy="0"/>
        </a:xfrm>
      </p:grpSpPr>
      <p:sp>
        <p:nvSpPr>
          <p:cNvPr id="279" name="Google Shape;279;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800" u="sng">
                <a:solidFill>
                  <a:schemeClr val="lt1"/>
                </a:solidFill>
              </a:rPr>
              <a:t>Problem Setting</a:t>
            </a:r>
            <a:r>
              <a:rPr b="1" lang="en" sz="1800">
                <a:solidFill>
                  <a:schemeClr val="lt1"/>
                </a:solidFill>
              </a:rPr>
              <a:t> </a:t>
            </a:r>
            <a:endParaRPr b="1" sz="1800">
              <a:solidFill>
                <a:schemeClr val="lt1"/>
              </a:solidFill>
              <a:latin typeface="Calibri"/>
              <a:ea typeface="Calibri"/>
              <a:cs typeface="Calibri"/>
              <a:sym typeface="Calibri"/>
            </a:endParaRPr>
          </a:p>
        </p:txBody>
      </p:sp>
      <p:sp>
        <p:nvSpPr>
          <p:cNvPr id="280" name="Google Shape;280;p50"/>
          <p:cNvSpPr txBox="1"/>
          <p:nvPr>
            <p:ph idx="1" type="body"/>
          </p:nvPr>
        </p:nvSpPr>
        <p:spPr>
          <a:xfrm>
            <a:off x="311700" y="9238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lt1"/>
                </a:solidFill>
              </a:rPr>
              <a:t>State Space S </a:t>
            </a:r>
            <a:endParaRPr b="1">
              <a:solidFill>
                <a:schemeClr val="lt1"/>
              </a:solidFill>
            </a:endParaRPr>
          </a:p>
          <a:p>
            <a:pPr indent="0" lvl="0" marL="0" rtl="0" algn="l">
              <a:spcBef>
                <a:spcPts val="0"/>
              </a:spcBef>
              <a:spcAft>
                <a:spcPts val="0"/>
              </a:spcAft>
              <a:buClr>
                <a:schemeClr val="dk1"/>
              </a:buClr>
              <a:buSzPts val="1100"/>
              <a:buFont typeface="Arial"/>
              <a:buNone/>
            </a:pPr>
            <a:r>
              <a:rPr b="1" lang="en">
                <a:solidFill>
                  <a:schemeClr val="lt1"/>
                </a:solidFill>
              </a:rPr>
              <a:t>Action Space A </a:t>
            </a:r>
            <a:endParaRPr b="1">
              <a:solidFill>
                <a:schemeClr val="lt1"/>
              </a:solidFill>
            </a:endParaRPr>
          </a:p>
          <a:p>
            <a:pPr indent="0" lvl="0" marL="0" rtl="0" algn="l">
              <a:spcBef>
                <a:spcPts val="0"/>
              </a:spcBef>
              <a:spcAft>
                <a:spcPts val="0"/>
              </a:spcAft>
              <a:buClr>
                <a:schemeClr val="dk1"/>
              </a:buClr>
              <a:buSzPts val="1100"/>
              <a:buFont typeface="Arial"/>
              <a:buNone/>
            </a:pPr>
            <a:r>
              <a:rPr b="1" lang="en">
                <a:solidFill>
                  <a:schemeClr val="lt1"/>
                </a:solidFill>
              </a:rPr>
              <a:t>Reward Function R(s,a) </a:t>
            </a:r>
            <a:endParaRPr b="1">
              <a:solidFill>
                <a:schemeClr val="lt1"/>
              </a:solidFill>
            </a:endParaRPr>
          </a:p>
          <a:p>
            <a:pPr indent="0" lvl="0" marL="0" rtl="0" algn="l">
              <a:spcBef>
                <a:spcPts val="0"/>
              </a:spcBef>
              <a:spcAft>
                <a:spcPts val="0"/>
              </a:spcAft>
              <a:buClr>
                <a:schemeClr val="dk1"/>
              </a:buClr>
              <a:buSzPts val="1100"/>
              <a:buFont typeface="Arial"/>
              <a:buNone/>
            </a:pPr>
            <a:r>
              <a:rPr b="1" lang="en">
                <a:solidFill>
                  <a:schemeClr val="lt1"/>
                </a:solidFill>
              </a:rPr>
              <a:t>Transition Function P(s’ | s,a) </a:t>
            </a:r>
            <a:endParaRPr b="1">
              <a:solidFill>
                <a:schemeClr val="lt1"/>
              </a:solidFill>
            </a:endParaRPr>
          </a:p>
          <a:p>
            <a:pPr indent="0" lvl="0" marL="0" rtl="0" algn="l">
              <a:spcBef>
                <a:spcPts val="0"/>
              </a:spcBef>
              <a:spcAft>
                <a:spcPts val="0"/>
              </a:spcAft>
              <a:buClr>
                <a:schemeClr val="dk1"/>
              </a:buClr>
              <a:buSzPts val="1100"/>
              <a:buFont typeface="Arial"/>
              <a:buNone/>
            </a:pPr>
            <a:r>
              <a:rPr b="1" lang="en">
                <a:solidFill>
                  <a:schemeClr val="lt1"/>
                </a:solidFill>
              </a:rPr>
              <a:t>Objective Expected sum of rewards</a:t>
            </a:r>
            <a:endParaRPr b="1">
              <a:solidFill>
                <a:schemeClr val="lt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4" name="Shape 284"/>
        <p:cNvGrpSpPr/>
        <p:nvPr/>
      </p:nvGrpSpPr>
      <p:grpSpPr>
        <a:xfrm>
          <a:off x="0" y="0"/>
          <a:ext cx="0" cy="0"/>
          <a:chOff x="0" y="0"/>
          <a:chExt cx="0" cy="0"/>
        </a:xfrm>
      </p:grpSpPr>
      <p:sp>
        <p:nvSpPr>
          <p:cNvPr id="285" name="Google Shape;285;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400"/>
              </a:spcAft>
              <a:buClr>
                <a:schemeClr val="dk1"/>
              </a:buClr>
              <a:buSzPts val="1100"/>
              <a:buFont typeface="Arial"/>
              <a:buNone/>
            </a:pPr>
            <a:r>
              <a:rPr b="1" lang="en" sz="2200">
                <a:solidFill>
                  <a:schemeClr val="lt1"/>
                </a:solidFill>
              </a:rPr>
              <a:t>Transition to Multi-Armed Bandit</a:t>
            </a:r>
            <a:endParaRPr b="1" sz="2200">
              <a:solidFill>
                <a:schemeClr val="lt1"/>
              </a:solidFill>
            </a:endParaRPr>
          </a:p>
        </p:txBody>
      </p:sp>
      <p:sp>
        <p:nvSpPr>
          <p:cNvPr id="286" name="Google Shape;286;p51"/>
          <p:cNvSpPr txBox="1"/>
          <p:nvPr>
            <p:ph idx="1" type="body"/>
          </p:nvPr>
        </p:nvSpPr>
        <p:spPr>
          <a:xfrm>
            <a:off x="311700" y="10000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
                <a:solidFill>
                  <a:schemeClr val="lt1"/>
                </a:solidFill>
              </a:rPr>
              <a:t>Key insight: Instead of just predicting which strategy is best, we can:</a:t>
            </a:r>
            <a:endParaRPr b="1">
              <a:solidFill>
                <a:schemeClr val="lt1"/>
              </a:solidFill>
            </a:endParaRPr>
          </a:p>
          <a:p>
            <a:pPr indent="-342900" lvl="0" marL="457200" rtl="0" algn="l">
              <a:spcBef>
                <a:spcPts val="1200"/>
              </a:spcBef>
              <a:spcAft>
                <a:spcPts val="0"/>
              </a:spcAft>
              <a:buClr>
                <a:schemeClr val="lt1"/>
              </a:buClr>
              <a:buSzPts val="1800"/>
              <a:buAutoNum type="arabicPeriod"/>
            </a:pPr>
            <a:r>
              <a:rPr b="1" lang="en">
                <a:solidFill>
                  <a:schemeClr val="lt1"/>
                </a:solidFill>
              </a:rPr>
              <a:t>Explore: Try different strategies to gather performance data</a:t>
            </a:r>
            <a:endParaRPr b="1">
              <a:solidFill>
                <a:schemeClr val="lt1"/>
              </a:solidFill>
            </a:endParaRPr>
          </a:p>
          <a:p>
            <a:pPr indent="-342900" lvl="0" marL="457200" rtl="0" algn="l">
              <a:spcBef>
                <a:spcPts val="0"/>
              </a:spcBef>
              <a:spcAft>
                <a:spcPts val="0"/>
              </a:spcAft>
              <a:buClr>
                <a:schemeClr val="lt1"/>
              </a:buClr>
              <a:buSzPts val="1800"/>
              <a:buAutoNum type="arabicPeriod"/>
            </a:pPr>
            <a:r>
              <a:rPr b="1" lang="en">
                <a:solidFill>
                  <a:schemeClr val="lt1"/>
                </a:solidFill>
              </a:rPr>
              <a:t>Exploit: Use strategies with proven high returns</a:t>
            </a:r>
            <a:endParaRPr b="1">
              <a:solidFill>
                <a:schemeClr val="lt1"/>
              </a:solidFill>
            </a:endParaRPr>
          </a:p>
          <a:p>
            <a:pPr indent="-342900" lvl="0" marL="457200" rtl="0" algn="l">
              <a:spcBef>
                <a:spcPts val="0"/>
              </a:spcBef>
              <a:spcAft>
                <a:spcPts val="0"/>
              </a:spcAft>
              <a:buClr>
                <a:schemeClr val="lt1"/>
              </a:buClr>
              <a:buSzPts val="1800"/>
              <a:buAutoNum type="arabicPeriod"/>
            </a:pPr>
            <a:r>
              <a:rPr b="1" lang="en">
                <a:solidFill>
                  <a:schemeClr val="lt1"/>
                </a:solidFill>
              </a:rPr>
              <a:t>Adapt: Update predictions based on actual strategy deltas</a:t>
            </a:r>
            <a:endParaRPr b="1">
              <a:solidFill>
                <a:schemeClr val="lt1"/>
              </a:solidFill>
            </a:endParaRPr>
          </a:p>
          <a:p>
            <a:pPr indent="0" lvl="0" marL="0" rtl="0" algn="l">
              <a:spcBef>
                <a:spcPts val="1200"/>
              </a:spcBef>
              <a:spcAft>
                <a:spcPts val="0"/>
              </a:spcAft>
              <a:buClr>
                <a:schemeClr val="dk1"/>
              </a:buClr>
              <a:buSzPts val="1100"/>
              <a:buFont typeface="Arial"/>
              <a:buNone/>
            </a:pPr>
            <a:r>
              <a:rPr b="1" lang="en">
                <a:solidFill>
                  <a:schemeClr val="lt1"/>
                </a:solidFill>
              </a:rPr>
              <a:t>Next evolution: Use regression to predict strategy performance based on game context (stack sizes, position, opponent tendencies) rather than just historical averages.</a:t>
            </a:r>
            <a:endParaRPr b="1">
              <a:solidFill>
                <a:schemeClr val="lt1"/>
              </a:solidFill>
            </a:endParaRPr>
          </a:p>
          <a:p>
            <a:pPr indent="0" lvl="0" marL="0" rtl="0" algn="l">
              <a:spcBef>
                <a:spcPts val="1200"/>
              </a:spcBef>
              <a:spcAft>
                <a:spcPts val="0"/>
              </a:spcAft>
              <a:buClr>
                <a:schemeClr val="dk1"/>
              </a:buClr>
              <a:buSzPts val="1100"/>
              <a:buFont typeface="Arial"/>
              <a:buNone/>
            </a:pPr>
            <a:r>
              <a:rPr b="1" lang="en">
                <a:solidFill>
                  <a:schemeClr val="lt1"/>
                </a:solidFill>
              </a:rPr>
              <a:t>This creates a contextual bandit that adapts strategy selection to current game conditions.</a:t>
            </a:r>
            <a:endParaRPr b="1">
              <a:solidFill>
                <a:schemeClr val="lt1"/>
              </a:solidFill>
            </a:endParaRPr>
          </a:p>
          <a:p>
            <a:pPr indent="0" lvl="0" marL="0" rtl="0" algn="l">
              <a:spcBef>
                <a:spcPts val="1200"/>
              </a:spcBef>
              <a:spcAft>
                <a:spcPts val="1200"/>
              </a:spcAft>
              <a:buNone/>
            </a:pPr>
            <a:r>
              <a:t/>
            </a:r>
            <a:endParaRPr b="1">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t>Why use Machine Learning?</a:t>
            </a:r>
            <a:endParaRPr b="1" sz="2400"/>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chemeClr val="dk1"/>
              </a:buClr>
              <a:buSzPts val="2200"/>
              <a:buChar char="-"/>
            </a:pPr>
            <a:r>
              <a:rPr b="1" lang="en" sz="2200">
                <a:solidFill>
                  <a:schemeClr val="dk1"/>
                </a:solidFill>
              </a:rPr>
              <a:t>Using a machine (computation) to find patterns in data </a:t>
            </a:r>
            <a:endParaRPr b="1" sz="2200">
              <a:solidFill>
                <a:schemeClr val="dk1"/>
              </a:solidFill>
            </a:endParaRPr>
          </a:p>
          <a:p>
            <a:pPr indent="-368300" lvl="0" marL="457200" rtl="0" algn="l">
              <a:spcBef>
                <a:spcPts val="0"/>
              </a:spcBef>
              <a:spcAft>
                <a:spcPts val="0"/>
              </a:spcAft>
              <a:buClr>
                <a:schemeClr val="dk1"/>
              </a:buClr>
              <a:buSzPts val="2200"/>
              <a:buChar char="-"/>
            </a:pPr>
            <a:r>
              <a:rPr b="1" lang="en" sz="2200">
                <a:solidFill>
                  <a:schemeClr val="dk1"/>
                </a:solidFill>
              </a:rPr>
              <a:t>Found patterns can be applied without explicit programming </a:t>
            </a:r>
            <a:endParaRPr b="1" sz="2200">
              <a:solidFill>
                <a:schemeClr val="dk1"/>
              </a:solidFill>
            </a:endParaRPr>
          </a:p>
          <a:p>
            <a:pPr indent="-368300" lvl="0" marL="457200" rtl="0" algn="l">
              <a:spcBef>
                <a:spcPts val="0"/>
              </a:spcBef>
              <a:spcAft>
                <a:spcPts val="0"/>
              </a:spcAft>
              <a:buClr>
                <a:schemeClr val="dk1"/>
              </a:buClr>
              <a:buSzPts val="2200"/>
              <a:buChar char="-"/>
            </a:pPr>
            <a:r>
              <a:rPr b="1" lang="en" sz="2200">
                <a:solidFill>
                  <a:schemeClr val="dk1"/>
                </a:solidFill>
              </a:rPr>
              <a:t>Key idea: generalize instead of memorize </a:t>
            </a:r>
            <a:endParaRPr b="1" sz="2200">
              <a:solidFill>
                <a:schemeClr val="dk1"/>
              </a:solidFill>
            </a:endParaRPr>
          </a:p>
          <a:p>
            <a:pPr indent="-368300" lvl="0" marL="457200" rtl="0" algn="l">
              <a:spcBef>
                <a:spcPts val="0"/>
              </a:spcBef>
              <a:spcAft>
                <a:spcPts val="0"/>
              </a:spcAft>
              <a:buClr>
                <a:schemeClr val="dk1"/>
              </a:buClr>
              <a:buSzPts val="2200"/>
              <a:buChar char="-"/>
            </a:pPr>
            <a:r>
              <a:rPr b="1" lang="en" sz="2200">
                <a:solidFill>
                  <a:schemeClr val="dk1"/>
                </a:solidFill>
              </a:rPr>
              <a:t>Typically utilize large amounts of data </a:t>
            </a:r>
            <a:endParaRPr b="1" sz="2200">
              <a:solidFill>
                <a:schemeClr val="dk1"/>
              </a:solidFill>
            </a:endParaRPr>
          </a:p>
          <a:p>
            <a:pPr indent="-368300" lvl="0" marL="457200" rtl="0" algn="l">
              <a:spcBef>
                <a:spcPts val="0"/>
              </a:spcBef>
              <a:spcAft>
                <a:spcPts val="0"/>
              </a:spcAft>
              <a:buClr>
                <a:schemeClr val="dk1"/>
              </a:buClr>
              <a:buSzPts val="2200"/>
              <a:buChar char="-"/>
            </a:pPr>
            <a:r>
              <a:rPr b="1" lang="en" sz="2200">
                <a:solidFill>
                  <a:schemeClr val="dk1"/>
                </a:solidFill>
              </a:rPr>
              <a:t>Used for prediction, data compression, automation, decision-making</a:t>
            </a:r>
            <a:endParaRPr b="1" sz="2200">
              <a:solidFill>
                <a:schemeClr val="dk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0" name="Shape 290"/>
        <p:cNvGrpSpPr/>
        <p:nvPr/>
      </p:nvGrpSpPr>
      <p:grpSpPr>
        <a:xfrm>
          <a:off x="0" y="0"/>
          <a:ext cx="0" cy="0"/>
          <a:chOff x="0" y="0"/>
          <a:chExt cx="0" cy="0"/>
        </a:xfrm>
      </p:grpSpPr>
      <p:sp>
        <p:nvSpPr>
          <p:cNvPr id="291" name="Google Shape;291;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200" u="sng">
                <a:solidFill>
                  <a:schemeClr val="lt1"/>
                </a:solidFill>
              </a:rPr>
              <a:t>Multi-armed Bandit</a:t>
            </a:r>
            <a:endParaRPr b="1" sz="2200" u="sng">
              <a:solidFill>
                <a:schemeClr val="lt1"/>
              </a:solidFill>
            </a:endParaRPr>
          </a:p>
          <a:p>
            <a:pPr indent="0" lvl="0" marL="0" rtl="0" algn="l">
              <a:lnSpc>
                <a:spcPct val="200000"/>
              </a:lnSpc>
              <a:spcBef>
                <a:spcPts val="0"/>
              </a:spcBef>
              <a:spcAft>
                <a:spcPts val="0"/>
              </a:spcAft>
              <a:buSzPts val="1100"/>
              <a:buNone/>
            </a:pPr>
            <a:r>
              <a:t/>
            </a:r>
            <a:endParaRPr b="1" sz="2200">
              <a:solidFill>
                <a:schemeClr val="lt1"/>
              </a:solidFill>
            </a:endParaRPr>
          </a:p>
        </p:txBody>
      </p:sp>
      <p:sp>
        <p:nvSpPr>
          <p:cNvPr id="292" name="Google Shape;292;p52"/>
          <p:cNvSpPr txBox="1"/>
          <p:nvPr>
            <p:ph idx="1" type="body"/>
          </p:nvPr>
        </p:nvSpPr>
        <p:spPr>
          <a:xfrm>
            <a:off x="311700" y="10000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u="sng">
                <a:solidFill>
                  <a:schemeClr val="lt1"/>
                </a:solidFill>
              </a:rPr>
              <a:t>Simpler Example:</a:t>
            </a:r>
            <a:r>
              <a:rPr b="1" lang="en">
                <a:solidFill>
                  <a:schemeClr val="lt1"/>
                </a:solidFill>
              </a:rPr>
              <a:t> </a:t>
            </a:r>
            <a:endParaRPr b="1">
              <a:solidFill>
                <a:schemeClr val="lt1"/>
              </a:solidFill>
            </a:endParaRPr>
          </a:p>
          <a:p>
            <a:pPr indent="0" lvl="0" marL="0" rtl="0" algn="l">
              <a:spcBef>
                <a:spcPts val="0"/>
              </a:spcBef>
              <a:spcAft>
                <a:spcPts val="0"/>
              </a:spcAft>
              <a:buClr>
                <a:schemeClr val="dk1"/>
              </a:buClr>
              <a:buSzPts val="1100"/>
              <a:buFont typeface="Arial"/>
              <a:buNone/>
            </a:pPr>
            <a:r>
              <a:rPr b="1" lang="en">
                <a:solidFill>
                  <a:schemeClr val="lt1"/>
                </a:solidFill>
              </a:rPr>
              <a:t>The ‘game’ only has one state, with multiple fixed actions </a:t>
            </a:r>
            <a:endParaRPr b="1">
              <a:solidFill>
                <a:schemeClr val="lt1"/>
              </a:solidFill>
            </a:endParaRPr>
          </a:p>
          <a:p>
            <a:pPr indent="0" lvl="0" marL="0" rtl="0" algn="l">
              <a:spcBef>
                <a:spcPts val="0"/>
              </a:spcBef>
              <a:spcAft>
                <a:spcPts val="0"/>
              </a:spcAft>
              <a:buClr>
                <a:schemeClr val="dk1"/>
              </a:buClr>
              <a:buSzPts val="1100"/>
              <a:buFont typeface="Arial"/>
              <a:buNone/>
            </a:pPr>
            <a:r>
              <a:rPr b="1" lang="en">
                <a:solidFill>
                  <a:schemeClr val="lt1"/>
                </a:solidFill>
              </a:rPr>
              <a:t>Each action has its own reward, potentially drawn from some distribution </a:t>
            </a:r>
            <a:endParaRPr b="1">
              <a:solidFill>
                <a:schemeClr val="lt1"/>
              </a:solidFill>
            </a:endParaRPr>
          </a:p>
          <a:p>
            <a:pPr indent="0" lvl="0" marL="0" rtl="0" algn="l">
              <a:spcBef>
                <a:spcPts val="0"/>
              </a:spcBef>
              <a:spcAft>
                <a:spcPts val="0"/>
              </a:spcAft>
              <a:buClr>
                <a:schemeClr val="dk1"/>
              </a:buClr>
              <a:buSzPts val="1100"/>
              <a:buFont typeface="Arial"/>
              <a:buNone/>
            </a:pPr>
            <a:r>
              <a:rPr b="1" lang="en">
                <a:solidFill>
                  <a:schemeClr val="lt1"/>
                </a:solidFill>
              </a:rPr>
              <a:t>We have to choose one action to pick that gives us the most (expected) reward, but we can play many times </a:t>
            </a:r>
            <a:endParaRPr b="1">
              <a:solidFill>
                <a:schemeClr val="lt1"/>
              </a:solidFill>
            </a:endParaRPr>
          </a:p>
          <a:p>
            <a:pPr indent="0" lvl="0" marL="0" rtl="0" algn="l">
              <a:spcBef>
                <a:spcPts val="0"/>
              </a:spcBef>
              <a:spcAft>
                <a:spcPts val="0"/>
              </a:spcAft>
              <a:buClr>
                <a:schemeClr val="dk1"/>
              </a:buClr>
              <a:buSzPts val="1100"/>
              <a:buFont typeface="Arial"/>
              <a:buNone/>
            </a:pPr>
            <a:r>
              <a:rPr b="1" lang="en">
                <a:solidFill>
                  <a:schemeClr val="lt1"/>
                </a:solidFill>
              </a:rPr>
              <a:t>Examples: </a:t>
            </a:r>
            <a:endParaRPr b="1">
              <a:solidFill>
                <a:schemeClr val="lt1"/>
              </a:solidFill>
            </a:endParaRPr>
          </a:p>
          <a:p>
            <a:pPr indent="-342900" lvl="0" marL="457200" rtl="0" algn="l">
              <a:spcBef>
                <a:spcPts val="0"/>
              </a:spcBef>
              <a:spcAft>
                <a:spcPts val="0"/>
              </a:spcAft>
              <a:buClr>
                <a:schemeClr val="lt1"/>
              </a:buClr>
              <a:buSzPts val="1800"/>
              <a:buChar char="-"/>
            </a:pPr>
            <a:r>
              <a:rPr b="1" lang="en">
                <a:solidFill>
                  <a:schemeClr val="lt1"/>
                </a:solidFill>
              </a:rPr>
              <a:t>Recommendation feeds (tiktok) </a:t>
            </a:r>
            <a:endParaRPr b="1">
              <a:solidFill>
                <a:schemeClr val="lt1"/>
              </a:solidFill>
            </a:endParaRPr>
          </a:p>
          <a:p>
            <a:pPr indent="-342900" lvl="0" marL="457200" rtl="0" algn="l">
              <a:spcBef>
                <a:spcPts val="0"/>
              </a:spcBef>
              <a:spcAft>
                <a:spcPts val="0"/>
              </a:spcAft>
              <a:buClr>
                <a:schemeClr val="lt1"/>
              </a:buClr>
              <a:buSzPts val="1800"/>
              <a:buChar char="-"/>
            </a:pPr>
            <a:r>
              <a:rPr b="1" lang="en">
                <a:solidFill>
                  <a:schemeClr val="lt1"/>
                </a:solidFill>
              </a:rPr>
              <a:t>Choosing a restaurant to eat at</a:t>
            </a:r>
            <a:endParaRPr b="1">
              <a:solidFill>
                <a:schemeClr val="lt1"/>
              </a:solidFill>
            </a:endParaRPr>
          </a:p>
          <a:p>
            <a:pPr indent="0" lvl="0" marL="0" rtl="0" algn="l">
              <a:spcBef>
                <a:spcPts val="0"/>
              </a:spcBef>
              <a:spcAft>
                <a:spcPts val="1200"/>
              </a:spcAft>
              <a:buNone/>
            </a:pPr>
            <a:r>
              <a:t/>
            </a:r>
            <a:endParaRPr b="1">
              <a:solidFill>
                <a:schemeClr val="lt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6" name="Shape 296"/>
        <p:cNvGrpSpPr/>
        <p:nvPr/>
      </p:nvGrpSpPr>
      <p:grpSpPr>
        <a:xfrm>
          <a:off x="0" y="0"/>
          <a:ext cx="0" cy="0"/>
          <a:chOff x="0" y="0"/>
          <a:chExt cx="0" cy="0"/>
        </a:xfrm>
      </p:grpSpPr>
      <p:sp>
        <p:nvSpPr>
          <p:cNvPr id="297" name="Google Shape;297;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200" u="sng">
                <a:solidFill>
                  <a:schemeClr val="lt1"/>
                </a:solidFill>
              </a:rPr>
              <a:t>Approaching the Bandit Problem</a:t>
            </a:r>
            <a:r>
              <a:rPr b="1" lang="en" sz="2200">
                <a:solidFill>
                  <a:schemeClr val="lt1"/>
                </a:solidFill>
              </a:rPr>
              <a:t> </a:t>
            </a:r>
            <a:endParaRPr b="1" sz="2200">
              <a:solidFill>
                <a:schemeClr val="lt1"/>
              </a:solidFill>
            </a:endParaRPr>
          </a:p>
          <a:p>
            <a:pPr indent="0" lvl="0" marL="0" rtl="0" algn="l">
              <a:lnSpc>
                <a:spcPct val="200000"/>
              </a:lnSpc>
              <a:spcBef>
                <a:spcPts val="0"/>
              </a:spcBef>
              <a:spcAft>
                <a:spcPts val="0"/>
              </a:spcAft>
              <a:buClr>
                <a:schemeClr val="dk1"/>
              </a:buClr>
              <a:buSzPts val="1100"/>
              <a:buFont typeface="Arial"/>
              <a:buNone/>
            </a:pPr>
            <a:r>
              <a:t/>
            </a:r>
            <a:endParaRPr b="1" sz="2200">
              <a:solidFill>
                <a:schemeClr val="lt1"/>
              </a:solidFill>
            </a:endParaRPr>
          </a:p>
        </p:txBody>
      </p:sp>
      <p:sp>
        <p:nvSpPr>
          <p:cNvPr id="298" name="Google Shape;298;p53"/>
          <p:cNvSpPr txBox="1"/>
          <p:nvPr/>
        </p:nvSpPr>
        <p:spPr>
          <a:xfrm>
            <a:off x="471875" y="1101050"/>
            <a:ext cx="8037600" cy="3413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lt1"/>
              </a:buClr>
              <a:buSzPts val="1800"/>
              <a:buChar char="-"/>
            </a:pPr>
            <a:r>
              <a:rPr b="1" lang="en" sz="1800">
                <a:solidFill>
                  <a:schemeClr val="lt1"/>
                </a:solidFill>
              </a:rPr>
              <a:t>We would like to figure out which actions are the most fruitful (long term gain), while also using our turns to take actions that we already know are fruitful (short term gain) </a:t>
            </a:r>
            <a:endParaRPr b="1" sz="1800">
              <a:solidFill>
                <a:schemeClr val="lt1"/>
              </a:solidFill>
            </a:endParaRPr>
          </a:p>
          <a:p>
            <a:pPr indent="-342900" lvl="0" marL="457200" rtl="0" algn="l">
              <a:lnSpc>
                <a:spcPct val="115000"/>
              </a:lnSpc>
              <a:spcBef>
                <a:spcPts val="0"/>
              </a:spcBef>
              <a:spcAft>
                <a:spcPts val="0"/>
              </a:spcAft>
              <a:buClr>
                <a:schemeClr val="lt1"/>
              </a:buClr>
              <a:buSzPts val="1800"/>
              <a:buChar char="-"/>
            </a:pPr>
            <a:r>
              <a:rPr b="1" lang="en" sz="1800">
                <a:solidFill>
                  <a:schemeClr val="lt1"/>
                </a:solidFill>
              </a:rPr>
              <a:t>This tradeoff between exploration and exploitation is a general tradeoff that appears all throughout RL </a:t>
            </a:r>
            <a:endParaRPr b="1" sz="1800">
              <a:solidFill>
                <a:schemeClr val="lt1"/>
              </a:solidFill>
            </a:endParaRPr>
          </a:p>
          <a:p>
            <a:pPr indent="-342900" lvl="0" marL="457200" rtl="0" algn="l">
              <a:lnSpc>
                <a:spcPct val="115000"/>
              </a:lnSpc>
              <a:spcBef>
                <a:spcPts val="0"/>
              </a:spcBef>
              <a:spcAft>
                <a:spcPts val="0"/>
              </a:spcAft>
              <a:buClr>
                <a:schemeClr val="lt1"/>
              </a:buClr>
              <a:buSzPts val="1800"/>
              <a:buChar char="-"/>
            </a:pPr>
            <a:r>
              <a:rPr b="1" lang="en" sz="1800">
                <a:solidFill>
                  <a:schemeClr val="lt1"/>
                </a:solidFill>
              </a:rPr>
              <a:t>Biphasic Approach ○ randomly choose for some predetermined amount of steps ○ afterwards only pick the empirical best </a:t>
            </a:r>
            <a:endParaRPr b="1" sz="1800">
              <a:solidFill>
                <a:schemeClr val="lt1"/>
              </a:solidFill>
            </a:endParaRPr>
          </a:p>
          <a:p>
            <a:pPr indent="-342900" lvl="0" marL="457200" rtl="0" algn="l">
              <a:lnSpc>
                <a:spcPct val="115000"/>
              </a:lnSpc>
              <a:spcBef>
                <a:spcPts val="0"/>
              </a:spcBef>
              <a:spcAft>
                <a:spcPts val="0"/>
              </a:spcAft>
              <a:buClr>
                <a:schemeClr val="lt1"/>
              </a:buClr>
              <a:buSzPts val="1800"/>
              <a:buChar char="-"/>
            </a:pPr>
            <a:r>
              <a:rPr b="1" lang="en" sz="1800">
                <a:solidFill>
                  <a:schemeClr val="lt1"/>
                </a:solidFill>
              </a:rPr>
              <a:t>Epsilon-greedy </a:t>
            </a:r>
            <a:endParaRPr b="1" sz="1800">
              <a:solidFill>
                <a:schemeClr val="lt1"/>
              </a:solidFill>
            </a:endParaRPr>
          </a:p>
          <a:p>
            <a:pPr indent="-342900" lvl="0" marL="457200" rtl="0" algn="l">
              <a:lnSpc>
                <a:spcPct val="115000"/>
              </a:lnSpc>
              <a:spcBef>
                <a:spcPts val="0"/>
              </a:spcBef>
              <a:spcAft>
                <a:spcPts val="0"/>
              </a:spcAft>
              <a:buClr>
                <a:schemeClr val="lt1"/>
              </a:buClr>
              <a:buSzPts val="1800"/>
              <a:buChar char="-"/>
            </a:pPr>
            <a:r>
              <a:rPr b="1" lang="en" sz="1800">
                <a:solidFill>
                  <a:schemeClr val="lt1"/>
                </a:solidFill>
              </a:rPr>
              <a:t>With some small probability, take a random action </a:t>
            </a:r>
            <a:endParaRPr b="1" sz="1800">
              <a:solidFill>
                <a:schemeClr val="lt1"/>
              </a:solidFill>
            </a:endParaRPr>
          </a:p>
          <a:p>
            <a:pPr indent="-342900" lvl="0" marL="457200" rtl="0" algn="l">
              <a:lnSpc>
                <a:spcPct val="115000"/>
              </a:lnSpc>
              <a:spcBef>
                <a:spcPts val="0"/>
              </a:spcBef>
              <a:spcAft>
                <a:spcPts val="0"/>
              </a:spcAft>
              <a:buClr>
                <a:schemeClr val="lt1"/>
              </a:buClr>
              <a:buSzPts val="1800"/>
              <a:buChar char="-"/>
            </a:pPr>
            <a:r>
              <a:rPr b="1" lang="en" sz="1800">
                <a:solidFill>
                  <a:schemeClr val="lt1"/>
                </a:solidFill>
              </a:rPr>
              <a:t>Otherwise pick the action with the best average history of rewards</a:t>
            </a:r>
            <a:endParaRPr b="1" sz="1800">
              <a:solidFill>
                <a:schemeClr val="lt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2" name="Shape 302"/>
        <p:cNvGrpSpPr/>
        <p:nvPr/>
      </p:nvGrpSpPr>
      <p:grpSpPr>
        <a:xfrm>
          <a:off x="0" y="0"/>
          <a:ext cx="0" cy="0"/>
          <a:chOff x="0" y="0"/>
          <a:chExt cx="0" cy="0"/>
        </a:xfrm>
      </p:grpSpPr>
      <p:sp>
        <p:nvSpPr>
          <p:cNvPr id="303" name="Google Shape;303;p54"/>
          <p:cNvSpPr txBox="1"/>
          <p:nvPr>
            <p:ph type="title"/>
          </p:nvPr>
        </p:nvSpPr>
        <p:spPr>
          <a:xfrm>
            <a:off x="311700" y="4214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200" u="sng">
                <a:solidFill>
                  <a:schemeClr val="lt1"/>
                </a:solidFill>
              </a:rPr>
              <a:t>Bandits in Pokerbots:</a:t>
            </a:r>
            <a:r>
              <a:rPr b="1" lang="en" sz="2200">
                <a:solidFill>
                  <a:schemeClr val="lt1"/>
                </a:solidFill>
              </a:rPr>
              <a:t> </a:t>
            </a:r>
            <a:endParaRPr b="1" sz="2200">
              <a:solidFill>
                <a:schemeClr val="lt1"/>
              </a:solidFill>
            </a:endParaRPr>
          </a:p>
        </p:txBody>
      </p:sp>
      <p:sp>
        <p:nvSpPr>
          <p:cNvPr id="304" name="Google Shape;304;p54"/>
          <p:cNvSpPr txBox="1"/>
          <p:nvPr/>
        </p:nvSpPr>
        <p:spPr>
          <a:xfrm>
            <a:off x="377500" y="1124650"/>
            <a:ext cx="8454900" cy="379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800">
                <a:solidFill>
                  <a:schemeClr val="lt1"/>
                </a:solidFill>
              </a:rPr>
              <a:t>Learning across hands </a:t>
            </a:r>
            <a:endParaRPr b="1" sz="1800">
              <a:solidFill>
                <a:schemeClr val="lt1"/>
              </a:solidFill>
            </a:endParaRPr>
          </a:p>
          <a:p>
            <a:pPr indent="0" lvl="0" marL="0" rtl="0" algn="l">
              <a:lnSpc>
                <a:spcPct val="115000"/>
              </a:lnSpc>
              <a:spcBef>
                <a:spcPts val="0"/>
              </a:spcBef>
              <a:spcAft>
                <a:spcPts val="0"/>
              </a:spcAft>
              <a:buClr>
                <a:schemeClr val="dk1"/>
              </a:buClr>
              <a:buSzPts val="1100"/>
              <a:buFont typeface="Arial"/>
              <a:buNone/>
            </a:pPr>
            <a:r>
              <a:rPr b="1" lang="en" sz="1800">
                <a:solidFill>
                  <a:schemeClr val="lt1"/>
                </a:solidFill>
              </a:rPr>
              <a:t>We have a collection of bots with different behaviors </a:t>
            </a:r>
            <a:endParaRPr b="1" sz="1800">
              <a:solidFill>
                <a:schemeClr val="lt1"/>
              </a:solidFill>
            </a:endParaRPr>
          </a:p>
          <a:p>
            <a:pPr indent="0" lvl="0" marL="0" rtl="0" algn="l">
              <a:lnSpc>
                <a:spcPct val="115000"/>
              </a:lnSpc>
              <a:spcBef>
                <a:spcPts val="0"/>
              </a:spcBef>
              <a:spcAft>
                <a:spcPts val="0"/>
              </a:spcAft>
              <a:buClr>
                <a:schemeClr val="dk1"/>
              </a:buClr>
              <a:buSzPts val="1100"/>
              <a:buFont typeface="Arial"/>
              <a:buNone/>
            </a:pPr>
            <a:r>
              <a:rPr b="1" lang="en" sz="1800">
                <a:solidFill>
                  <a:schemeClr val="lt1"/>
                </a:solidFill>
              </a:rPr>
              <a:t>At each hand (or run of 25 hands), we pick a bot to use to decide the action </a:t>
            </a:r>
            <a:endParaRPr b="1" sz="1800">
              <a:solidFill>
                <a:schemeClr val="lt1"/>
              </a:solidFill>
            </a:endParaRPr>
          </a:p>
          <a:p>
            <a:pPr indent="0" lvl="0" marL="0" rtl="0" algn="l">
              <a:lnSpc>
                <a:spcPct val="115000"/>
              </a:lnSpc>
              <a:spcBef>
                <a:spcPts val="0"/>
              </a:spcBef>
              <a:spcAft>
                <a:spcPts val="0"/>
              </a:spcAft>
              <a:buClr>
                <a:schemeClr val="dk1"/>
              </a:buClr>
              <a:buSzPts val="1100"/>
              <a:buFont typeface="Arial"/>
              <a:buNone/>
            </a:pPr>
            <a:r>
              <a:rPr b="1" lang="en" sz="1800">
                <a:solidFill>
                  <a:schemeClr val="lt1"/>
                </a:solidFill>
              </a:rPr>
              <a:t>Leads to some random reward (chip delta) </a:t>
            </a:r>
            <a:endParaRPr b="1" sz="1800">
              <a:solidFill>
                <a:schemeClr val="lt1"/>
              </a:solidFill>
            </a:endParaRPr>
          </a:p>
          <a:p>
            <a:pPr indent="0" lvl="0" marL="0" rtl="0" algn="l">
              <a:lnSpc>
                <a:spcPct val="115000"/>
              </a:lnSpc>
              <a:spcBef>
                <a:spcPts val="0"/>
              </a:spcBef>
              <a:spcAft>
                <a:spcPts val="0"/>
              </a:spcAft>
              <a:buClr>
                <a:schemeClr val="dk1"/>
              </a:buClr>
              <a:buSzPts val="1100"/>
              <a:buFont typeface="Arial"/>
              <a:buNone/>
            </a:pPr>
            <a:r>
              <a:rPr b="1" lang="en" sz="1800">
                <a:solidFill>
                  <a:schemeClr val="lt1"/>
                </a:solidFill>
              </a:rPr>
              <a:t>Finding the bot that does well against our particular opponent across hands can help us counter them with an exploitative strategy </a:t>
            </a:r>
            <a:endParaRPr b="1" sz="1800">
              <a:solidFill>
                <a:schemeClr val="lt1"/>
              </a:solidFill>
            </a:endParaRPr>
          </a:p>
          <a:p>
            <a:pPr indent="0" lvl="0" marL="0" rtl="0" algn="l">
              <a:lnSpc>
                <a:spcPct val="115000"/>
              </a:lnSpc>
              <a:spcBef>
                <a:spcPts val="0"/>
              </a:spcBef>
              <a:spcAft>
                <a:spcPts val="0"/>
              </a:spcAft>
              <a:buClr>
                <a:schemeClr val="dk1"/>
              </a:buClr>
              <a:buSzPts val="1100"/>
              <a:buFont typeface="Arial"/>
              <a:buNone/>
            </a:pPr>
            <a:r>
              <a:rPr b="1" lang="en" sz="1800">
                <a:solidFill>
                  <a:schemeClr val="lt1"/>
                </a:solidFill>
              </a:rPr>
              <a:t>This can be good for building on existing bots that don’t have an obvious one that’s better, and don’t carry state variables across rounds/runs</a:t>
            </a:r>
            <a:endParaRPr b="1" sz="1800">
              <a:solidFill>
                <a:schemeClr val="lt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8" name="Shape 308"/>
        <p:cNvGrpSpPr/>
        <p:nvPr/>
      </p:nvGrpSpPr>
      <p:grpSpPr>
        <a:xfrm>
          <a:off x="0" y="0"/>
          <a:ext cx="0" cy="0"/>
          <a:chOff x="0" y="0"/>
          <a:chExt cx="0" cy="0"/>
        </a:xfrm>
      </p:grpSpPr>
      <p:sp>
        <p:nvSpPr>
          <p:cNvPr id="309" name="Google Shape;309;p55"/>
          <p:cNvSpPr txBox="1"/>
          <p:nvPr>
            <p:ph type="title"/>
          </p:nvPr>
        </p:nvSpPr>
        <p:spPr>
          <a:xfrm>
            <a:off x="311700" y="4214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200"/>
              <a:t>Q-learning </a:t>
            </a:r>
            <a:endParaRPr b="1" sz="2200"/>
          </a:p>
        </p:txBody>
      </p:sp>
      <p:sp>
        <p:nvSpPr>
          <p:cNvPr id="310" name="Google Shape;310;p55"/>
          <p:cNvSpPr txBox="1"/>
          <p:nvPr/>
        </p:nvSpPr>
        <p:spPr>
          <a:xfrm>
            <a:off x="424700" y="975225"/>
            <a:ext cx="8407500" cy="392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800">
                <a:solidFill>
                  <a:schemeClr val="dk1"/>
                </a:solidFill>
              </a:rPr>
              <a:t>Let’s return to thinking of poker as a multi-step process </a:t>
            </a:r>
            <a:endParaRPr b="1" sz="1800">
              <a:solidFill>
                <a:schemeClr val="dk1"/>
              </a:solidFill>
            </a:endParaRPr>
          </a:p>
          <a:p>
            <a:pPr indent="-342900" lvl="0" marL="457200" rtl="0" algn="l">
              <a:lnSpc>
                <a:spcPct val="115000"/>
              </a:lnSpc>
              <a:spcBef>
                <a:spcPts val="0"/>
              </a:spcBef>
              <a:spcAft>
                <a:spcPts val="0"/>
              </a:spcAft>
              <a:buClr>
                <a:schemeClr val="dk1"/>
              </a:buClr>
              <a:buSzPts val="1800"/>
              <a:buChar char="-"/>
            </a:pPr>
            <a:r>
              <a:rPr b="1" lang="en" sz="1800">
                <a:solidFill>
                  <a:schemeClr val="dk1"/>
                </a:solidFill>
              </a:rPr>
              <a:t>Extensive form instead of matrix form in the game theory lecture </a:t>
            </a:r>
            <a:endParaRPr b="1" sz="1800">
              <a:solidFill>
                <a:schemeClr val="dk1"/>
              </a:solidFill>
            </a:endParaRPr>
          </a:p>
          <a:p>
            <a:pPr indent="0" lvl="0" marL="457200" rtl="0" algn="l">
              <a:lnSpc>
                <a:spcPct val="115000"/>
              </a:lnSpc>
              <a:spcBef>
                <a:spcPts val="0"/>
              </a:spcBef>
              <a:spcAft>
                <a:spcPts val="0"/>
              </a:spcAft>
              <a:buNone/>
            </a:pPr>
            <a:r>
              <a:t/>
            </a:r>
            <a:endParaRPr b="1"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800">
                <a:solidFill>
                  <a:schemeClr val="dk1"/>
                </a:solidFill>
              </a:rPr>
              <a:t>Want to find a value function Q(s, a) for each state-action pair representing how good it is to be in that state taking that action </a:t>
            </a:r>
            <a:endParaRPr b="1"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800">
                <a:solidFill>
                  <a:schemeClr val="dk1"/>
                </a:solidFill>
              </a:rPr>
              <a:t>If it’s accurate, then we simply choose the action that has the highest stored value! </a:t>
            </a:r>
            <a:endParaRPr b="1"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800">
                <a:solidFill>
                  <a:schemeClr val="dk1"/>
                </a:solidFill>
              </a:rPr>
              <a:t>Q-learning is a sample-based, one-agent way to tabulate the game states of this process and the quality of each action we could take in any given game state</a:t>
            </a:r>
            <a:endParaRPr b="1" sz="1800">
              <a:solidFill>
                <a:schemeClr val="dk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4" name="Shape 314"/>
        <p:cNvGrpSpPr/>
        <p:nvPr/>
      </p:nvGrpSpPr>
      <p:grpSpPr>
        <a:xfrm>
          <a:off x="0" y="0"/>
          <a:ext cx="0" cy="0"/>
          <a:chOff x="0" y="0"/>
          <a:chExt cx="0" cy="0"/>
        </a:xfrm>
      </p:grpSpPr>
      <p:sp>
        <p:nvSpPr>
          <p:cNvPr id="315" name="Google Shape;315;p5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b="1" lang="en" sz="2200"/>
              <a:t>Q-Learning Update Rule</a:t>
            </a:r>
            <a:endParaRPr b="1" sz="2200">
              <a:latin typeface="Calibri"/>
              <a:ea typeface="Calibri"/>
              <a:cs typeface="Calibri"/>
              <a:sym typeface="Calibri"/>
            </a:endParaRPr>
          </a:p>
        </p:txBody>
      </p:sp>
      <p:sp>
        <p:nvSpPr>
          <p:cNvPr id="316" name="Google Shape;316;p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chemeClr val="dk1"/>
              </a:buClr>
              <a:buSzPts val="2200"/>
              <a:buChar char="-"/>
            </a:pPr>
            <a:r>
              <a:t/>
            </a:r>
            <a:endParaRPr b="1" sz="2200">
              <a:solidFill>
                <a:schemeClr val="dk1"/>
              </a:solidFill>
              <a:latin typeface="Calibri"/>
              <a:ea typeface="Calibri"/>
              <a:cs typeface="Calibri"/>
              <a:sym typeface="Calibri"/>
            </a:endParaRPr>
          </a:p>
        </p:txBody>
      </p:sp>
      <p:pic>
        <p:nvPicPr>
          <p:cNvPr id="317" name="Google Shape;317;p56"/>
          <p:cNvPicPr preferRelativeResize="0"/>
          <p:nvPr/>
        </p:nvPicPr>
        <p:blipFill>
          <a:blip r:embed="rId4">
            <a:alphaModFix/>
          </a:blip>
          <a:stretch>
            <a:fillRect/>
          </a:stretch>
        </p:blipFill>
        <p:spPr>
          <a:xfrm>
            <a:off x="734075" y="1224650"/>
            <a:ext cx="5943600" cy="22764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1" name="Shape 321"/>
        <p:cNvGrpSpPr/>
        <p:nvPr/>
      </p:nvGrpSpPr>
      <p:grpSpPr>
        <a:xfrm>
          <a:off x="0" y="0"/>
          <a:ext cx="0" cy="0"/>
          <a:chOff x="0" y="0"/>
          <a:chExt cx="0" cy="0"/>
        </a:xfrm>
      </p:grpSpPr>
      <p:sp>
        <p:nvSpPr>
          <p:cNvPr id="322" name="Google Shape;322;p5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b="1" lang="en" sz="2200" u="sng"/>
              <a:t>The upsides of Q-learning</a:t>
            </a:r>
            <a:endParaRPr b="1" sz="2200">
              <a:latin typeface="Calibri"/>
              <a:ea typeface="Calibri"/>
              <a:cs typeface="Calibri"/>
              <a:sym typeface="Calibri"/>
            </a:endParaRPr>
          </a:p>
        </p:txBody>
      </p:sp>
      <p:sp>
        <p:nvSpPr>
          <p:cNvPr id="323" name="Google Shape;323;p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b="1" lang="en">
                <a:solidFill>
                  <a:schemeClr val="dk1"/>
                </a:solidFill>
              </a:rPr>
              <a:t>General: Q-learning can learn a policy to maximize final reward even if rewards happen incrementally </a:t>
            </a:r>
            <a:endParaRPr b="1">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Simple and intuitive: we repeatedly play games, and we take the deterministic action with the highest quality (do what worked well in the past) </a:t>
            </a:r>
            <a:endParaRPr b="1">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Theoretically sound: for any finite Markov decision process, Q-learning finds a policy that maximizes expected reward</a:t>
            </a:r>
            <a:endParaRPr b="1">
              <a:solidFill>
                <a:schemeClr val="dk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7" name="Shape 327"/>
        <p:cNvGrpSpPr/>
        <p:nvPr/>
      </p:nvGrpSpPr>
      <p:grpSpPr>
        <a:xfrm>
          <a:off x="0" y="0"/>
          <a:ext cx="0" cy="0"/>
          <a:chOff x="0" y="0"/>
          <a:chExt cx="0" cy="0"/>
        </a:xfrm>
      </p:grpSpPr>
      <p:sp>
        <p:nvSpPr>
          <p:cNvPr id="328" name="Google Shape;328;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200"/>
              <a:t>More downsides </a:t>
            </a:r>
            <a:endParaRPr b="1" sz="2200">
              <a:latin typeface="Calibri"/>
              <a:ea typeface="Calibri"/>
              <a:cs typeface="Calibri"/>
              <a:sym typeface="Calibri"/>
            </a:endParaRPr>
          </a:p>
        </p:txBody>
      </p:sp>
      <p:sp>
        <p:nvSpPr>
          <p:cNvPr id="329" name="Google Shape;329;p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Model-based </a:t>
            </a:r>
            <a:endParaRPr b="1">
              <a:solidFill>
                <a:schemeClr val="dk1"/>
              </a:solidFill>
            </a:endParaRPr>
          </a:p>
          <a:p>
            <a:pPr indent="0" lvl="0" marL="0" rtl="0" algn="l">
              <a:spcBef>
                <a:spcPts val="0"/>
              </a:spcBef>
              <a:spcAft>
                <a:spcPts val="0"/>
              </a:spcAft>
              <a:buNone/>
            </a:pPr>
            <a:r>
              <a:rPr b="1" lang="en">
                <a:solidFill>
                  <a:schemeClr val="dk1"/>
                </a:solidFill>
              </a:rPr>
              <a:t>Slow to converge </a:t>
            </a:r>
            <a:endParaRPr b="1">
              <a:solidFill>
                <a:schemeClr val="dk1"/>
              </a:solidFill>
            </a:endParaRPr>
          </a:p>
          <a:p>
            <a:pPr indent="0" lvl="0" marL="0" rtl="0" algn="l">
              <a:spcBef>
                <a:spcPts val="0"/>
              </a:spcBef>
              <a:spcAft>
                <a:spcPts val="0"/>
              </a:spcAft>
              <a:buNone/>
            </a:pPr>
            <a:r>
              <a:rPr b="1" lang="en">
                <a:solidFill>
                  <a:schemeClr val="dk1"/>
                </a:solidFill>
              </a:rPr>
              <a:t>Prone to getting stuck in local optima </a:t>
            </a:r>
            <a:endParaRPr b="1">
              <a:solidFill>
                <a:schemeClr val="dk1"/>
              </a:solidFill>
            </a:endParaRPr>
          </a:p>
          <a:p>
            <a:pPr indent="0" lvl="0" marL="0" rtl="0" algn="l">
              <a:spcBef>
                <a:spcPts val="0"/>
              </a:spcBef>
              <a:spcAft>
                <a:spcPts val="0"/>
              </a:spcAft>
              <a:buNone/>
            </a:pPr>
            <a:r>
              <a:rPr b="1" lang="en">
                <a:solidFill>
                  <a:schemeClr val="dk1"/>
                </a:solidFill>
              </a:rPr>
              <a:t>Intractable if the state-action space is too large </a:t>
            </a:r>
            <a:endParaRPr b="1">
              <a:solidFill>
                <a:schemeClr val="dk1"/>
              </a:solidFill>
            </a:endParaRPr>
          </a:p>
          <a:p>
            <a:pPr indent="0" lvl="0" marL="0" rtl="0" algn="l">
              <a:spcBef>
                <a:spcPts val="0"/>
              </a:spcBef>
              <a:spcAft>
                <a:spcPts val="0"/>
              </a:spcAft>
              <a:buNone/>
            </a:pPr>
            <a:r>
              <a:rPr b="1" lang="en">
                <a:solidFill>
                  <a:schemeClr val="dk1"/>
                </a:solidFill>
              </a:rPr>
              <a:t>What do we do? </a:t>
            </a:r>
            <a:endParaRPr b="1">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Use neural networks as an approximation (DQN) </a:t>
            </a:r>
            <a:endParaRPr b="1">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Use a specialized algorithm for large, imperfect information games</a:t>
            </a:r>
            <a:endParaRPr b="1">
              <a:solidFill>
                <a:schemeClr val="dk1"/>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3" name="Shape 333"/>
        <p:cNvGrpSpPr/>
        <p:nvPr/>
      </p:nvGrpSpPr>
      <p:grpSpPr>
        <a:xfrm>
          <a:off x="0" y="0"/>
          <a:ext cx="0" cy="0"/>
          <a:chOff x="0" y="0"/>
          <a:chExt cx="0" cy="0"/>
        </a:xfrm>
      </p:grpSpPr>
      <p:sp>
        <p:nvSpPr>
          <p:cNvPr id="334" name="Google Shape;334;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200" u="sng"/>
              <a:t>Value Iteration</a:t>
            </a:r>
            <a:endParaRPr b="1" sz="2200">
              <a:latin typeface="Calibri"/>
              <a:ea typeface="Calibri"/>
              <a:cs typeface="Calibri"/>
              <a:sym typeface="Calibri"/>
            </a:endParaRPr>
          </a:p>
        </p:txBody>
      </p:sp>
      <p:sp>
        <p:nvSpPr>
          <p:cNvPr id="335" name="Google Shape;335;p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Instead of a function for every state-action pair, seek a function V(s) that reports the value of being in a given state</a:t>
            </a:r>
            <a:endParaRPr b="1">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 </a:t>
            </a:r>
            <a:endParaRPr b="1">
              <a:solidFill>
                <a:schemeClr val="dk1"/>
              </a:solidFill>
            </a:endParaRPr>
          </a:p>
          <a:p>
            <a:pPr indent="0" lvl="0" marL="0" rtl="0" algn="l">
              <a:spcBef>
                <a:spcPts val="0"/>
              </a:spcBef>
              <a:spcAft>
                <a:spcPts val="0"/>
              </a:spcAft>
              <a:buNone/>
            </a:pPr>
            <a:r>
              <a:rPr b="1" lang="en">
                <a:solidFill>
                  <a:schemeClr val="dk1"/>
                </a:solidFill>
              </a:rPr>
              <a:t>To choose actions, we try to pick one that leads to the highest next state (or average if nondeterministic transitions) </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This can save compared to Q-learning if action space is large </a:t>
            </a:r>
            <a:endParaRPr b="1">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However it still faces many of the other downsides in Q-learning</a:t>
            </a:r>
            <a:endParaRPr b="1">
              <a:solidFill>
                <a:schemeClr val="dk1"/>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9" name="Shape 339"/>
        <p:cNvGrpSpPr/>
        <p:nvPr/>
      </p:nvGrpSpPr>
      <p:grpSpPr>
        <a:xfrm>
          <a:off x="0" y="0"/>
          <a:ext cx="0" cy="0"/>
          <a:chOff x="0" y="0"/>
          <a:chExt cx="0" cy="0"/>
        </a:xfrm>
      </p:grpSpPr>
      <p:sp>
        <p:nvSpPr>
          <p:cNvPr id="340" name="Google Shape;340;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200" u="sng"/>
              <a:t>Policy Methods Direct Policy Optimization:</a:t>
            </a:r>
            <a:r>
              <a:rPr b="1" lang="en" sz="2200"/>
              <a:t> </a:t>
            </a:r>
            <a:endParaRPr b="1" sz="2200"/>
          </a:p>
          <a:p>
            <a:pPr indent="0" lvl="0" marL="0" rtl="0" algn="l">
              <a:spcBef>
                <a:spcPts val="0"/>
              </a:spcBef>
              <a:spcAft>
                <a:spcPts val="0"/>
              </a:spcAft>
              <a:buSzPts val="990"/>
              <a:buNone/>
            </a:pPr>
            <a:r>
              <a:t/>
            </a:r>
            <a:endParaRPr b="1" sz="2200"/>
          </a:p>
        </p:txBody>
      </p:sp>
      <p:sp>
        <p:nvSpPr>
          <p:cNvPr id="341" name="Google Shape;341;p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a:solidFill>
                  <a:schemeClr val="dk1"/>
                </a:solidFill>
              </a:rPr>
              <a:t>Our behavior is directly governed by a policy π(a|s) that tells us how to (possibly randomly) choose an action from a given state. </a:t>
            </a:r>
            <a:endParaRPr b="1">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Player.get_action </a:t>
            </a:r>
            <a:endParaRPr b="1">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If we believe there’s some idea of correct actions, then we can apply supervised approaches Actor-Critic Methods: </a:t>
            </a:r>
            <a:endParaRPr b="1">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Actor: Updates policy. </a:t>
            </a:r>
            <a:endParaRPr b="1">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Critic: Evaluates policy using value function.</a:t>
            </a:r>
            <a:endParaRPr b="1">
              <a:solidFill>
                <a:schemeClr val="dk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5" name="Shape 345"/>
        <p:cNvGrpSpPr/>
        <p:nvPr/>
      </p:nvGrpSpPr>
      <p:grpSpPr>
        <a:xfrm>
          <a:off x="0" y="0"/>
          <a:ext cx="0" cy="0"/>
          <a:chOff x="0" y="0"/>
          <a:chExt cx="0" cy="0"/>
        </a:xfrm>
      </p:grpSpPr>
      <p:sp>
        <p:nvSpPr>
          <p:cNvPr id="346" name="Google Shape;346;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200">
                <a:solidFill>
                  <a:schemeClr val="lt1"/>
                </a:solidFill>
              </a:rPr>
              <a:t>PokerBot Bandit Bot Idea:</a:t>
            </a:r>
            <a:endParaRPr b="1" sz="2200">
              <a:solidFill>
                <a:schemeClr val="lt1"/>
              </a:solidFill>
              <a:latin typeface="Calibri"/>
              <a:ea typeface="Calibri"/>
              <a:cs typeface="Calibri"/>
              <a:sym typeface="Calibri"/>
            </a:endParaRPr>
          </a:p>
        </p:txBody>
      </p:sp>
      <p:sp>
        <p:nvSpPr>
          <p:cNvPr id="347" name="Google Shape;347;p61"/>
          <p:cNvSpPr txBox="1"/>
          <p:nvPr>
            <p:ph idx="1" type="body"/>
          </p:nvPr>
        </p:nvSpPr>
        <p:spPr>
          <a:xfrm>
            <a:off x="311700" y="9238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lt1"/>
                </a:solidFill>
              </a:rPr>
              <a:t>Initialize which bots we’ll use At new round: </a:t>
            </a:r>
            <a:endParaRPr b="1">
              <a:solidFill>
                <a:schemeClr val="lt1"/>
              </a:solidFill>
            </a:endParaRPr>
          </a:p>
          <a:p>
            <a:pPr indent="0" lvl="0" marL="0" rtl="0" algn="l">
              <a:spcBef>
                <a:spcPts val="0"/>
              </a:spcBef>
              <a:spcAft>
                <a:spcPts val="0"/>
              </a:spcAft>
              <a:buClr>
                <a:schemeClr val="dk1"/>
              </a:buClr>
              <a:buSzPts val="1100"/>
              <a:buFont typeface="Arial"/>
              <a:buNone/>
            </a:pPr>
            <a:r>
              <a:rPr b="1" lang="en">
                <a:solidFill>
                  <a:schemeClr val="lt1"/>
                </a:solidFill>
              </a:rPr>
              <a:t>Pick which bot to use for the round At each action: </a:t>
            </a:r>
            <a:endParaRPr b="1">
              <a:solidFill>
                <a:schemeClr val="lt1"/>
              </a:solidFill>
            </a:endParaRPr>
          </a:p>
          <a:p>
            <a:pPr indent="0" lvl="0" marL="0" rtl="0" algn="l">
              <a:spcBef>
                <a:spcPts val="0"/>
              </a:spcBef>
              <a:spcAft>
                <a:spcPts val="0"/>
              </a:spcAft>
              <a:buClr>
                <a:schemeClr val="dk1"/>
              </a:buClr>
              <a:buSzPts val="1100"/>
              <a:buFont typeface="Arial"/>
              <a:buNone/>
            </a:pPr>
            <a:r>
              <a:rPr b="1" lang="en">
                <a:solidFill>
                  <a:schemeClr val="lt1"/>
                </a:solidFill>
              </a:rPr>
              <a:t>Use the stored bot At end of round: </a:t>
            </a:r>
            <a:endParaRPr b="1">
              <a:solidFill>
                <a:schemeClr val="lt1"/>
              </a:solidFill>
            </a:endParaRPr>
          </a:p>
          <a:p>
            <a:pPr indent="0" lvl="0" marL="0" rtl="0" algn="l">
              <a:spcBef>
                <a:spcPts val="0"/>
              </a:spcBef>
              <a:spcAft>
                <a:spcPts val="0"/>
              </a:spcAft>
              <a:buClr>
                <a:schemeClr val="dk1"/>
              </a:buClr>
              <a:buSzPts val="1100"/>
              <a:buFont typeface="Arial"/>
              <a:buNone/>
            </a:pPr>
            <a:r>
              <a:rPr b="1" lang="en">
                <a:solidFill>
                  <a:schemeClr val="lt1"/>
                </a:solidFill>
              </a:rPr>
              <a:t>Update statistics based on delta</a:t>
            </a:r>
            <a:endParaRPr b="1">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t>General ML Workflow Overview </a:t>
            </a:r>
            <a:br>
              <a:rPr b="1" lang="en" sz="2400"/>
            </a:br>
            <a:endParaRPr b="1" sz="2400"/>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b="1" lang="en">
                <a:solidFill>
                  <a:schemeClr val="dk1"/>
                </a:solidFill>
              </a:rPr>
              <a:t>Acquire dataset </a:t>
            </a:r>
            <a:endParaRPr b="1">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Create model(s) </a:t>
            </a:r>
            <a:endParaRPr b="1">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Evaluate model(s) </a:t>
            </a:r>
            <a:endParaRPr b="1">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Refine model(s) via selection and improvement </a:t>
            </a:r>
            <a:endParaRPr b="1">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Deploy</a:t>
            </a:r>
            <a:endParaRPr b="1">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t>Types of Learning </a:t>
            </a:r>
            <a:endParaRPr b="1" sz="2400"/>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b="1" lang="en" u="sng">
                <a:solidFill>
                  <a:schemeClr val="dk1"/>
                </a:solidFill>
              </a:rPr>
              <a:t>Supervised Learning </a:t>
            </a:r>
            <a:endParaRPr b="1" u="sng">
              <a:solidFill>
                <a:schemeClr val="dk1"/>
              </a:solidFill>
            </a:endParaRPr>
          </a:p>
          <a:p>
            <a:pPr indent="-342900" lvl="1" marL="914400" rtl="0" algn="l">
              <a:spcBef>
                <a:spcPts val="0"/>
              </a:spcBef>
              <a:spcAft>
                <a:spcPts val="0"/>
              </a:spcAft>
              <a:buClr>
                <a:schemeClr val="dk1"/>
              </a:buClr>
              <a:buSzPts val="1800"/>
              <a:buChar char="-"/>
            </a:pPr>
            <a:r>
              <a:rPr b="1" lang="en" sz="1800">
                <a:solidFill>
                  <a:schemeClr val="dk1"/>
                </a:solidFill>
              </a:rPr>
              <a:t>Dataset has examples of correct behavior </a:t>
            </a:r>
            <a:endParaRPr b="1" sz="1800">
              <a:solidFill>
                <a:schemeClr val="dk1"/>
              </a:solidFill>
            </a:endParaRPr>
          </a:p>
          <a:p>
            <a:pPr indent="-342900" lvl="1" marL="914400" rtl="0" algn="l">
              <a:spcBef>
                <a:spcPts val="0"/>
              </a:spcBef>
              <a:spcAft>
                <a:spcPts val="0"/>
              </a:spcAft>
              <a:buClr>
                <a:schemeClr val="dk1"/>
              </a:buClr>
              <a:buSzPts val="1800"/>
              <a:buChar char="-"/>
            </a:pPr>
            <a:r>
              <a:rPr b="1" lang="en" sz="1800">
                <a:solidFill>
                  <a:schemeClr val="dk1"/>
                </a:solidFill>
              </a:rPr>
              <a:t>“Questions with answers” </a:t>
            </a:r>
            <a:endParaRPr b="1" sz="1800">
              <a:solidFill>
                <a:schemeClr val="dk1"/>
              </a:solidFill>
            </a:endParaRPr>
          </a:p>
          <a:p>
            <a:pPr indent="-342900" lvl="0" marL="457200" rtl="0" algn="l">
              <a:spcBef>
                <a:spcPts val="0"/>
              </a:spcBef>
              <a:spcAft>
                <a:spcPts val="0"/>
              </a:spcAft>
              <a:buClr>
                <a:schemeClr val="dk1"/>
              </a:buClr>
              <a:buSzPts val="1800"/>
              <a:buChar char="-"/>
            </a:pPr>
            <a:r>
              <a:rPr b="1" lang="en" u="sng">
                <a:solidFill>
                  <a:schemeClr val="dk1"/>
                </a:solidFill>
              </a:rPr>
              <a:t>Unsupervised Learning </a:t>
            </a:r>
            <a:endParaRPr b="1" u="sng">
              <a:solidFill>
                <a:schemeClr val="dk1"/>
              </a:solidFill>
            </a:endParaRPr>
          </a:p>
          <a:p>
            <a:pPr indent="-342900" lvl="1" marL="914400" rtl="0" algn="l">
              <a:spcBef>
                <a:spcPts val="0"/>
              </a:spcBef>
              <a:spcAft>
                <a:spcPts val="0"/>
              </a:spcAft>
              <a:buClr>
                <a:schemeClr val="dk1"/>
              </a:buClr>
              <a:buSzPts val="1800"/>
              <a:buChar char="-"/>
            </a:pPr>
            <a:r>
              <a:rPr b="1" lang="en" sz="1800">
                <a:solidFill>
                  <a:schemeClr val="dk1"/>
                </a:solidFill>
              </a:rPr>
              <a:t>Dataset has no notion of good behavior </a:t>
            </a:r>
            <a:endParaRPr b="1" sz="1800">
              <a:solidFill>
                <a:schemeClr val="dk1"/>
              </a:solidFill>
            </a:endParaRPr>
          </a:p>
          <a:p>
            <a:pPr indent="-342900" lvl="1" marL="914400" rtl="0" algn="l">
              <a:spcBef>
                <a:spcPts val="0"/>
              </a:spcBef>
              <a:spcAft>
                <a:spcPts val="0"/>
              </a:spcAft>
              <a:buClr>
                <a:schemeClr val="dk1"/>
              </a:buClr>
              <a:buSzPts val="1800"/>
              <a:buChar char="-"/>
            </a:pPr>
            <a:r>
              <a:rPr b="1" lang="en" sz="1800">
                <a:solidFill>
                  <a:schemeClr val="dk1"/>
                </a:solidFill>
              </a:rPr>
              <a:t>Task is to find patterns to represent dataset </a:t>
            </a:r>
            <a:endParaRPr b="1" sz="1800">
              <a:solidFill>
                <a:schemeClr val="dk1"/>
              </a:solidFill>
            </a:endParaRPr>
          </a:p>
          <a:p>
            <a:pPr indent="-342900" lvl="1" marL="914400" rtl="0" algn="l">
              <a:spcBef>
                <a:spcPts val="0"/>
              </a:spcBef>
              <a:spcAft>
                <a:spcPts val="0"/>
              </a:spcAft>
              <a:buClr>
                <a:schemeClr val="dk1"/>
              </a:buClr>
              <a:buSzPts val="1800"/>
              <a:buChar char="-"/>
            </a:pPr>
            <a:r>
              <a:rPr b="1" lang="en" sz="1800">
                <a:solidFill>
                  <a:schemeClr val="dk1"/>
                </a:solidFill>
              </a:rPr>
              <a:t>Clustering, compression, generative modeling </a:t>
            </a:r>
            <a:endParaRPr b="1" sz="1800">
              <a:solidFill>
                <a:schemeClr val="dk1"/>
              </a:solidFill>
            </a:endParaRPr>
          </a:p>
          <a:p>
            <a:pPr indent="-342900" lvl="0" marL="457200" rtl="0" algn="l">
              <a:spcBef>
                <a:spcPts val="0"/>
              </a:spcBef>
              <a:spcAft>
                <a:spcPts val="0"/>
              </a:spcAft>
              <a:buClr>
                <a:schemeClr val="dk1"/>
              </a:buClr>
              <a:buSzPts val="1800"/>
              <a:buChar char="-"/>
            </a:pPr>
            <a:r>
              <a:rPr b="1" lang="en" u="sng">
                <a:solidFill>
                  <a:schemeClr val="dk1"/>
                </a:solidFill>
              </a:rPr>
              <a:t>Reinforcement Learning (RL) </a:t>
            </a:r>
            <a:endParaRPr b="1" u="sng">
              <a:solidFill>
                <a:schemeClr val="dk1"/>
              </a:solidFill>
            </a:endParaRPr>
          </a:p>
          <a:p>
            <a:pPr indent="-342900" lvl="1" marL="914400" rtl="0" algn="l">
              <a:spcBef>
                <a:spcPts val="0"/>
              </a:spcBef>
              <a:spcAft>
                <a:spcPts val="0"/>
              </a:spcAft>
              <a:buClr>
                <a:schemeClr val="dk1"/>
              </a:buClr>
              <a:buSzPts val="1800"/>
              <a:buChar char="-"/>
            </a:pPr>
            <a:r>
              <a:rPr b="1" lang="en" sz="1800">
                <a:solidFill>
                  <a:schemeClr val="dk1"/>
                </a:solidFill>
              </a:rPr>
              <a:t>Environment with feedback (rewards), but no correct target </a:t>
            </a:r>
            <a:endParaRPr b="1" sz="1800">
              <a:solidFill>
                <a:schemeClr val="dk1"/>
              </a:solidFill>
            </a:endParaRPr>
          </a:p>
          <a:p>
            <a:pPr indent="-342900" lvl="1" marL="914400" rtl="0" algn="l">
              <a:spcBef>
                <a:spcPts val="0"/>
              </a:spcBef>
              <a:spcAft>
                <a:spcPts val="0"/>
              </a:spcAft>
              <a:buClr>
                <a:schemeClr val="dk1"/>
              </a:buClr>
              <a:buSzPts val="1800"/>
              <a:buChar char="-"/>
            </a:pPr>
            <a:r>
              <a:rPr b="1" lang="en" sz="1800">
                <a:solidFill>
                  <a:schemeClr val="dk1"/>
                </a:solidFill>
              </a:rPr>
              <a:t>Sequential decision making, control, pokerbots!</a:t>
            </a:r>
            <a:endParaRPr b="1" sz="18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2400"/>
              </a:spcBef>
              <a:spcAft>
                <a:spcPts val="600"/>
              </a:spcAft>
              <a:buNone/>
            </a:pPr>
            <a:r>
              <a:rPr b="1" lang="en" sz="2300"/>
              <a:t>Regression as Supervised Learning</a:t>
            </a:r>
            <a:endParaRPr b="1" sz="2400"/>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b="1" lang="en">
                <a:solidFill>
                  <a:schemeClr val="dk1"/>
                </a:solidFill>
              </a:rPr>
              <a:t>Why Regression is Supervised Learning</a:t>
            </a:r>
            <a:endParaRPr b="1">
              <a:solidFill>
                <a:schemeClr val="dk1"/>
              </a:solidFill>
            </a:endParaRPr>
          </a:p>
          <a:p>
            <a:pPr indent="-342900" lvl="0" marL="457200" rtl="0" algn="l">
              <a:spcBef>
                <a:spcPts val="1200"/>
              </a:spcBef>
              <a:spcAft>
                <a:spcPts val="0"/>
              </a:spcAft>
              <a:buClr>
                <a:schemeClr val="dk1"/>
              </a:buClr>
              <a:buSzPts val="1800"/>
              <a:buChar char="-"/>
            </a:pPr>
            <a:r>
              <a:rPr b="1" lang="en">
                <a:solidFill>
                  <a:schemeClr val="dk1"/>
                </a:solidFill>
              </a:rPr>
              <a:t>Requires labeled training data:</a:t>
            </a:r>
            <a:r>
              <a:rPr lang="en">
                <a:solidFill>
                  <a:schemeClr val="dk1"/>
                </a:solidFill>
              </a:rPr>
              <a:t> Each example contains both input features AND the correct target value</a:t>
            </a:r>
            <a:endParaRPr>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Learning objective:</a:t>
            </a:r>
            <a:r>
              <a:rPr lang="en">
                <a:solidFill>
                  <a:schemeClr val="dk1"/>
                </a:solidFill>
              </a:rPr>
              <a:t> Algorithm learns the mapping function f(X) → y from known examples</a:t>
            </a:r>
            <a:endParaRPr>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Prediction capability:</a:t>
            </a:r>
            <a:r>
              <a:rPr lang="en">
                <a:solidFill>
                  <a:schemeClr val="dk1"/>
                </a:solidFill>
              </a:rPr>
              <a:t> Uses learned patterns to predict target values for new, unseen inputs</a:t>
            </a:r>
            <a:endParaRPr>
              <a:solidFill>
                <a:schemeClr val="dk1"/>
              </a:solidFill>
            </a:endParaRPr>
          </a:p>
          <a:p>
            <a:pPr indent="0" lvl="0" marL="0" rtl="0" algn="l">
              <a:spcBef>
                <a:spcPts val="1200"/>
              </a:spcBef>
              <a:spcAft>
                <a:spcPts val="0"/>
              </a:spcAft>
              <a:buNone/>
            </a:pPr>
            <a:r>
              <a:t/>
            </a:r>
            <a:endParaRPr b="1" u="sng">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400"/>
              </a:spcAft>
              <a:buClr>
                <a:schemeClr val="dk1"/>
              </a:buClr>
              <a:buSzPts val="1100"/>
              <a:buFont typeface="Arial"/>
              <a:buNone/>
            </a:pPr>
            <a:r>
              <a:rPr b="1" lang="en" sz="2200"/>
              <a:t>Why Regression Excels at Prediction</a:t>
            </a:r>
            <a:endParaRPr b="1" sz="2200"/>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
                <a:solidFill>
                  <a:schemeClr val="dk1"/>
                </a:solidFill>
              </a:rPr>
              <a:t>Continuous outputs: Predicts precise numerical values, not just categories</a:t>
            </a:r>
            <a:endParaRPr b="1">
              <a:solidFill>
                <a:schemeClr val="dk1"/>
              </a:solidFill>
            </a:endParaRPr>
          </a:p>
          <a:p>
            <a:pPr indent="0" lvl="0" marL="0" rtl="0" algn="l">
              <a:spcBef>
                <a:spcPts val="1200"/>
              </a:spcBef>
              <a:spcAft>
                <a:spcPts val="0"/>
              </a:spcAft>
              <a:buClr>
                <a:schemeClr val="dk1"/>
              </a:buClr>
              <a:buSzPts val="1100"/>
              <a:buFont typeface="Arial"/>
              <a:buNone/>
            </a:pPr>
            <a:r>
              <a:rPr b="1" lang="en">
                <a:solidFill>
                  <a:schemeClr val="dk1"/>
                </a:solidFill>
              </a:rPr>
              <a:t>Quantifies relationships: Learns how much each feature impacts the target</a:t>
            </a:r>
            <a:endParaRPr b="1">
              <a:solidFill>
                <a:schemeClr val="dk1"/>
              </a:solidFill>
            </a:endParaRPr>
          </a:p>
          <a:p>
            <a:pPr indent="0" lvl="0" marL="0" rtl="0" algn="l">
              <a:spcBef>
                <a:spcPts val="1200"/>
              </a:spcBef>
              <a:spcAft>
                <a:spcPts val="0"/>
              </a:spcAft>
              <a:buClr>
                <a:schemeClr val="dk1"/>
              </a:buClr>
              <a:buSzPts val="1100"/>
              <a:buFont typeface="Arial"/>
              <a:buNone/>
            </a:pPr>
            <a:r>
              <a:rPr b="1" lang="en">
                <a:solidFill>
                  <a:schemeClr val="dk1"/>
                </a:solidFill>
              </a:rPr>
              <a:t>Confidence intervals: Provides uncertainty estimates with predictions</a:t>
            </a:r>
            <a:endParaRPr b="1">
              <a:solidFill>
                <a:schemeClr val="dk1"/>
              </a:solidFill>
            </a:endParaRPr>
          </a:p>
          <a:p>
            <a:pPr indent="0" lvl="0" marL="0" rtl="0" algn="l">
              <a:spcBef>
                <a:spcPts val="1200"/>
              </a:spcBef>
              <a:spcAft>
                <a:spcPts val="0"/>
              </a:spcAft>
              <a:buClr>
                <a:schemeClr val="dk1"/>
              </a:buClr>
              <a:buSzPts val="1100"/>
              <a:buFont typeface="Arial"/>
              <a:buNone/>
            </a:pPr>
            <a:r>
              <a:rPr b="1" lang="en">
                <a:solidFill>
                  <a:schemeClr val="dk1"/>
                </a:solidFill>
              </a:rPr>
              <a:t>Interpretable: Can understand which features drive predictions</a:t>
            </a:r>
            <a:endParaRPr b="1">
              <a:solidFill>
                <a:schemeClr val="dk1"/>
              </a:solidFill>
            </a:endParaRPr>
          </a:p>
          <a:p>
            <a:pPr indent="0" lvl="0" marL="0" rtl="0" algn="l">
              <a:spcBef>
                <a:spcPts val="1200"/>
              </a:spcBef>
              <a:spcAft>
                <a:spcPts val="0"/>
              </a:spcAft>
              <a:buNone/>
            </a:pPr>
            <a:r>
              <a:t/>
            </a:r>
            <a:endParaRPr b="1">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SzPts val="1100"/>
              <a:buNone/>
            </a:pPr>
            <a:r>
              <a:rPr b="1" lang="en" sz="2200">
                <a:solidFill>
                  <a:schemeClr val="lt1"/>
                </a:solidFill>
              </a:rPr>
              <a:t>Generic Problem Setting</a:t>
            </a:r>
            <a:endParaRPr b="1" sz="2200">
              <a:solidFill>
                <a:schemeClr val="lt1"/>
              </a:solidFill>
            </a:endParaRPr>
          </a:p>
        </p:txBody>
      </p:sp>
      <p:sp>
        <p:nvSpPr>
          <p:cNvPr id="106" name="Google Shape;106;p21"/>
          <p:cNvSpPr txBox="1"/>
          <p:nvPr>
            <p:ph idx="1" type="body"/>
          </p:nvPr>
        </p:nvSpPr>
        <p:spPr>
          <a:xfrm>
            <a:off x="311700" y="1152475"/>
            <a:ext cx="86934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Clr>
                <a:schemeClr val="dk1"/>
              </a:buClr>
              <a:buSzPts val="1100"/>
              <a:buFont typeface="Arial"/>
              <a:buNone/>
            </a:pPr>
            <a:r>
              <a:rPr b="1" lang="en" sz="1600">
                <a:solidFill>
                  <a:schemeClr val="lt1"/>
                </a:solidFill>
              </a:rPr>
              <a:t>Example:</a:t>
            </a:r>
            <a:endParaRPr b="1" sz="1600">
              <a:solidFill>
                <a:schemeClr val="lt1"/>
              </a:solidFill>
            </a:endParaRPr>
          </a:p>
          <a:p>
            <a:pPr indent="-330200" lvl="0" marL="457200" rtl="0" algn="l">
              <a:lnSpc>
                <a:spcPct val="150000"/>
              </a:lnSpc>
              <a:spcBef>
                <a:spcPts val="1200"/>
              </a:spcBef>
              <a:spcAft>
                <a:spcPts val="0"/>
              </a:spcAft>
              <a:buClr>
                <a:schemeClr val="lt1"/>
              </a:buClr>
              <a:buSzPts val="1600"/>
              <a:buChar char="-"/>
            </a:pPr>
            <a:r>
              <a:rPr b="1" lang="en" sz="1600">
                <a:solidFill>
                  <a:schemeClr val="lt1"/>
                </a:solidFill>
              </a:rPr>
              <a:t>Develop a predictive model for portfolio strategy performance optimization in dynamic market conditions</a:t>
            </a:r>
            <a:endParaRPr b="1" sz="1600">
              <a:solidFill>
                <a:schemeClr val="lt1"/>
              </a:solidFill>
            </a:endParaRPr>
          </a:p>
          <a:p>
            <a:pPr indent="-330200" lvl="0" marL="457200" rtl="0" algn="l">
              <a:lnSpc>
                <a:spcPct val="150000"/>
              </a:lnSpc>
              <a:spcBef>
                <a:spcPts val="0"/>
              </a:spcBef>
              <a:spcAft>
                <a:spcPts val="0"/>
              </a:spcAft>
              <a:buClr>
                <a:schemeClr val="lt1"/>
              </a:buClr>
              <a:buSzPts val="1600"/>
              <a:buChar char="-"/>
            </a:pPr>
            <a:r>
              <a:rPr b="1" lang="en" sz="1600">
                <a:solidFill>
                  <a:schemeClr val="lt1"/>
                </a:solidFill>
              </a:rPr>
              <a:t>Algorithm uses market state features to predict expected returns for each strategy</a:t>
            </a:r>
            <a:endParaRPr b="1" sz="1600">
              <a:solidFill>
                <a:schemeClr val="lt1"/>
              </a:solidFill>
            </a:endParaRPr>
          </a:p>
          <a:p>
            <a:pPr indent="-330200" lvl="0" marL="457200" rtl="0" algn="l">
              <a:lnSpc>
                <a:spcPct val="150000"/>
              </a:lnSpc>
              <a:spcBef>
                <a:spcPts val="0"/>
              </a:spcBef>
              <a:spcAft>
                <a:spcPts val="0"/>
              </a:spcAft>
              <a:buClr>
                <a:schemeClr val="lt1"/>
              </a:buClr>
              <a:buSzPts val="1600"/>
              <a:buChar char="-"/>
            </a:pPr>
            <a:r>
              <a:rPr b="1" lang="en" sz="1600">
                <a:solidFill>
                  <a:schemeClr val="lt1"/>
                </a:solidFill>
              </a:rPr>
              <a:t>Training data contains historical market conditions paired with actual strategy performance</a:t>
            </a:r>
            <a:endParaRPr b="1" sz="1600">
              <a:solidFill>
                <a:schemeClr val="lt1"/>
              </a:solidFill>
            </a:endParaRPr>
          </a:p>
          <a:p>
            <a:pPr indent="-330200" lvl="0" marL="457200" rtl="0" algn="l">
              <a:lnSpc>
                <a:spcPct val="150000"/>
              </a:lnSpc>
              <a:spcBef>
                <a:spcPts val="0"/>
              </a:spcBef>
              <a:spcAft>
                <a:spcPts val="0"/>
              </a:spcAft>
              <a:buClr>
                <a:schemeClr val="lt1"/>
              </a:buClr>
              <a:buSzPts val="1600"/>
              <a:buChar char="-"/>
            </a:pPr>
            <a:r>
              <a:rPr b="1" lang="en" sz="1600">
                <a:solidFill>
                  <a:schemeClr val="lt1"/>
                </a:solidFill>
              </a:rPr>
              <a:t>Use learned patterns to predict which strategy will yield highest Expected Return in current conditions</a:t>
            </a:r>
            <a:endParaRPr b="1" sz="1600">
              <a:solidFill>
                <a:schemeClr val="lt1"/>
              </a:solidFill>
            </a:endParaRPr>
          </a:p>
          <a:p>
            <a:pPr indent="0" lvl="0" marL="0" rtl="0" algn="l">
              <a:lnSpc>
                <a:spcPct val="150000"/>
              </a:lnSpc>
              <a:spcBef>
                <a:spcPts val="1200"/>
              </a:spcBef>
              <a:spcAft>
                <a:spcPts val="0"/>
              </a:spcAft>
              <a:buNone/>
            </a:pPr>
            <a:r>
              <a:t/>
            </a:r>
            <a:endParaRPr b="1" sz="16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