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128"/>
        <a:cs typeface="+mn-cs"/>
      </a:defRPr>
    </a:lvl1pPr>
    <a:lvl2pPr marL="457200" algn="l" rtl="0" fontAlgn="base">
      <a:spcBef>
        <a:spcPct val="0"/>
      </a:spcBef>
      <a:spcAft>
        <a:spcPct val="0"/>
      </a:spcAft>
      <a:defRPr sz="8400" kern="1200">
        <a:solidFill>
          <a:schemeClr val="tx1"/>
        </a:solidFill>
        <a:latin typeface="Arial" charset="0"/>
        <a:ea typeface="ＭＳ Ｐゴシック" charset="-128"/>
        <a:cs typeface="+mn-cs"/>
      </a:defRPr>
    </a:lvl2pPr>
    <a:lvl3pPr marL="914400" algn="l" rtl="0" fontAlgn="base">
      <a:spcBef>
        <a:spcPct val="0"/>
      </a:spcBef>
      <a:spcAft>
        <a:spcPct val="0"/>
      </a:spcAft>
      <a:defRPr sz="8400" kern="1200">
        <a:solidFill>
          <a:schemeClr val="tx1"/>
        </a:solidFill>
        <a:latin typeface="Arial" charset="0"/>
        <a:ea typeface="ＭＳ Ｐゴシック" charset="-128"/>
        <a:cs typeface="+mn-cs"/>
      </a:defRPr>
    </a:lvl3pPr>
    <a:lvl4pPr marL="1371600" algn="l" rtl="0" fontAlgn="base">
      <a:spcBef>
        <a:spcPct val="0"/>
      </a:spcBef>
      <a:spcAft>
        <a:spcPct val="0"/>
      </a:spcAft>
      <a:defRPr sz="8400" kern="1200">
        <a:solidFill>
          <a:schemeClr val="tx1"/>
        </a:solidFill>
        <a:latin typeface="Arial" charset="0"/>
        <a:ea typeface="ＭＳ Ｐゴシック" charset="-128"/>
        <a:cs typeface="+mn-cs"/>
      </a:defRPr>
    </a:lvl4pPr>
    <a:lvl5pPr marL="1828800" algn="l" rtl="0" fontAlgn="base">
      <a:spcBef>
        <a:spcPct val="0"/>
      </a:spcBef>
      <a:spcAft>
        <a:spcPct val="0"/>
      </a:spcAft>
      <a:defRPr sz="8400" kern="1200">
        <a:solidFill>
          <a:schemeClr val="tx1"/>
        </a:solidFill>
        <a:latin typeface="Arial" charset="0"/>
        <a:ea typeface="ＭＳ Ｐゴシック" charset="-128"/>
        <a:cs typeface="+mn-cs"/>
      </a:defRPr>
    </a:lvl5pPr>
    <a:lvl6pPr marL="2286000" algn="l" defTabSz="914400" rtl="0" eaLnBrk="1" latinLnBrk="0" hangingPunct="1">
      <a:defRPr sz="8400" kern="1200">
        <a:solidFill>
          <a:schemeClr val="tx1"/>
        </a:solidFill>
        <a:latin typeface="Arial" charset="0"/>
        <a:ea typeface="ＭＳ Ｐゴシック" charset="-128"/>
        <a:cs typeface="+mn-cs"/>
      </a:defRPr>
    </a:lvl6pPr>
    <a:lvl7pPr marL="2743200" algn="l" defTabSz="914400" rtl="0" eaLnBrk="1" latinLnBrk="0" hangingPunct="1">
      <a:defRPr sz="8400" kern="1200">
        <a:solidFill>
          <a:schemeClr val="tx1"/>
        </a:solidFill>
        <a:latin typeface="Arial" charset="0"/>
        <a:ea typeface="ＭＳ Ｐゴシック" charset="-128"/>
        <a:cs typeface="+mn-cs"/>
      </a:defRPr>
    </a:lvl7pPr>
    <a:lvl8pPr marL="3200400" algn="l" defTabSz="914400" rtl="0" eaLnBrk="1" latinLnBrk="0" hangingPunct="1">
      <a:defRPr sz="8400" kern="1200">
        <a:solidFill>
          <a:schemeClr val="tx1"/>
        </a:solidFill>
        <a:latin typeface="Arial" charset="0"/>
        <a:ea typeface="ＭＳ Ｐゴシック" charset="-128"/>
        <a:cs typeface="+mn-cs"/>
      </a:defRPr>
    </a:lvl8pPr>
    <a:lvl9pPr marL="3657600" algn="l" defTabSz="914400" rtl="0" eaLnBrk="1" latinLnBrk="0" hangingPunct="1">
      <a:defRPr sz="8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9" autoAdjust="0"/>
  </p:normalViewPr>
  <p:slideViewPr>
    <p:cSldViewPr>
      <p:cViewPr>
        <p:scale>
          <a:sx n="25" d="100"/>
          <a:sy n="25" d="100"/>
        </p:scale>
        <p:origin x="-2202" y="648"/>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0AFD966-F4C8-4AE6-85E9-FFEAAEC507A2}" type="datetime1">
              <a:rPr lang="en-US" altLang="en-US"/>
              <a:pPr>
                <a:defRPr/>
              </a:pPr>
              <a:t>12/4/2014</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6E9DBEE-1336-4CD0-B112-AC6B5C446463}" type="slidenum">
              <a:rPr lang="en-US" altLang="en-US"/>
              <a:pPr>
                <a:defRPr/>
              </a:pPr>
              <a:t>‹#›</a:t>
            </a:fld>
            <a:endParaRPr lang="en-US" altLang="en-US"/>
          </a:p>
        </p:txBody>
      </p:sp>
    </p:spTree>
    <p:extLst>
      <p:ext uri="{BB962C8B-B14F-4D97-AF65-F5344CB8AC3E}">
        <p14:creationId xmlns:p14="http://schemas.microsoft.com/office/powerpoint/2010/main" val="3788103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ＭＳ Ｐゴシック" charset="-128"/>
              </a:defRPr>
            </a:lvl1pPr>
            <a:lvl2pPr marL="37931725" indent="-37474525" eaLnBrk="0" hangingPunct="0">
              <a:spcBef>
                <a:spcPct val="30000"/>
              </a:spcBef>
              <a:defRPr sz="1200">
                <a:solidFill>
                  <a:schemeClr val="tx1"/>
                </a:solidFill>
                <a:latin typeface="Calibri" charset="0"/>
                <a:ea typeface="ＭＳ Ｐゴシック" charset="-128"/>
              </a:defRPr>
            </a:lvl2pPr>
            <a:lvl3pPr marL="1143000" indent="-228600" eaLnBrk="0" hangingPunct="0">
              <a:spcBef>
                <a:spcPct val="30000"/>
              </a:spcBef>
              <a:defRPr sz="1200">
                <a:solidFill>
                  <a:schemeClr val="tx1"/>
                </a:solidFill>
                <a:latin typeface="Calibri" charset="0"/>
                <a:ea typeface="ＭＳ Ｐゴシック" charset="-128"/>
              </a:defRPr>
            </a:lvl3pPr>
            <a:lvl4pPr marL="1600200" indent="-228600" eaLnBrk="0" hangingPunct="0">
              <a:spcBef>
                <a:spcPct val="30000"/>
              </a:spcBef>
              <a:defRPr sz="1200">
                <a:solidFill>
                  <a:schemeClr val="tx1"/>
                </a:solidFill>
                <a:latin typeface="Calibri" charset="0"/>
                <a:ea typeface="ＭＳ Ｐゴシック" charset="-128"/>
              </a:defRPr>
            </a:lvl4pPr>
            <a:lvl5pPr marL="2057400" indent="-228600" eaLnBrk="0" hangingPunct="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fld id="{A30212CA-2B00-4D92-BA57-AB22154BE21F}" type="slidenum">
              <a:rPr lang="en-US" altLang="en-US" smtClean="0">
                <a:latin typeface="Arial" charset="0"/>
              </a:rPr>
              <a:pPr eaLnBrk="1" hangingPunct="1">
                <a:spcBef>
                  <a:spcPct val="0"/>
                </a:spcBef>
              </a:pPr>
              <a:t>1</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9BDA7E7-9DFF-4FD2-9D3E-D2D0DD52D258}" type="slidenum">
              <a:rPr lang="en-US" altLang="en-US"/>
              <a:pPr>
                <a:defRPr/>
              </a:pPr>
              <a:t>‹#›</a:t>
            </a:fld>
            <a:endParaRPr lang="en-US" altLang="en-US"/>
          </a:p>
        </p:txBody>
      </p:sp>
    </p:spTree>
    <p:extLst>
      <p:ext uri="{BB962C8B-B14F-4D97-AF65-F5344CB8AC3E}">
        <p14:creationId xmlns:p14="http://schemas.microsoft.com/office/powerpoint/2010/main" val="216644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FD4C6E0-6C60-4C6B-8803-728D1907EEB1}" type="slidenum">
              <a:rPr lang="en-US" altLang="en-US"/>
              <a:pPr>
                <a:defRPr/>
              </a:pPr>
              <a:t>‹#›</a:t>
            </a:fld>
            <a:endParaRPr lang="en-US" altLang="en-US"/>
          </a:p>
        </p:txBody>
      </p:sp>
    </p:spTree>
    <p:extLst>
      <p:ext uri="{BB962C8B-B14F-4D97-AF65-F5344CB8AC3E}">
        <p14:creationId xmlns:p14="http://schemas.microsoft.com/office/powerpoint/2010/main" val="90769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949121F-5D60-47D8-B9DB-7EB9B3F85EF4}" type="slidenum">
              <a:rPr lang="en-US" altLang="en-US"/>
              <a:pPr>
                <a:defRPr/>
              </a:pPr>
              <a:t>‹#›</a:t>
            </a:fld>
            <a:endParaRPr lang="en-US" altLang="en-US"/>
          </a:p>
        </p:txBody>
      </p:sp>
    </p:spTree>
    <p:extLst>
      <p:ext uri="{BB962C8B-B14F-4D97-AF65-F5344CB8AC3E}">
        <p14:creationId xmlns:p14="http://schemas.microsoft.com/office/powerpoint/2010/main" val="26036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2401BE2-ED94-48AD-811E-6602B702A843}" type="slidenum">
              <a:rPr lang="en-US" altLang="en-US"/>
              <a:pPr>
                <a:defRPr/>
              </a:pPr>
              <a:t>‹#›</a:t>
            </a:fld>
            <a:endParaRPr lang="en-US" altLang="en-US"/>
          </a:p>
        </p:txBody>
      </p:sp>
    </p:spTree>
    <p:extLst>
      <p:ext uri="{BB962C8B-B14F-4D97-AF65-F5344CB8AC3E}">
        <p14:creationId xmlns:p14="http://schemas.microsoft.com/office/powerpoint/2010/main" val="404019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42D27D6-3691-400B-9772-E1443FD61F7B}" type="slidenum">
              <a:rPr lang="en-US" altLang="en-US"/>
              <a:pPr>
                <a:defRPr/>
              </a:pPr>
              <a:t>‹#›</a:t>
            </a:fld>
            <a:endParaRPr lang="en-US" altLang="en-US"/>
          </a:p>
        </p:txBody>
      </p:sp>
    </p:spTree>
    <p:extLst>
      <p:ext uri="{BB962C8B-B14F-4D97-AF65-F5344CB8AC3E}">
        <p14:creationId xmlns:p14="http://schemas.microsoft.com/office/powerpoint/2010/main" val="30142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C126BF5-F1DB-459E-B214-41B518682BA4}" type="slidenum">
              <a:rPr lang="en-US" altLang="en-US"/>
              <a:pPr>
                <a:defRPr/>
              </a:pPr>
              <a:t>‹#›</a:t>
            </a:fld>
            <a:endParaRPr lang="en-US" altLang="en-US"/>
          </a:p>
        </p:txBody>
      </p:sp>
    </p:spTree>
    <p:extLst>
      <p:ext uri="{BB962C8B-B14F-4D97-AF65-F5344CB8AC3E}">
        <p14:creationId xmlns:p14="http://schemas.microsoft.com/office/powerpoint/2010/main" val="380247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AF66B48-E898-455C-8D44-5028010C1D33}" type="slidenum">
              <a:rPr lang="en-US" altLang="en-US"/>
              <a:pPr>
                <a:defRPr/>
              </a:pPr>
              <a:t>‹#›</a:t>
            </a:fld>
            <a:endParaRPr lang="en-US" altLang="en-US"/>
          </a:p>
        </p:txBody>
      </p:sp>
    </p:spTree>
    <p:extLst>
      <p:ext uri="{BB962C8B-B14F-4D97-AF65-F5344CB8AC3E}">
        <p14:creationId xmlns:p14="http://schemas.microsoft.com/office/powerpoint/2010/main" val="88841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F32593D-7134-4FCB-A987-ED640320BF3E}" type="slidenum">
              <a:rPr lang="en-US" altLang="en-US"/>
              <a:pPr>
                <a:defRPr/>
              </a:pPr>
              <a:t>‹#›</a:t>
            </a:fld>
            <a:endParaRPr lang="en-US" altLang="en-US"/>
          </a:p>
        </p:txBody>
      </p:sp>
    </p:spTree>
    <p:extLst>
      <p:ext uri="{BB962C8B-B14F-4D97-AF65-F5344CB8AC3E}">
        <p14:creationId xmlns:p14="http://schemas.microsoft.com/office/powerpoint/2010/main" val="240610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B27B832-B7E7-4CDE-A7A0-BD55006B29F2}" type="slidenum">
              <a:rPr lang="en-US" altLang="en-US"/>
              <a:pPr>
                <a:defRPr/>
              </a:pPr>
              <a:t>‹#›</a:t>
            </a:fld>
            <a:endParaRPr lang="en-US" altLang="en-US"/>
          </a:p>
        </p:txBody>
      </p:sp>
    </p:spTree>
    <p:extLst>
      <p:ext uri="{BB962C8B-B14F-4D97-AF65-F5344CB8AC3E}">
        <p14:creationId xmlns:p14="http://schemas.microsoft.com/office/powerpoint/2010/main" val="428907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1ED6CDE-3B3F-4BAB-878F-EBF6F4D376C3}" type="slidenum">
              <a:rPr lang="en-US" altLang="en-US"/>
              <a:pPr>
                <a:defRPr/>
              </a:pPr>
              <a:t>‹#›</a:t>
            </a:fld>
            <a:endParaRPr lang="en-US" altLang="en-US"/>
          </a:p>
        </p:txBody>
      </p:sp>
    </p:spTree>
    <p:extLst>
      <p:ext uri="{BB962C8B-B14F-4D97-AF65-F5344CB8AC3E}">
        <p14:creationId xmlns:p14="http://schemas.microsoft.com/office/powerpoint/2010/main" val="33983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E5ECDC-92C1-4D39-B988-70780B11FC49}" type="slidenum">
              <a:rPr lang="en-US" altLang="en-US"/>
              <a:pPr>
                <a:defRPr/>
              </a:pPr>
              <a:t>‹#›</a:t>
            </a:fld>
            <a:endParaRPr lang="en-US" altLang="en-US"/>
          </a:p>
        </p:txBody>
      </p:sp>
    </p:spTree>
    <p:extLst>
      <p:ext uri="{BB962C8B-B14F-4D97-AF65-F5344CB8AC3E}">
        <p14:creationId xmlns:p14="http://schemas.microsoft.com/office/powerpoint/2010/main" val="415253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lvl1pPr>
          </a:lstStyle>
          <a:p>
            <a:pPr>
              <a:defRPr/>
            </a:pPr>
            <a:endParaRPr lang="en-US" alt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lvl1pPr>
          </a:lstStyle>
          <a:p>
            <a:pPr>
              <a:defRPr/>
            </a:pPr>
            <a:endParaRPr lang="en-US" alt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pPr>
              <a:defRPr/>
            </a:pPr>
            <a:fld id="{BA027C48-6170-4C6A-9601-E7C0DD17B7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hyperlink" Target="http://jgfs-dev.cis.fiu.edu:9000/dashboard/index/1" TargetMode="External"/><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Times New Roman" charset="0"/>
              </a:rPr>
              <a:t>Senior Project, 2014, Fall	</a:t>
            </a:r>
            <a:endParaRPr lang="en-US" altLang="en-US" sz="7200" dirty="0" smtClean="0">
              <a:latin typeface="Times New Roman" charset="0"/>
            </a:endParaRPr>
          </a:p>
        </p:txBody>
      </p:sp>
      <p:sp>
        <p:nvSpPr>
          <p:cNvPr id="2051"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charset="-128"/>
              </a:defRPr>
            </a:lvl1pPr>
            <a:lvl2pPr marL="37931725" indent="-37474525" defTabSz="985838" eaLnBrk="0" hangingPunct="0">
              <a:spcBef>
                <a:spcPct val="20000"/>
              </a:spcBef>
              <a:buChar char="–"/>
              <a:defRPr sz="13100">
                <a:solidFill>
                  <a:schemeClr val="tx1"/>
                </a:solidFill>
                <a:latin typeface="Arial" charset="0"/>
                <a:ea typeface="ＭＳ Ｐゴシック" charset="-128"/>
              </a:defRPr>
            </a:lvl2pPr>
            <a:lvl3pPr marL="5356225" indent="-1071563" defTabSz="985838" eaLnBrk="0" hangingPunct="0">
              <a:spcBef>
                <a:spcPct val="20000"/>
              </a:spcBef>
              <a:buChar char="•"/>
              <a:defRPr sz="11200">
                <a:solidFill>
                  <a:schemeClr val="tx1"/>
                </a:solidFill>
                <a:latin typeface="Arial" charset="0"/>
                <a:ea typeface="ＭＳ Ｐゴシック" charset="-128"/>
              </a:defRPr>
            </a:lvl3pPr>
            <a:lvl4pPr marL="7497763" indent="-1071563" defTabSz="985838" eaLnBrk="0" hangingPunct="0">
              <a:spcBef>
                <a:spcPct val="20000"/>
              </a:spcBef>
              <a:buChar char="–"/>
              <a:defRPr sz="9400">
                <a:solidFill>
                  <a:schemeClr val="tx1"/>
                </a:solidFill>
                <a:latin typeface="Arial" charset="0"/>
                <a:ea typeface="ＭＳ Ｐゴシック" charset="-128"/>
              </a:defRPr>
            </a:lvl4pPr>
            <a:lvl5pPr marL="9640888" indent="-1071563" defTabSz="985838" eaLnBrk="0" hangingPunct="0">
              <a:spcBef>
                <a:spcPct val="20000"/>
              </a:spcBef>
              <a:buChar char="»"/>
              <a:defRPr sz="9400">
                <a:solidFill>
                  <a:schemeClr val="tx1"/>
                </a:solidFill>
                <a:latin typeface="Arial" charset="0"/>
                <a:ea typeface="ＭＳ Ｐゴシック"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4800" b="1">
                <a:solidFill>
                  <a:srgbClr val="3333CC"/>
                </a:solidFill>
              </a:rPr>
              <a:t>Java GlusterFS</a:t>
            </a:r>
          </a:p>
          <a:p>
            <a:pPr algn="ctr" eaLnBrk="1" hangingPunct="1">
              <a:spcBef>
                <a:spcPct val="0"/>
              </a:spcBef>
              <a:buFontTx/>
              <a:buNone/>
            </a:pPr>
            <a:r>
              <a:rPr lang="en-US" altLang="en-US" sz="3500" b="1">
                <a:solidFill>
                  <a:srgbClr val="3333CC"/>
                </a:solidFill>
              </a:rPr>
              <a:t>Student: </a:t>
            </a:r>
            <a:r>
              <a:rPr lang="en-US" altLang="en-US" sz="3500">
                <a:solidFill>
                  <a:srgbClr val="3333CC"/>
                </a:solidFill>
              </a:rPr>
              <a:t>Ian Herbig, Florida International University</a:t>
            </a:r>
          </a:p>
          <a:p>
            <a:pPr algn="ctr" eaLnBrk="1" hangingPunct="1">
              <a:spcBef>
                <a:spcPct val="0"/>
              </a:spcBef>
              <a:buFontTx/>
              <a:buNone/>
            </a:pPr>
            <a:r>
              <a:rPr lang="en-US" altLang="en-US" sz="3500" b="1">
                <a:solidFill>
                  <a:srgbClr val="3333CC"/>
                </a:solidFill>
              </a:rPr>
              <a:t>Mentor:</a:t>
            </a:r>
            <a:r>
              <a:rPr lang="en-US" altLang="en-US" sz="3500" b="1" i="1">
                <a:solidFill>
                  <a:srgbClr val="3333CC"/>
                </a:solidFill>
              </a:rPr>
              <a:t> </a:t>
            </a:r>
            <a:r>
              <a:rPr lang="en-US" altLang="en-US" sz="3500">
                <a:solidFill>
                  <a:srgbClr val="3333CC"/>
                </a:solidFill>
              </a:rPr>
              <a:t>Louis</a:t>
            </a:r>
            <a:r>
              <a:rPr lang="en-US" altLang="en-US" sz="3500" i="1">
                <a:solidFill>
                  <a:srgbClr val="3333CC"/>
                </a:solidFill>
              </a:rPr>
              <a:t> </a:t>
            </a:r>
            <a:r>
              <a:rPr lang="en-US" altLang="en-US" sz="3500">
                <a:solidFill>
                  <a:srgbClr val="3333CC"/>
                </a:solidFill>
              </a:rPr>
              <a:t>Zuckerman</a:t>
            </a:r>
            <a:r>
              <a:rPr lang="en-US" altLang="ja-JP" sz="3500">
                <a:solidFill>
                  <a:srgbClr val="3333CC"/>
                </a:solidFill>
              </a:rPr>
              <a:t>,</a:t>
            </a:r>
            <a:r>
              <a:rPr lang="en-US" altLang="ja-JP" sz="3500" i="1">
                <a:solidFill>
                  <a:srgbClr val="3333CC"/>
                </a:solidFill>
              </a:rPr>
              <a:t> </a:t>
            </a:r>
            <a:r>
              <a:rPr lang="en-US" altLang="ja-JP" sz="3500">
                <a:solidFill>
                  <a:srgbClr val="3333CC"/>
                </a:solidFill>
              </a:rPr>
              <a:t>Picture Marketing </a:t>
            </a:r>
          </a:p>
          <a:p>
            <a:pPr algn="ctr" eaLnBrk="1" hangingPunct="1">
              <a:spcBef>
                <a:spcPct val="0"/>
              </a:spcBef>
              <a:buFontTx/>
              <a:buNone/>
            </a:pPr>
            <a:r>
              <a:rPr lang="en-US" altLang="en-US" sz="3500" b="1">
                <a:solidFill>
                  <a:srgbClr val="3333CC"/>
                </a:solidFill>
              </a:rPr>
              <a:t>Instructor:</a:t>
            </a:r>
            <a:r>
              <a:rPr lang="en-US" altLang="en-US" sz="3500" b="1" i="1">
                <a:solidFill>
                  <a:srgbClr val="3333CC"/>
                </a:solidFill>
              </a:rPr>
              <a:t> </a:t>
            </a:r>
            <a:r>
              <a:rPr lang="en-US" altLang="en-US" sz="3500">
                <a:solidFill>
                  <a:srgbClr val="3333CC"/>
                </a:solidFill>
              </a:rPr>
              <a:t>Masoud Sadjadi, Florida International University</a:t>
            </a:r>
          </a:p>
        </p:txBody>
      </p:sp>
      <p:sp>
        <p:nvSpPr>
          <p:cNvPr id="2052" name="Text Box 72"/>
          <p:cNvSpPr txBox="1">
            <a:spLocks noChangeArrowheads="1"/>
          </p:cNvSpPr>
          <p:nvPr/>
        </p:nvSpPr>
        <p:spPr bwMode="auto">
          <a:xfrm>
            <a:off x="1219200" y="42519600"/>
            <a:ext cx="30632400" cy="56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spcBef>
                <a:spcPct val="20000"/>
              </a:spcBef>
              <a:buChar char="•"/>
              <a:defRPr sz="15000">
                <a:solidFill>
                  <a:schemeClr val="tx1"/>
                </a:solidFill>
                <a:latin typeface="Arial" charset="0"/>
                <a:ea typeface="ＭＳ Ｐゴシック" charset="-128"/>
              </a:defRPr>
            </a:lvl1pPr>
            <a:lvl2pPr marL="37931725" indent="-37474525" defTabSz="985838" eaLnBrk="0" hangingPunct="0">
              <a:spcBef>
                <a:spcPct val="20000"/>
              </a:spcBef>
              <a:buChar char="–"/>
              <a:defRPr sz="13100">
                <a:solidFill>
                  <a:schemeClr val="tx1"/>
                </a:solidFill>
                <a:latin typeface="Arial" charset="0"/>
                <a:ea typeface="ＭＳ Ｐゴシック" charset="-128"/>
              </a:defRPr>
            </a:lvl2pPr>
            <a:lvl3pPr marL="5356225" indent="-1071563" defTabSz="985838" eaLnBrk="0" hangingPunct="0">
              <a:spcBef>
                <a:spcPct val="20000"/>
              </a:spcBef>
              <a:buChar char="•"/>
              <a:defRPr sz="11200">
                <a:solidFill>
                  <a:schemeClr val="tx1"/>
                </a:solidFill>
                <a:latin typeface="Arial" charset="0"/>
                <a:ea typeface="ＭＳ Ｐゴシック" charset="-128"/>
              </a:defRPr>
            </a:lvl3pPr>
            <a:lvl4pPr marL="7497763" indent="-1071563" defTabSz="985838" eaLnBrk="0" hangingPunct="0">
              <a:spcBef>
                <a:spcPct val="20000"/>
              </a:spcBef>
              <a:buChar char="–"/>
              <a:defRPr sz="9400">
                <a:solidFill>
                  <a:schemeClr val="tx1"/>
                </a:solidFill>
                <a:latin typeface="Arial" charset="0"/>
                <a:ea typeface="ＭＳ Ｐゴシック" charset="-128"/>
              </a:defRPr>
            </a:lvl4pPr>
            <a:lvl5pPr marL="9640888" indent="-1071563" defTabSz="985838" eaLnBrk="0" hangingPunct="0">
              <a:spcBef>
                <a:spcPct val="20000"/>
              </a:spcBef>
              <a:buChar char="»"/>
              <a:defRPr sz="9400">
                <a:solidFill>
                  <a:schemeClr val="tx1"/>
                </a:solidFill>
                <a:latin typeface="Arial" charset="0"/>
                <a:ea typeface="ＭＳ Ｐゴシック"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Clr>
                <a:srgbClr val="3333CC"/>
              </a:buClr>
              <a:buFontTx/>
              <a:buNone/>
            </a:pPr>
            <a:r>
              <a:rPr lang="en-US" altLang="en-US" sz="3000" dirty="0"/>
              <a:t>The material presented in this poster is based upon the </a:t>
            </a:r>
            <a:r>
              <a:rPr lang="en-US" altLang="en-US" sz="3000" dirty="0" smtClean="0"/>
              <a:t>hard work of </a:t>
            </a:r>
            <a:r>
              <a:rPr lang="en-US" altLang="en-US" sz="3000" dirty="0"/>
              <a:t>Louis </a:t>
            </a:r>
            <a:r>
              <a:rPr lang="en-US" altLang="en-US" sz="3000" dirty="0" smtClean="0"/>
              <a:t>Zuckerman and </a:t>
            </a:r>
            <a:r>
              <a:rPr lang="en-US" altLang="en-US" sz="3000" dirty="0" err="1" smtClean="0"/>
              <a:t>Maylem</a:t>
            </a:r>
            <a:r>
              <a:rPr lang="en-US" altLang="en-US" sz="3000" dirty="0" smtClean="0"/>
              <a:t> </a:t>
            </a:r>
            <a:r>
              <a:rPr lang="en-US" altLang="en-US" sz="3000" dirty="0" err="1" smtClean="0"/>
              <a:t>Gonzalez.I</a:t>
            </a:r>
            <a:r>
              <a:rPr lang="en-US" altLang="en-US" sz="3000" dirty="0" smtClean="0"/>
              <a:t> </a:t>
            </a:r>
            <a:r>
              <a:rPr lang="en-US" altLang="en-US" sz="3000" dirty="0"/>
              <a:t>am thankful </a:t>
            </a:r>
            <a:r>
              <a:rPr lang="en-US" altLang="en-US" sz="3000" dirty="0" smtClean="0"/>
              <a:t>for the </a:t>
            </a:r>
            <a:r>
              <a:rPr lang="en-US" altLang="en-US" sz="3000" dirty="0"/>
              <a:t>help that </a:t>
            </a:r>
            <a:r>
              <a:rPr lang="en-US" altLang="en-US" sz="3000" dirty="0" smtClean="0"/>
              <a:t>both of them were able </a:t>
            </a:r>
            <a:r>
              <a:rPr lang="en-US" altLang="en-US" sz="3000" smtClean="0"/>
              <a:t>to provide.</a:t>
            </a:r>
            <a:endParaRPr lang="en-US" altLang="en-US" sz="3000" dirty="0"/>
          </a:p>
        </p:txBody>
      </p:sp>
      <p:sp>
        <p:nvSpPr>
          <p:cNvPr id="2053" name="Rectangle 18"/>
          <p:cNvSpPr>
            <a:spLocks noChangeArrowheads="1"/>
          </p:cNvSpPr>
          <p:nvPr/>
        </p:nvSpPr>
        <p:spPr bwMode="auto">
          <a:xfrm>
            <a:off x="914400" y="6273006"/>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15000">
                <a:solidFill>
                  <a:schemeClr val="tx1"/>
                </a:solidFill>
                <a:latin typeface="Arial" charset="0"/>
                <a:ea typeface="ＭＳ Ｐゴシック" charset="-128"/>
              </a:defRPr>
            </a:lvl1pPr>
            <a:lvl2pPr marL="37931725" indent="-37474525" eaLnBrk="0" hangingPunct="0">
              <a:spcBef>
                <a:spcPct val="20000"/>
              </a:spcBef>
              <a:buChar char="–"/>
              <a:defRPr sz="13100">
                <a:solidFill>
                  <a:schemeClr val="tx1"/>
                </a:solidFill>
                <a:latin typeface="Arial" charset="0"/>
                <a:ea typeface="ＭＳ Ｐゴシック" charset="-128"/>
              </a:defRPr>
            </a:lvl2pPr>
            <a:lvl3pPr marL="5356225" indent="-1071563" eaLnBrk="0" hangingPunct="0">
              <a:spcBef>
                <a:spcPct val="20000"/>
              </a:spcBef>
              <a:buChar char="•"/>
              <a:defRPr sz="11200">
                <a:solidFill>
                  <a:schemeClr val="tx1"/>
                </a:solidFill>
                <a:latin typeface="Arial" charset="0"/>
                <a:ea typeface="ＭＳ Ｐゴシック" charset="-128"/>
              </a:defRPr>
            </a:lvl3pPr>
            <a:lvl4pPr marL="7497763" indent="-1071563" eaLnBrk="0" hangingPunct="0">
              <a:spcBef>
                <a:spcPct val="20000"/>
              </a:spcBef>
              <a:buChar char="–"/>
              <a:defRPr sz="9400">
                <a:solidFill>
                  <a:schemeClr val="tx1"/>
                </a:solidFill>
                <a:latin typeface="Arial" charset="0"/>
                <a:ea typeface="ＭＳ Ｐゴシック" charset="-128"/>
              </a:defRPr>
            </a:lvl4pPr>
            <a:lvl5pPr marL="9640888" indent="-1071563" eaLnBrk="0" hangingPunct="0">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dirty="0"/>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Problem</a:t>
            </a:r>
          </a:p>
        </p:txBody>
      </p:sp>
      <p:sp>
        <p:nvSpPr>
          <p:cNvPr id="2055"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15000">
                <a:solidFill>
                  <a:schemeClr val="tx1"/>
                </a:solidFill>
                <a:latin typeface="Arial" charset="0"/>
                <a:ea typeface="ＭＳ Ｐゴシック" charset="-128"/>
              </a:defRPr>
            </a:lvl1pPr>
            <a:lvl2pPr marL="37931725" indent="-37474525" eaLnBrk="0" hangingPunct="0">
              <a:spcBef>
                <a:spcPct val="20000"/>
              </a:spcBef>
              <a:buChar char="–"/>
              <a:defRPr sz="13100">
                <a:solidFill>
                  <a:schemeClr val="tx1"/>
                </a:solidFill>
                <a:latin typeface="Arial" charset="0"/>
                <a:ea typeface="ＭＳ Ｐゴシック" charset="-128"/>
              </a:defRPr>
            </a:lvl2pPr>
            <a:lvl3pPr marL="5356225" indent="-1071563" eaLnBrk="0" hangingPunct="0">
              <a:spcBef>
                <a:spcPct val="20000"/>
              </a:spcBef>
              <a:buChar char="•"/>
              <a:defRPr sz="11200">
                <a:solidFill>
                  <a:schemeClr val="tx1"/>
                </a:solidFill>
                <a:latin typeface="Arial" charset="0"/>
                <a:ea typeface="ＭＳ Ｐゴシック" charset="-128"/>
              </a:defRPr>
            </a:lvl3pPr>
            <a:lvl4pPr marL="7497763" indent="-1071563" eaLnBrk="0" hangingPunct="0">
              <a:spcBef>
                <a:spcPct val="20000"/>
              </a:spcBef>
              <a:buChar char="–"/>
              <a:defRPr sz="9400">
                <a:solidFill>
                  <a:schemeClr val="tx1"/>
                </a:solidFill>
                <a:latin typeface="Arial" charset="0"/>
                <a:ea typeface="ＭＳ Ｐゴシック" charset="-128"/>
              </a:defRPr>
            </a:lvl4pPr>
            <a:lvl5pPr marL="9640888" indent="-1071563" eaLnBrk="0" hangingPunct="0">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Acknowledgement</a:t>
            </a:r>
          </a:p>
        </p:txBody>
      </p:sp>
      <p:sp>
        <p:nvSpPr>
          <p:cNvPr id="2057"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15000">
                <a:solidFill>
                  <a:schemeClr val="tx1"/>
                </a:solidFill>
                <a:latin typeface="Arial" charset="0"/>
                <a:ea typeface="ＭＳ Ｐゴシック" charset="-128"/>
              </a:defRPr>
            </a:lvl1pPr>
            <a:lvl2pPr marL="37931725" indent="-37474525" eaLnBrk="0" hangingPunct="0">
              <a:spcBef>
                <a:spcPct val="20000"/>
              </a:spcBef>
              <a:buChar char="–"/>
              <a:defRPr sz="13100">
                <a:solidFill>
                  <a:schemeClr val="tx1"/>
                </a:solidFill>
                <a:latin typeface="Arial" charset="0"/>
                <a:ea typeface="ＭＳ Ｐゴシック" charset="-128"/>
              </a:defRPr>
            </a:lvl2pPr>
            <a:lvl3pPr marL="5356225" indent="-1071563" eaLnBrk="0" hangingPunct="0">
              <a:spcBef>
                <a:spcPct val="20000"/>
              </a:spcBef>
              <a:buChar char="•"/>
              <a:defRPr sz="11200">
                <a:solidFill>
                  <a:schemeClr val="tx1"/>
                </a:solidFill>
                <a:latin typeface="Arial" charset="0"/>
                <a:ea typeface="ＭＳ Ｐゴシック" charset="-128"/>
              </a:defRPr>
            </a:lvl3pPr>
            <a:lvl4pPr marL="7497763" indent="-1071563" eaLnBrk="0" hangingPunct="0">
              <a:spcBef>
                <a:spcPct val="20000"/>
              </a:spcBef>
              <a:buChar char="–"/>
              <a:defRPr sz="9400">
                <a:solidFill>
                  <a:schemeClr val="tx1"/>
                </a:solidFill>
                <a:latin typeface="Arial" charset="0"/>
                <a:ea typeface="ＭＳ Ｐゴシック" charset="-128"/>
              </a:defRPr>
            </a:lvl4pPr>
            <a:lvl5pPr marL="9640888" indent="-1071563" eaLnBrk="0" hangingPunct="0">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3200" b="1">
                <a:solidFill>
                  <a:schemeClr val="accent2"/>
                </a:solidFill>
              </a:rPr>
              <a:t>School of Computing &amp; Information Sciences</a:t>
            </a:r>
            <a:endParaRPr lang="en-US" altLang="en-US" sz="3200">
              <a:solidFill>
                <a:schemeClr val="accent2"/>
              </a:solidFill>
            </a:endParaRPr>
          </a:p>
        </p:txBody>
      </p:sp>
      <p:pic>
        <p:nvPicPr>
          <p:cNvPr id="2058"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Requirements</a:t>
            </a:r>
          </a:p>
        </p:txBody>
      </p:sp>
      <p:sp>
        <p:nvSpPr>
          <p:cNvPr id="36" name="Text Box 19"/>
          <p:cNvSpPr txBox="1">
            <a:spLocks noChangeArrowheads="1"/>
          </p:cNvSpPr>
          <p:nvPr/>
        </p:nvSpPr>
        <p:spPr bwMode="auto">
          <a:xfrm>
            <a:off x="3754438" y="1941195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System Design</a:t>
            </a:r>
          </a:p>
        </p:txBody>
      </p:sp>
      <p:sp>
        <p:nvSpPr>
          <p:cNvPr id="37" name="Text Box 19"/>
          <p:cNvSpPr txBox="1">
            <a:spLocks noChangeArrowheads="1"/>
          </p:cNvSpPr>
          <p:nvPr/>
        </p:nvSpPr>
        <p:spPr bwMode="auto">
          <a:xfrm>
            <a:off x="3754438" y="30457775"/>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Object Design</a:t>
            </a:r>
          </a:p>
        </p:txBody>
      </p:sp>
      <p:sp>
        <p:nvSpPr>
          <p:cNvPr id="38" name="Text Box 19"/>
          <p:cNvSpPr txBox="1">
            <a:spLocks noChangeArrowheads="1"/>
          </p:cNvSpPr>
          <p:nvPr/>
        </p:nvSpPr>
        <p:spPr bwMode="auto">
          <a:xfrm>
            <a:off x="23317200" y="13654088"/>
            <a:ext cx="5486400" cy="733425"/>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Implementation</a:t>
            </a:r>
          </a:p>
        </p:txBody>
      </p:sp>
      <p:sp>
        <p:nvSpPr>
          <p:cNvPr id="39" name="Text Box 19"/>
          <p:cNvSpPr txBox="1">
            <a:spLocks noChangeArrowheads="1"/>
          </p:cNvSpPr>
          <p:nvPr/>
        </p:nvSpPr>
        <p:spPr bwMode="auto">
          <a:xfrm>
            <a:off x="15163800" y="27551063"/>
            <a:ext cx="5486400" cy="733425"/>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Verification</a:t>
            </a:r>
          </a:p>
        </p:txBody>
      </p:sp>
      <p:sp>
        <p:nvSpPr>
          <p:cNvPr id="41" name="Text Box 19"/>
          <p:cNvSpPr txBox="1">
            <a:spLocks noChangeArrowheads="1"/>
          </p:cNvSpPr>
          <p:nvPr/>
        </p:nvSpPr>
        <p:spPr bwMode="auto">
          <a:xfrm>
            <a:off x="15163800" y="3491865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Summary</a:t>
            </a:r>
          </a:p>
        </p:txBody>
      </p:sp>
      <p:pic>
        <p:nvPicPr>
          <p:cNvPr id="206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2263"/>
            <a:ext cx="2409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7" name="Picture 21" descr="D:\Dropbox\Documents\School\CS\Senior Project\Presentations\logo-linux_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2213" y="2582863"/>
            <a:ext cx="1944687"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22" descr="D:\Dropbox\Documents\School\CS\Senior Project\Presentations\512px-Maven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689225"/>
            <a:ext cx="48768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3" descr="D:\Dropbox\Documents\School\CS\Senior Project\Presentations\logo-tit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3906838"/>
            <a:ext cx="4198937"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24" descr="D:\Dropbox\Documents\School\CS\Senior Project\Presentations\Sonarqube-48x20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7488" y="344488"/>
            <a:ext cx="42545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25" descr="D:\Dropbox\Documents\School\CS\Senior Project\Presentations\logo-blue-l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17200" y="446088"/>
            <a:ext cx="55880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26" descr="D:\Dropbox\Documents\School\CS\Senior Project\Presentations\Enterprise-Architect-logo-med.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317200" y="2582863"/>
            <a:ext cx="27940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3" name="Picture 27" descr="D:\Dropbox\Documents\School\CS\Senior Project\Presentations\redhat-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9063" y="381000"/>
            <a:ext cx="2100262"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28" descr="D:\Dropbox\Documents\School\CS\Senior Project\Presentations\junit-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17200" y="3651250"/>
            <a:ext cx="1625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5" name="Picture 29" descr="D:\Dropbox\Documents\School\CS\Senior Project\Presentations\logo.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05200" y="3324225"/>
            <a:ext cx="33051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6" name="Picture 30" descr="D:\Dropbox\Documents\School\CS\Senior Project\Presentations\powermock.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77213" y="3341688"/>
            <a:ext cx="2471737"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7" name="Picture 31" descr="D:\Dropbox\Documents\School\CS\Senior Project\Presentations\Vagrant.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65200" y="2227263"/>
            <a:ext cx="1800225"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 name="Picture 32" descr="D:\Dropbox\Documents\School\CS\Senior Project\Presentations\Virtualbox_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4413" y="549275"/>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 name="Picture 33" descr="D:\Dropbox\Documents\School\CS\Senior Project\Presentations\Java-Logo.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23125" y="1373188"/>
            <a:ext cx="2943225"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Box 3"/>
          <p:cNvSpPr txBox="1">
            <a:spLocks noChangeArrowheads="1"/>
          </p:cNvSpPr>
          <p:nvPr/>
        </p:nvSpPr>
        <p:spPr bwMode="auto">
          <a:xfrm>
            <a:off x="1219200" y="6667500"/>
            <a:ext cx="10134600" cy="1258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15000">
                <a:solidFill>
                  <a:schemeClr val="tx1"/>
                </a:solidFill>
                <a:latin typeface="Arial" charset="0"/>
                <a:ea typeface="ＭＳ Ｐゴシック" charset="-128"/>
              </a:defRPr>
            </a:lvl1pPr>
            <a:lvl2pPr marL="742950" indent="-285750" eaLnBrk="0" hangingPunct="0">
              <a:spcBef>
                <a:spcPct val="20000"/>
              </a:spcBef>
              <a:buChar char="–"/>
              <a:defRPr sz="13100">
                <a:solidFill>
                  <a:schemeClr val="tx1"/>
                </a:solidFill>
                <a:latin typeface="Arial" charset="0"/>
                <a:ea typeface="ＭＳ Ｐゴシック" charset="-128"/>
              </a:defRPr>
            </a:lvl2pPr>
            <a:lvl3pPr marL="1143000" indent="-228600" eaLnBrk="0" hangingPunct="0">
              <a:spcBef>
                <a:spcPct val="20000"/>
              </a:spcBef>
              <a:buChar char="•"/>
              <a:defRPr sz="11200">
                <a:solidFill>
                  <a:schemeClr val="tx1"/>
                </a:solidFill>
                <a:latin typeface="Arial" charset="0"/>
                <a:ea typeface="ＭＳ Ｐゴシック" charset="-128"/>
              </a:defRPr>
            </a:lvl3pPr>
            <a:lvl4pPr marL="1600200" indent="-228600" eaLnBrk="0" hangingPunct="0">
              <a:spcBef>
                <a:spcPct val="20000"/>
              </a:spcBef>
              <a:buChar char="–"/>
              <a:defRPr sz="9400">
                <a:solidFill>
                  <a:schemeClr val="tx1"/>
                </a:solidFill>
                <a:latin typeface="Arial" charset="0"/>
                <a:ea typeface="ＭＳ Ｐゴシック" charset="-128"/>
              </a:defRPr>
            </a:lvl4pPr>
            <a:lvl5pPr marL="2057400" indent="-228600" eaLnBrk="0" hangingPunct="0">
              <a:spcBef>
                <a:spcPct val="20000"/>
              </a:spcBef>
              <a:buChar char="»"/>
              <a:defRPr sz="94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2800" dirty="0" err="1"/>
              <a:t>GlusterFS</a:t>
            </a:r>
            <a:r>
              <a:rPr lang="en-US" altLang="en-US" sz="2800" dirty="0"/>
              <a:t> is a network-attached, virtual file system especially used to handle and process Big Data (it can handle up to 72 </a:t>
            </a:r>
            <a:r>
              <a:rPr lang="en-US" altLang="en-US" sz="2800" dirty="0" err="1"/>
              <a:t>brontobytes</a:t>
            </a:r>
            <a:r>
              <a:rPr lang="en-US" altLang="en-US" sz="2800" dirty="0"/>
              <a:t>!)</a:t>
            </a:r>
          </a:p>
          <a:p>
            <a:pPr eaLnBrk="1" hangingPunct="1">
              <a:spcBef>
                <a:spcPct val="0"/>
              </a:spcBef>
              <a:buFontTx/>
              <a:buNone/>
            </a:pPr>
            <a:endParaRPr lang="en-US" altLang="en-US" sz="2800" dirty="0"/>
          </a:p>
          <a:p>
            <a:pPr eaLnBrk="1" hangingPunct="1">
              <a:spcBef>
                <a:spcPct val="0"/>
              </a:spcBef>
              <a:buFontTx/>
              <a:buNone/>
            </a:pPr>
            <a:r>
              <a:rPr lang="en-US" altLang="en-US" sz="2800" dirty="0"/>
              <a:t>When </a:t>
            </a:r>
            <a:r>
              <a:rPr lang="en-US" altLang="en-US" sz="2800" dirty="0" err="1"/>
              <a:t>GlusterFS</a:t>
            </a:r>
            <a:r>
              <a:rPr lang="en-US" altLang="en-US" sz="2800" dirty="0"/>
              <a:t> was first introduced, applications could only connect to a </a:t>
            </a:r>
            <a:r>
              <a:rPr lang="en-US" altLang="en-US" sz="2800" dirty="0" err="1"/>
              <a:t>Gluster</a:t>
            </a:r>
            <a:r>
              <a:rPr lang="en-US" altLang="en-US" sz="2800" dirty="0"/>
              <a:t> volume through a FUSE mount. This was slow, but the only alternative was for developers to write their own API for their application. Apache’s Hadoop project did just this, at much cost.</a:t>
            </a:r>
          </a:p>
          <a:p>
            <a:pPr eaLnBrk="1" hangingPunct="1">
              <a:spcBef>
                <a:spcPct val="0"/>
              </a:spcBef>
              <a:buFontTx/>
              <a:buNone/>
            </a:pPr>
            <a:endParaRPr lang="en-US" altLang="en-US" sz="2800" dirty="0"/>
          </a:p>
          <a:p>
            <a:pPr eaLnBrk="1" hangingPunct="1">
              <a:spcBef>
                <a:spcPct val="0"/>
              </a:spcBef>
              <a:buFontTx/>
              <a:buNone/>
            </a:pPr>
            <a:r>
              <a:rPr lang="en-US" altLang="en-US" sz="2800" dirty="0"/>
              <a:t>Eventually, the </a:t>
            </a:r>
            <a:r>
              <a:rPr lang="en-US" altLang="en-US" sz="2800" dirty="0" err="1"/>
              <a:t>GlusterFS</a:t>
            </a:r>
            <a:r>
              <a:rPr lang="en-US" altLang="en-US" sz="2800" dirty="0"/>
              <a:t> project was extended with the introduction of </a:t>
            </a:r>
            <a:r>
              <a:rPr lang="en-US" altLang="en-US" sz="2800" dirty="0" err="1"/>
              <a:t>libgfapi</a:t>
            </a:r>
            <a:r>
              <a:rPr lang="en-US" altLang="en-US" sz="2800" dirty="0"/>
              <a:t>: an official API to allow applications to connect and communicate directly with a </a:t>
            </a:r>
            <a:r>
              <a:rPr lang="en-US" altLang="en-US" sz="2800" dirty="0" err="1"/>
              <a:t>Gluster</a:t>
            </a:r>
            <a:r>
              <a:rPr lang="en-US" altLang="en-US" sz="2800" dirty="0"/>
              <a:t> server, removing the need for a slow FUSE mount. This was much faster, but the API was written in C. Any projects that wished to use </a:t>
            </a:r>
            <a:r>
              <a:rPr lang="en-US" altLang="en-US" sz="2800" dirty="0" err="1"/>
              <a:t>GlusterFS</a:t>
            </a:r>
            <a:r>
              <a:rPr lang="en-US" altLang="en-US" sz="2800" dirty="0"/>
              <a:t> had to either write their application in C, or write some sort of interface between </a:t>
            </a:r>
            <a:r>
              <a:rPr lang="en-US" altLang="en-US" sz="2800" dirty="0" err="1"/>
              <a:t>libgfapi</a:t>
            </a:r>
            <a:r>
              <a:rPr lang="en-US" altLang="en-US" sz="2800" dirty="0"/>
              <a:t> and their platform of choice.</a:t>
            </a:r>
          </a:p>
          <a:p>
            <a:pPr eaLnBrk="1" hangingPunct="1">
              <a:spcBef>
                <a:spcPct val="0"/>
              </a:spcBef>
              <a:buFontTx/>
              <a:buNone/>
            </a:pPr>
            <a:endParaRPr lang="en-US" altLang="en-US" sz="2800" dirty="0"/>
          </a:p>
          <a:p>
            <a:pPr eaLnBrk="1" hangingPunct="1">
              <a:spcBef>
                <a:spcPct val="0"/>
              </a:spcBef>
              <a:buFontTx/>
              <a:buNone/>
            </a:pPr>
            <a:r>
              <a:rPr lang="en-US" altLang="en-US" sz="2800" dirty="0"/>
              <a:t>This problem has been solved for several platforms where developers created platform-specific bindings for </a:t>
            </a:r>
            <a:r>
              <a:rPr lang="en-US" altLang="en-US" sz="2800" dirty="0" err="1"/>
              <a:t>libgfapi</a:t>
            </a:r>
            <a:r>
              <a:rPr lang="en-US" altLang="en-US" sz="2800" dirty="0"/>
              <a:t>: </a:t>
            </a:r>
            <a:r>
              <a:rPr lang="en-US" altLang="en-US" sz="2800" dirty="0" err="1"/>
              <a:t>eg</a:t>
            </a:r>
            <a:r>
              <a:rPr lang="en-US" altLang="en-US" sz="2800" dirty="0"/>
              <a:t>. </a:t>
            </a:r>
            <a:r>
              <a:rPr lang="en-US" altLang="en-US" sz="2800" dirty="0" err="1"/>
              <a:t>libgfapi</a:t>
            </a:r>
            <a:r>
              <a:rPr lang="en-US" altLang="en-US" sz="2800" dirty="0"/>
              <a:t>-python is a Python binding for </a:t>
            </a:r>
            <a:r>
              <a:rPr lang="en-US" altLang="en-US" sz="2800" dirty="0" err="1"/>
              <a:t>libgfapi</a:t>
            </a:r>
            <a:r>
              <a:rPr lang="en-US" altLang="en-US" sz="2800" dirty="0"/>
              <a:t>, enabling Python developers to use a </a:t>
            </a:r>
            <a:r>
              <a:rPr lang="en-US" altLang="en-US" sz="2800" dirty="0" err="1"/>
              <a:t>Gluster</a:t>
            </a:r>
            <a:r>
              <a:rPr lang="en-US" altLang="en-US" sz="2800" dirty="0"/>
              <a:t> volume without writing a single line of C code.</a:t>
            </a:r>
          </a:p>
          <a:p>
            <a:pPr eaLnBrk="1" hangingPunct="1">
              <a:spcBef>
                <a:spcPct val="0"/>
              </a:spcBef>
              <a:buFontTx/>
              <a:buNone/>
            </a:pPr>
            <a:endParaRPr lang="en-US" altLang="en-US" sz="2800" dirty="0"/>
          </a:p>
          <a:p>
            <a:pPr eaLnBrk="1" hangingPunct="1">
              <a:spcBef>
                <a:spcPct val="0"/>
              </a:spcBef>
              <a:buFontTx/>
              <a:buNone/>
            </a:pPr>
            <a:r>
              <a:rPr lang="en-US" altLang="en-US" sz="2800" dirty="0"/>
              <a:t>This project seeks to do the same for the Java platform, but utilizing the NIO.2 Files API introduced in Java 7 to make developing an application that uses a </a:t>
            </a:r>
            <a:r>
              <a:rPr lang="en-US" altLang="en-US" sz="2800" dirty="0" err="1"/>
              <a:t>Gluster</a:t>
            </a:r>
            <a:r>
              <a:rPr lang="en-US" altLang="en-US" sz="2800" dirty="0"/>
              <a:t> volume as painless as manipulating files on any ordinary file system.</a:t>
            </a:r>
          </a:p>
        </p:txBody>
      </p:sp>
      <p:sp>
        <p:nvSpPr>
          <p:cNvPr id="5" name="TextBox 4"/>
          <p:cNvSpPr txBox="1"/>
          <p:nvPr/>
        </p:nvSpPr>
        <p:spPr>
          <a:xfrm>
            <a:off x="12001500" y="6837363"/>
            <a:ext cx="9067800" cy="12587287"/>
          </a:xfrm>
          <a:prstGeom prst="rect">
            <a:avLst/>
          </a:prstGeom>
          <a:noFill/>
        </p:spPr>
        <p:txBody>
          <a:bodyPr>
            <a:spAutoFit/>
          </a:bodyPr>
          <a:lstStyle/>
          <a:p>
            <a:pPr>
              <a:defRPr/>
            </a:pPr>
            <a:r>
              <a:rPr lang="en-US" sz="2800" dirty="0"/>
              <a:t>The current system can be broken down into two sets of functionalities: those which are completed, and those which aren’t.</a:t>
            </a:r>
          </a:p>
          <a:p>
            <a:pPr>
              <a:defRPr/>
            </a:pPr>
            <a:endParaRPr lang="en-US" sz="2800" dirty="0"/>
          </a:p>
          <a:p>
            <a:pPr>
              <a:defRPr/>
            </a:pPr>
            <a:r>
              <a:rPr lang="en-US" sz="2800" dirty="0"/>
              <a:t>Completed:</a:t>
            </a:r>
          </a:p>
          <a:p>
            <a:pPr marL="457200" indent="-457200">
              <a:buFont typeface="Arial" panose="020B0604020202020204" pitchFamily="34" charset="0"/>
              <a:buChar char="•"/>
              <a:defRPr/>
            </a:pPr>
            <a:r>
              <a:rPr lang="en-US" sz="2800" dirty="0"/>
              <a:t>Connect to a </a:t>
            </a:r>
            <a:r>
              <a:rPr lang="en-US" sz="2800" dirty="0" err="1"/>
              <a:t>GlusterFS</a:t>
            </a:r>
            <a:r>
              <a:rPr lang="en-US" sz="2800" dirty="0"/>
              <a:t> volume using the NIO.2 API</a:t>
            </a:r>
          </a:p>
          <a:p>
            <a:pPr marL="457200" indent="-457200">
              <a:buFont typeface="Arial" panose="020B0604020202020204" pitchFamily="34" charset="0"/>
              <a:buChar char="•"/>
              <a:defRPr/>
            </a:pPr>
            <a:r>
              <a:rPr lang="en-US" sz="2800" dirty="0"/>
              <a:t>Basic synchronous file I/O</a:t>
            </a:r>
          </a:p>
          <a:p>
            <a:pPr marL="457200" indent="-457200">
              <a:buFont typeface="Arial" panose="020B0604020202020204" pitchFamily="34" charset="0"/>
              <a:buChar char="•"/>
              <a:defRPr/>
            </a:pPr>
            <a:r>
              <a:rPr lang="en-US" sz="2800" dirty="0"/>
              <a:t>File attributes</a:t>
            </a:r>
          </a:p>
          <a:p>
            <a:pPr marL="457200" indent="-457200">
              <a:buFont typeface="Arial" panose="020B0604020202020204" pitchFamily="34" charset="0"/>
              <a:buChar char="•"/>
              <a:defRPr/>
            </a:pPr>
            <a:r>
              <a:rPr lang="en-US" sz="2800" dirty="0"/>
              <a:t>File system/volume stats</a:t>
            </a:r>
          </a:p>
          <a:p>
            <a:pPr marL="457200" indent="-457200">
              <a:buFont typeface="Arial" panose="020B0604020202020204" pitchFamily="34" charset="0"/>
              <a:buChar char="•"/>
              <a:defRPr/>
            </a:pPr>
            <a:r>
              <a:rPr lang="en-US" sz="2800" dirty="0"/>
              <a:t>Directory listing (with filtering)</a:t>
            </a:r>
          </a:p>
          <a:p>
            <a:pPr marL="457200" indent="-457200">
              <a:buFont typeface="Arial" panose="020B0604020202020204" pitchFamily="34" charset="0"/>
              <a:buChar char="•"/>
              <a:defRPr/>
            </a:pPr>
            <a:r>
              <a:rPr lang="en-US" sz="2800" dirty="0"/>
              <a:t>Move/rename files</a:t>
            </a:r>
          </a:p>
          <a:p>
            <a:pPr marL="457200" indent="-457200">
              <a:buFont typeface="Arial" panose="020B0604020202020204" pitchFamily="34" charset="0"/>
              <a:buChar char="•"/>
              <a:defRPr/>
            </a:pPr>
            <a:r>
              <a:rPr lang="en-US" sz="2800" dirty="0"/>
              <a:t>Watch files for changes</a:t>
            </a:r>
          </a:p>
          <a:p>
            <a:pPr marL="457200" indent="-457200">
              <a:buFont typeface="Arial" panose="020B0604020202020204" pitchFamily="34" charset="0"/>
              <a:buChar char="•"/>
              <a:defRPr/>
            </a:pPr>
            <a:r>
              <a:rPr lang="en-US" sz="2800" dirty="0"/>
              <a:t>Create and read </a:t>
            </a:r>
            <a:r>
              <a:rPr lang="en-US" sz="2800" dirty="0" err="1"/>
              <a:t>symlinks</a:t>
            </a:r>
            <a:r>
              <a:rPr lang="en-US" sz="2800" dirty="0"/>
              <a:t> (read tests incomplete)</a:t>
            </a:r>
          </a:p>
          <a:p>
            <a:pPr marL="457200" indent="-457200">
              <a:buFont typeface="Arial" panose="020B0604020202020204" pitchFamily="34" charset="0"/>
              <a:buChar char="•"/>
              <a:defRPr/>
            </a:pPr>
            <a:r>
              <a:rPr lang="en-US" sz="2800" dirty="0"/>
              <a:t>Publish test coverage &amp; code quality reports to </a:t>
            </a:r>
            <a:r>
              <a:rPr lang="en-US" sz="2800" dirty="0" err="1"/>
              <a:t>SonarQube</a:t>
            </a:r>
            <a:endParaRPr lang="en-US" sz="2800" dirty="0"/>
          </a:p>
          <a:p>
            <a:pPr>
              <a:defRPr/>
            </a:pPr>
            <a:endParaRPr lang="en-US" sz="2800" dirty="0"/>
          </a:p>
          <a:p>
            <a:pPr>
              <a:defRPr/>
            </a:pPr>
            <a:r>
              <a:rPr lang="en-US" sz="2800" dirty="0"/>
              <a:t>To Do:</a:t>
            </a:r>
          </a:p>
          <a:p>
            <a:pPr marL="457200" indent="-457200">
              <a:buFont typeface="Arial" panose="020B0604020202020204" pitchFamily="34" charset="0"/>
              <a:buChar char="•"/>
              <a:defRPr/>
            </a:pPr>
            <a:r>
              <a:rPr lang="en-US" sz="2800" dirty="0"/>
              <a:t>Create hard links</a:t>
            </a:r>
          </a:p>
          <a:p>
            <a:pPr marL="457200" indent="-457200">
              <a:buFont typeface="Arial" panose="020B0604020202020204" pitchFamily="34" charset="0"/>
              <a:buChar char="•"/>
              <a:defRPr/>
            </a:pPr>
            <a:r>
              <a:rPr lang="en-US" sz="2800" dirty="0"/>
              <a:t>Delete files</a:t>
            </a:r>
          </a:p>
          <a:p>
            <a:pPr marL="457200" indent="-457200">
              <a:buFont typeface="Arial" panose="020B0604020202020204" pitchFamily="34" charset="0"/>
              <a:buChar char="•"/>
              <a:defRPr/>
            </a:pPr>
            <a:r>
              <a:rPr lang="en-US" sz="2800" dirty="0"/>
              <a:t>Copy files</a:t>
            </a:r>
          </a:p>
          <a:p>
            <a:pPr marL="457200" indent="-457200">
              <a:buFont typeface="Arial" panose="020B0604020202020204" pitchFamily="34" charset="0"/>
              <a:buChar char="•"/>
              <a:defRPr/>
            </a:pPr>
            <a:r>
              <a:rPr lang="en-US" sz="2800" dirty="0"/>
              <a:t>Update watch service to use </a:t>
            </a:r>
            <a:r>
              <a:rPr lang="en-US" sz="2800" dirty="0" err="1"/>
              <a:t>libgfchangelog</a:t>
            </a:r>
            <a:r>
              <a:rPr lang="en-US" sz="2800" dirty="0"/>
              <a:t> (instead of polling)</a:t>
            </a:r>
          </a:p>
          <a:p>
            <a:pPr marL="457200" indent="-457200">
              <a:buFont typeface="Arial" panose="020B0604020202020204" pitchFamily="34" charset="0"/>
              <a:buChar char="•"/>
              <a:defRPr/>
            </a:pPr>
            <a:r>
              <a:rPr lang="en-US" sz="2800" dirty="0"/>
              <a:t>Finish attribute support</a:t>
            </a:r>
          </a:p>
          <a:p>
            <a:pPr marL="457200" indent="-457200">
              <a:buFont typeface="Arial" panose="020B0604020202020204" pitchFamily="34" charset="0"/>
              <a:buChar char="•"/>
              <a:defRPr/>
            </a:pPr>
            <a:r>
              <a:rPr lang="en-US" sz="2800" dirty="0"/>
              <a:t>Advanced synchronous file I/O</a:t>
            </a:r>
          </a:p>
          <a:p>
            <a:pPr marL="457200" indent="-457200">
              <a:buFont typeface="Arial" panose="020B0604020202020204" pitchFamily="34" charset="0"/>
              <a:buChar char="•"/>
              <a:defRPr/>
            </a:pPr>
            <a:r>
              <a:rPr lang="en-US" sz="2800" dirty="0" err="1"/>
              <a:t>Asychronous</a:t>
            </a:r>
            <a:r>
              <a:rPr lang="en-US" sz="2800" dirty="0"/>
              <a:t> file I/O</a:t>
            </a:r>
          </a:p>
          <a:p>
            <a:pPr marL="457200" indent="-457200">
              <a:buFont typeface="Arial" panose="020B0604020202020204" pitchFamily="34" charset="0"/>
              <a:buChar char="•"/>
              <a:defRPr/>
            </a:pPr>
            <a:r>
              <a:rPr lang="en-US" sz="2800" dirty="0"/>
              <a:t>Better error reporting &amp; handling</a:t>
            </a:r>
          </a:p>
          <a:p>
            <a:pPr marL="457200" indent="-457200">
              <a:buFont typeface="Arial" panose="020B0604020202020204" pitchFamily="34" charset="0"/>
              <a:buChar char="•"/>
              <a:defRPr/>
            </a:pPr>
            <a:r>
              <a:rPr lang="en-US" sz="2800" dirty="0"/>
              <a:t>Finish </a:t>
            </a:r>
            <a:r>
              <a:rPr lang="en-US" sz="2800" dirty="0" err="1"/>
              <a:t>readSymbolicLink</a:t>
            </a:r>
            <a:r>
              <a:rPr lang="en-US" sz="2800" dirty="0"/>
              <a:t> unit tests</a:t>
            </a:r>
          </a:p>
          <a:p>
            <a:pPr marL="457200" indent="-457200">
              <a:buFont typeface="Arial" panose="020B0604020202020204" pitchFamily="34" charset="0"/>
              <a:buChar char="•"/>
              <a:defRPr/>
            </a:pPr>
            <a:endParaRPr lang="en-US" sz="2800" dirty="0"/>
          </a:p>
        </p:txBody>
      </p:sp>
      <p:sp>
        <p:nvSpPr>
          <p:cNvPr id="6" name="TextBox 5"/>
          <p:cNvSpPr txBox="1"/>
          <p:nvPr/>
        </p:nvSpPr>
        <p:spPr>
          <a:xfrm>
            <a:off x="21640800" y="6837363"/>
            <a:ext cx="9448800" cy="6555641"/>
          </a:xfrm>
          <a:prstGeom prst="rect">
            <a:avLst/>
          </a:prstGeom>
          <a:noFill/>
        </p:spPr>
        <p:txBody>
          <a:bodyPr wrap="square">
            <a:spAutoFit/>
          </a:bodyPr>
          <a:lstStyle/>
          <a:p>
            <a:pPr>
              <a:defRPr/>
            </a:pPr>
            <a:r>
              <a:rPr lang="en-US" sz="2800" dirty="0"/>
              <a:t>The goal of this project is to finish up some miscellaneous functions as well as implementing the most commonly used file system operations which are not completed.</a:t>
            </a:r>
          </a:p>
          <a:p>
            <a:pPr>
              <a:defRPr/>
            </a:pPr>
            <a:endParaRPr lang="en-US" sz="2800" dirty="0"/>
          </a:p>
          <a:p>
            <a:pPr>
              <a:defRPr/>
            </a:pPr>
            <a:r>
              <a:rPr lang="en-US" sz="2800" dirty="0"/>
              <a:t>To that end, the functional requirements for my part of the project were as follows:</a:t>
            </a:r>
          </a:p>
          <a:p>
            <a:pPr>
              <a:defRPr/>
            </a:pPr>
            <a:endParaRPr lang="en-US" sz="2800" dirty="0"/>
          </a:p>
          <a:p>
            <a:pPr marL="514350" indent="-514350">
              <a:buFont typeface="+mj-lt"/>
              <a:buAutoNum type="arabicPeriod"/>
              <a:defRPr/>
            </a:pPr>
            <a:r>
              <a:rPr lang="en-US" sz="2800" dirty="0"/>
              <a:t>Allow a user to compare two files for equality.</a:t>
            </a:r>
          </a:p>
          <a:p>
            <a:pPr marL="514350" indent="-514350">
              <a:buFont typeface="+mj-lt"/>
              <a:buAutoNum type="arabicPeriod"/>
              <a:defRPr/>
            </a:pPr>
            <a:r>
              <a:rPr lang="en-US" sz="2800" dirty="0"/>
              <a:t>Allow a user to delete a file</a:t>
            </a:r>
            <a:r>
              <a:rPr lang="en-US" sz="2800" dirty="0" smtClean="0"/>
              <a:t>.</a:t>
            </a:r>
          </a:p>
          <a:p>
            <a:pPr marL="514350" indent="-514350">
              <a:buFont typeface="+mj-lt"/>
              <a:buAutoNum type="arabicPeriod"/>
              <a:defRPr/>
            </a:pPr>
            <a:r>
              <a:rPr lang="en-US" sz="2800" dirty="0" smtClean="0"/>
              <a:t>Advanced synchronous reading from a file.</a:t>
            </a:r>
            <a:endParaRPr lang="en-US" sz="2800" dirty="0"/>
          </a:p>
          <a:p>
            <a:pPr marL="514350" indent="-514350">
              <a:buFont typeface="+mj-lt"/>
              <a:buAutoNum type="arabicPeriod"/>
              <a:defRPr/>
            </a:pPr>
            <a:r>
              <a:rPr lang="en-US" sz="2800" dirty="0" smtClean="0"/>
              <a:t>Update error-reporting and handling throughout.</a:t>
            </a:r>
          </a:p>
          <a:p>
            <a:pPr>
              <a:defRPr/>
            </a:pPr>
            <a:endParaRPr lang="en-US" sz="2800" dirty="0"/>
          </a:p>
          <a:p>
            <a:pPr>
              <a:defRPr/>
            </a:pPr>
            <a:r>
              <a:rPr lang="en-US" sz="2800" dirty="0" smtClean="0"/>
              <a:t>Unfortunately, due to time constraints, the synchronous reading is not integrated into the project, though the logic is largely complete.</a:t>
            </a:r>
            <a:endParaRPr lang="en-US" sz="2800" dirty="0"/>
          </a:p>
        </p:txBody>
      </p:sp>
      <p:sp>
        <p:nvSpPr>
          <p:cNvPr id="2083" name="TextBox 6"/>
          <p:cNvSpPr txBox="1">
            <a:spLocks noChangeArrowheads="1"/>
          </p:cNvSpPr>
          <p:nvPr/>
        </p:nvSpPr>
        <p:spPr bwMode="auto">
          <a:xfrm>
            <a:off x="21640800" y="14917738"/>
            <a:ext cx="9448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15000">
                <a:solidFill>
                  <a:schemeClr val="tx1"/>
                </a:solidFill>
                <a:latin typeface="Arial" charset="0"/>
                <a:ea typeface="ＭＳ Ｐゴシック" charset="-128"/>
              </a:defRPr>
            </a:lvl1pPr>
            <a:lvl2pPr marL="742950" indent="-285750" eaLnBrk="0" hangingPunct="0">
              <a:spcBef>
                <a:spcPct val="20000"/>
              </a:spcBef>
              <a:buChar char="–"/>
              <a:defRPr sz="13100">
                <a:solidFill>
                  <a:schemeClr val="tx1"/>
                </a:solidFill>
                <a:latin typeface="Arial" charset="0"/>
                <a:ea typeface="ＭＳ Ｐゴシック" charset="-128"/>
              </a:defRPr>
            </a:lvl2pPr>
            <a:lvl3pPr marL="1143000" indent="-228600" eaLnBrk="0" hangingPunct="0">
              <a:spcBef>
                <a:spcPct val="20000"/>
              </a:spcBef>
              <a:buChar char="•"/>
              <a:defRPr sz="11200">
                <a:solidFill>
                  <a:schemeClr val="tx1"/>
                </a:solidFill>
                <a:latin typeface="Arial" charset="0"/>
                <a:ea typeface="ＭＳ Ｐゴシック" charset="-128"/>
              </a:defRPr>
            </a:lvl3pPr>
            <a:lvl4pPr marL="1600200" indent="-228600" eaLnBrk="0" hangingPunct="0">
              <a:spcBef>
                <a:spcPct val="20000"/>
              </a:spcBef>
              <a:buChar char="–"/>
              <a:defRPr sz="9400">
                <a:solidFill>
                  <a:schemeClr val="tx1"/>
                </a:solidFill>
                <a:latin typeface="Arial" charset="0"/>
                <a:ea typeface="ＭＳ Ｐゴシック" charset="-128"/>
              </a:defRPr>
            </a:lvl4pPr>
            <a:lvl5pPr marL="2057400" indent="-228600" eaLnBrk="0" hangingPunct="0">
              <a:spcBef>
                <a:spcPct val="20000"/>
              </a:spcBef>
              <a:buChar char="»"/>
              <a:defRPr sz="94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2800" dirty="0"/>
              <a:t>The requirements described in the section above involved implementation of a function to test if a directory is empty, which in turn required a bug fix for the directory stream iterator.</a:t>
            </a:r>
          </a:p>
          <a:p>
            <a:pPr eaLnBrk="1" hangingPunct="1">
              <a:spcBef>
                <a:spcPct val="0"/>
              </a:spcBef>
              <a:buFontTx/>
              <a:buNone/>
            </a:pPr>
            <a:endParaRPr lang="en-US" altLang="en-US" sz="2800" dirty="0"/>
          </a:p>
          <a:p>
            <a:pPr eaLnBrk="1" hangingPunct="1">
              <a:spcBef>
                <a:spcPct val="0"/>
              </a:spcBef>
              <a:buFontTx/>
              <a:buNone/>
            </a:pPr>
            <a:r>
              <a:rPr lang="en-US" altLang="en-US" sz="2800" dirty="0"/>
              <a:t>Below are sequence diagrams for </a:t>
            </a:r>
            <a:r>
              <a:rPr lang="en-US" altLang="en-US" sz="2800" dirty="0" err="1"/>
              <a:t>isSameFile</a:t>
            </a:r>
            <a:r>
              <a:rPr lang="en-US" altLang="en-US" sz="2800" dirty="0"/>
              <a:t>, delete, and </a:t>
            </a:r>
            <a:r>
              <a:rPr lang="en-US" altLang="en-US" sz="2800" dirty="0" err="1"/>
              <a:t>directoryIsEmpty</a:t>
            </a:r>
            <a:r>
              <a:rPr lang="en-US" altLang="en-US" sz="2800" dirty="0"/>
              <a:t> functions. Except where noted, they only display ordinary path of execution.</a:t>
            </a:r>
          </a:p>
        </p:txBody>
      </p:sp>
      <p:pic>
        <p:nvPicPr>
          <p:cNvPr id="2084" name="Picture 34" descr="D:\Dropbox\Documents\School\CS\Senior Project\Diagrams\isSameFile Sequence Diagram.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052088" y="18924588"/>
            <a:ext cx="7445375" cy="915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5" name="Picture 35" descr="D:\Dropbox\Documents\School\CS\Senior Project\Diagrams\directoryIsEmpty Sequence Diagram.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052086" y="28879800"/>
            <a:ext cx="7445375" cy="934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6" name="Picture 36" descr="D:\Dropbox\Documents\School\CS\Senior Project\Diagrams\delete Sequence Diagram.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171613" y="18924588"/>
            <a:ext cx="8918575" cy="787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7" name="TextBox 7"/>
          <p:cNvSpPr txBox="1">
            <a:spLocks noChangeArrowheads="1"/>
          </p:cNvSpPr>
          <p:nvPr/>
        </p:nvSpPr>
        <p:spPr bwMode="auto">
          <a:xfrm>
            <a:off x="1752600" y="20393025"/>
            <a:ext cx="9601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15000">
                <a:solidFill>
                  <a:schemeClr val="tx1"/>
                </a:solidFill>
                <a:latin typeface="Arial" charset="0"/>
                <a:ea typeface="ＭＳ Ｐゴシック" charset="-128"/>
              </a:defRPr>
            </a:lvl1pPr>
            <a:lvl2pPr marL="742950" indent="-285750" eaLnBrk="0" hangingPunct="0">
              <a:spcBef>
                <a:spcPct val="20000"/>
              </a:spcBef>
              <a:buChar char="–"/>
              <a:defRPr sz="13100">
                <a:solidFill>
                  <a:schemeClr val="tx1"/>
                </a:solidFill>
                <a:latin typeface="Arial" charset="0"/>
                <a:ea typeface="ＭＳ Ｐゴシック" charset="-128"/>
              </a:defRPr>
            </a:lvl2pPr>
            <a:lvl3pPr marL="1143000" indent="-228600" eaLnBrk="0" hangingPunct="0">
              <a:spcBef>
                <a:spcPct val="20000"/>
              </a:spcBef>
              <a:buChar char="•"/>
              <a:defRPr sz="11200">
                <a:solidFill>
                  <a:schemeClr val="tx1"/>
                </a:solidFill>
                <a:latin typeface="Arial" charset="0"/>
                <a:ea typeface="ＭＳ Ｐゴシック" charset="-128"/>
              </a:defRPr>
            </a:lvl3pPr>
            <a:lvl4pPr marL="1600200" indent="-228600" eaLnBrk="0" hangingPunct="0">
              <a:spcBef>
                <a:spcPct val="20000"/>
              </a:spcBef>
              <a:buChar char="–"/>
              <a:defRPr sz="9400">
                <a:solidFill>
                  <a:schemeClr val="tx1"/>
                </a:solidFill>
                <a:latin typeface="Arial" charset="0"/>
                <a:ea typeface="ＭＳ Ｐゴシック" charset="-128"/>
              </a:defRPr>
            </a:lvl4pPr>
            <a:lvl5pPr marL="2057400" indent="-228600" eaLnBrk="0" hangingPunct="0">
              <a:spcBef>
                <a:spcPct val="20000"/>
              </a:spcBef>
              <a:buChar char="»"/>
              <a:defRPr sz="94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2800"/>
              <a:t>The system, being an implementation of the NIO.2 Files API, is designed utilizing Java’s service provider interface. The system itself can be broken down into four main subsystems, each catering to a specific need, though each largely relies on the main file system subsystem. The package diagram below illustrates these associations.</a:t>
            </a:r>
          </a:p>
        </p:txBody>
      </p:sp>
      <p:pic>
        <p:nvPicPr>
          <p:cNvPr id="2088" name="Picture 37" descr="D:\Dropbox\Documents\School\CS\Senior Project\Diagrams\Package Diagram.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03338" y="23199725"/>
            <a:ext cx="11217275" cy="658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 name="TextBox 8"/>
          <p:cNvSpPr txBox="1">
            <a:spLocks noChangeArrowheads="1"/>
          </p:cNvSpPr>
          <p:nvPr/>
        </p:nvSpPr>
        <p:spPr bwMode="auto">
          <a:xfrm>
            <a:off x="1752600" y="31927800"/>
            <a:ext cx="107680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15000">
                <a:solidFill>
                  <a:schemeClr val="tx1"/>
                </a:solidFill>
                <a:latin typeface="Arial" charset="0"/>
                <a:ea typeface="ＭＳ Ｐゴシック" charset="-128"/>
              </a:defRPr>
            </a:lvl1pPr>
            <a:lvl2pPr marL="742950" indent="-285750" eaLnBrk="0" hangingPunct="0">
              <a:spcBef>
                <a:spcPct val="20000"/>
              </a:spcBef>
              <a:buChar char="–"/>
              <a:defRPr sz="13100">
                <a:solidFill>
                  <a:schemeClr val="tx1"/>
                </a:solidFill>
                <a:latin typeface="Arial" charset="0"/>
                <a:ea typeface="ＭＳ Ｐゴシック" charset="-128"/>
              </a:defRPr>
            </a:lvl2pPr>
            <a:lvl3pPr marL="1143000" indent="-228600" eaLnBrk="0" hangingPunct="0">
              <a:spcBef>
                <a:spcPct val="20000"/>
              </a:spcBef>
              <a:buChar char="•"/>
              <a:defRPr sz="11200">
                <a:solidFill>
                  <a:schemeClr val="tx1"/>
                </a:solidFill>
                <a:latin typeface="Arial" charset="0"/>
                <a:ea typeface="ＭＳ Ｐゴシック" charset="-128"/>
              </a:defRPr>
            </a:lvl3pPr>
            <a:lvl4pPr marL="1600200" indent="-228600" eaLnBrk="0" hangingPunct="0">
              <a:spcBef>
                <a:spcPct val="20000"/>
              </a:spcBef>
              <a:buChar char="–"/>
              <a:defRPr sz="9400">
                <a:solidFill>
                  <a:schemeClr val="tx1"/>
                </a:solidFill>
                <a:latin typeface="Arial" charset="0"/>
                <a:ea typeface="ＭＳ Ｐゴシック" charset="-128"/>
              </a:defRPr>
            </a:lvl4pPr>
            <a:lvl5pPr marL="2057400" indent="-228600" eaLnBrk="0" hangingPunct="0">
              <a:spcBef>
                <a:spcPct val="20000"/>
              </a:spcBef>
              <a:buChar char="»"/>
              <a:defRPr sz="94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2800"/>
              <a:t>The class structure and associations are also specified by the NIO.2 Files API, and the central nature of the File System</a:t>
            </a:r>
          </a:p>
          <a:p>
            <a:pPr eaLnBrk="1" hangingPunct="1">
              <a:spcBef>
                <a:spcPct val="0"/>
              </a:spcBef>
              <a:buFontTx/>
              <a:buNone/>
            </a:pPr>
            <a:r>
              <a:rPr lang="en-US" altLang="en-US" sz="2800"/>
              <a:t>subsystem can be visualized in the class diagram below.</a:t>
            </a:r>
          </a:p>
        </p:txBody>
      </p:sp>
      <p:pic>
        <p:nvPicPr>
          <p:cNvPr id="2090" name="Picture 38" descr="D:\Dropbox\Documents\School\CS\Senior Project\Diagrams\Minimal Class Diagram.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9200" y="33361313"/>
            <a:ext cx="12547600" cy="710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1" name="TextBox 9"/>
          <p:cNvSpPr txBox="1">
            <a:spLocks noChangeArrowheads="1"/>
          </p:cNvSpPr>
          <p:nvPr/>
        </p:nvSpPr>
        <p:spPr bwMode="auto">
          <a:xfrm>
            <a:off x="13487400" y="28541663"/>
            <a:ext cx="9220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15000">
                <a:solidFill>
                  <a:schemeClr val="tx1"/>
                </a:solidFill>
                <a:latin typeface="Arial" charset="0"/>
                <a:ea typeface="ＭＳ Ｐゴシック" charset="-128"/>
              </a:defRPr>
            </a:lvl1pPr>
            <a:lvl2pPr marL="742950" indent="-285750" eaLnBrk="0" hangingPunct="0">
              <a:spcBef>
                <a:spcPct val="20000"/>
              </a:spcBef>
              <a:buChar char="–"/>
              <a:defRPr sz="13100">
                <a:solidFill>
                  <a:schemeClr val="tx1"/>
                </a:solidFill>
                <a:latin typeface="Arial" charset="0"/>
                <a:ea typeface="ＭＳ Ｐゴシック" charset="-128"/>
              </a:defRPr>
            </a:lvl2pPr>
            <a:lvl3pPr marL="1143000" indent="-228600" eaLnBrk="0" hangingPunct="0">
              <a:spcBef>
                <a:spcPct val="20000"/>
              </a:spcBef>
              <a:buChar char="•"/>
              <a:defRPr sz="11200">
                <a:solidFill>
                  <a:schemeClr val="tx1"/>
                </a:solidFill>
                <a:latin typeface="Arial" charset="0"/>
                <a:ea typeface="ＭＳ Ｐゴシック" charset="-128"/>
              </a:defRPr>
            </a:lvl3pPr>
            <a:lvl4pPr marL="1600200" indent="-228600" eaLnBrk="0" hangingPunct="0">
              <a:spcBef>
                <a:spcPct val="20000"/>
              </a:spcBef>
              <a:buChar char="–"/>
              <a:defRPr sz="9400">
                <a:solidFill>
                  <a:schemeClr val="tx1"/>
                </a:solidFill>
                <a:latin typeface="Arial" charset="0"/>
                <a:ea typeface="ＭＳ Ｐゴシック" charset="-128"/>
              </a:defRPr>
            </a:lvl4pPr>
            <a:lvl5pPr marL="2057400" indent="-228600" eaLnBrk="0" hangingPunct="0">
              <a:spcBef>
                <a:spcPct val="20000"/>
              </a:spcBef>
              <a:buChar char="»"/>
              <a:defRPr sz="94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2800" dirty="0"/>
              <a:t>A large focus of this project is to maintain well-tested code. </a:t>
            </a:r>
            <a:r>
              <a:rPr lang="en-US" altLang="en-US" sz="2800" smtClean="0"/>
              <a:t>For example: </a:t>
            </a:r>
            <a:r>
              <a:rPr lang="en-US" altLang="en-US" sz="2800" dirty="0" smtClean="0"/>
              <a:t>as mentioned before, my implementation of advanced synchronous reading is not included here due to time constraints. Specifically, testing was not completed, so the functions have not been integrated to maintain code standards.</a:t>
            </a: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smtClean="0"/>
              <a:t>The result of my rigorous attention to verification and validation during the semester-long </a:t>
            </a:r>
            <a:r>
              <a:rPr lang="en-US" altLang="en-US" sz="2800" dirty="0"/>
              <a:t>expansion of the project has led to an increase of unit test coverage from 82.9% to 84.2%. Test coverage can be seen here:</a:t>
            </a:r>
          </a:p>
          <a:p>
            <a:pPr eaLnBrk="1" hangingPunct="1">
              <a:spcBef>
                <a:spcPct val="0"/>
              </a:spcBef>
              <a:buFontTx/>
              <a:buNone/>
            </a:pPr>
            <a:r>
              <a:rPr lang="en-US" altLang="en-US" sz="2800" dirty="0">
                <a:hlinkClick r:id="rId23"/>
              </a:rPr>
              <a:t>http://jgfs-dev.cis.fiu.edu:9000/dashboard/index/1</a:t>
            </a:r>
            <a:endParaRPr lang="en-US" altLang="en-US" sz="2800" dirty="0"/>
          </a:p>
          <a:p>
            <a:pPr eaLnBrk="1" hangingPunct="1">
              <a:spcBef>
                <a:spcPct val="0"/>
              </a:spcBef>
              <a:buFontTx/>
              <a:buNone/>
            </a:pPr>
            <a:endParaRPr lang="en-US" altLang="en-US" sz="2800" dirty="0"/>
          </a:p>
        </p:txBody>
      </p:sp>
      <p:sp>
        <p:nvSpPr>
          <p:cNvPr id="2092" name="TextBox 10"/>
          <p:cNvSpPr txBox="1">
            <a:spLocks noChangeArrowheads="1"/>
          </p:cNvSpPr>
          <p:nvPr/>
        </p:nvSpPr>
        <p:spPr bwMode="auto">
          <a:xfrm>
            <a:off x="13627100" y="35885438"/>
            <a:ext cx="90805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15000">
                <a:solidFill>
                  <a:schemeClr val="tx1"/>
                </a:solidFill>
                <a:latin typeface="Arial" charset="0"/>
                <a:ea typeface="ＭＳ Ｐゴシック" charset="-128"/>
              </a:defRPr>
            </a:lvl1pPr>
            <a:lvl2pPr marL="742950" indent="-285750" eaLnBrk="0" hangingPunct="0">
              <a:spcBef>
                <a:spcPct val="20000"/>
              </a:spcBef>
              <a:buChar char="–"/>
              <a:defRPr sz="13100">
                <a:solidFill>
                  <a:schemeClr val="tx1"/>
                </a:solidFill>
                <a:latin typeface="Arial" charset="0"/>
                <a:ea typeface="ＭＳ Ｐゴシック" charset="-128"/>
              </a:defRPr>
            </a:lvl2pPr>
            <a:lvl3pPr marL="1143000" indent="-228600" eaLnBrk="0" hangingPunct="0">
              <a:spcBef>
                <a:spcPct val="20000"/>
              </a:spcBef>
              <a:buChar char="•"/>
              <a:defRPr sz="11200">
                <a:solidFill>
                  <a:schemeClr val="tx1"/>
                </a:solidFill>
                <a:latin typeface="Arial" charset="0"/>
                <a:ea typeface="ＭＳ Ｐゴシック" charset="-128"/>
              </a:defRPr>
            </a:lvl3pPr>
            <a:lvl4pPr marL="1600200" indent="-228600" eaLnBrk="0" hangingPunct="0">
              <a:spcBef>
                <a:spcPct val="20000"/>
              </a:spcBef>
              <a:buChar char="–"/>
              <a:defRPr sz="9400">
                <a:solidFill>
                  <a:schemeClr val="tx1"/>
                </a:solidFill>
                <a:latin typeface="Arial" charset="0"/>
                <a:ea typeface="ＭＳ Ｐゴシック" charset="-128"/>
              </a:defRPr>
            </a:lvl4pPr>
            <a:lvl5pPr marL="2057400" indent="-228600" eaLnBrk="0" hangingPunct="0">
              <a:spcBef>
                <a:spcPct val="20000"/>
              </a:spcBef>
              <a:buChar char="»"/>
              <a:defRPr sz="94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2800" dirty="0"/>
              <a:t>In summary, the project has been largely a success. Functionality has been improved to the point where the combined efforts of my partner and I have led to the completion of the four most important and commonly used file system operations: move, copy, delete, read, and write.</a:t>
            </a:r>
          </a:p>
          <a:p>
            <a:pPr eaLnBrk="1" hangingPunct="1">
              <a:spcBef>
                <a:spcPct val="0"/>
              </a:spcBef>
              <a:buFontTx/>
              <a:buNone/>
            </a:pPr>
            <a:endParaRPr lang="en-US" altLang="en-US" sz="2800" dirty="0"/>
          </a:p>
          <a:p>
            <a:pPr eaLnBrk="1" hangingPunct="1">
              <a:spcBef>
                <a:spcPct val="0"/>
              </a:spcBef>
              <a:buFontTx/>
              <a:buNone/>
            </a:pPr>
            <a:r>
              <a:rPr lang="en-US" altLang="en-US" sz="2800" dirty="0"/>
              <a:t>Additionally, we have maintained a standard of code quality through our verification and validation techniques that can be expressed in hard numbers. I look forward to continued expansion of the project, and look forward to seeing it used.</a:t>
            </a:r>
          </a:p>
        </p:txBody>
      </p:sp>
      <p:sp>
        <p:nvSpPr>
          <p:cNvPr id="2" name="TextBox 1"/>
          <p:cNvSpPr txBox="1"/>
          <p:nvPr/>
        </p:nvSpPr>
        <p:spPr>
          <a:xfrm>
            <a:off x="17068800" y="26795413"/>
            <a:ext cx="2667000" cy="276999"/>
          </a:xfrm>
          <a:prstGeom prst="rect">
            <a:avLst/>
          </a:prstGeom>
          <a:noFill/>
        </p:spPr>
        <p:txBody>
          <a:bodyPr wrap="square" rtlCol="0">
            <a:spAutoFit/>
          </a:bodyPr>
          <a:lstStyle/>
          <a:p>
            <a:r>
              <a:rPr lang="en-US" sz="1200" dirty="0" smtClean="0"/>
              <a:t>Sequence Diagram for Delete</a:t>
            </a:r>
            <a:endParaRPr lang="en-US" sz="1200" dirty="0"/>
          </a:p>
        </p:txBody>
      </p:sp>
      <p:sp>
        <p:nvSpPr>
          <p:cNvPr id="3" name="TextBox 2"/>
          <p:cNvSpPr txBox="1"/>
          <p:nvPr/>
        </p:nvSpPr>
        <p:spPr>
          <a:xfrm>
            <a:off x="23926800" y="38239720"/>
            <a:ext cx="5589992" cy="276999"/>
          </a:xfrm>
          <a:prstGeom prst="rect">
            <a:avLst/>
          </a:prstGeom>
          <a:noFill/>
        </p:spPr>
        <p:txBody>
          <a:bodyPr wrap="none" rtlCol="0">
            <a:spAutoFit/>
          </a:bodyPr>
          <a:lstStyle/>
          <a:p>
            <a:r>
              <a:rPr lang="en-US" sz="1200" dirty="0" smtClean="0"/>
              <a:t>Sequence Diagram for Directory Is Empty (features bug fix for directory iterator)</a:t>
            </a:r>
            <a:endParaRPr lang="en-US" sz="1200" dirty="0"/>
          </a:p>
        </p:txBody>
      </p:sp>
      <p:sp>
        <p:nvSpPr>
          <p:cNvPr id="4" name="TextBox 3"/>
          <p:cNvSpPr txBox="1"/>
          <p:nvPr/>
        </p:nvSpPr>
        <p:spPr>
          <a:xfrm>
            <a:off x="25413585" y="28131701"/>
            <a:ext cx="2616422" cy="276999"/>
          </a:xfrm>
          <a:prstGeom prst="rect">
            <a:avLst/>
          </a:prstGeom>
          <a:noFill/>
        </p:spPr>
        <p:txBody>
          <a:bodyPr wrap="none" rtlCol="0">
            <a:spAutoFit/>
          </a:bodyPr>
          <a:lstStyle/>
          <a:p>
            <a:r>
              <a:rPr lang="en-US" sz="1200" dirty="0" smtClean="0"/>
              <a:t>Sequence Diagram for Is Same File</a:t>
            </a:r>
          </a:p>
        </p:txBody>
      </p:sp>
      <p:sp>
        <p:nvSpPr>
          <p:cNvPr id="7" name="TextBox 6"/>
          <p:cNvSpPr txBox="1"/>
          <p:nvPr/>
        </p:nvSpPr>
        <p:spPr>
          <a:xfrm>
            <a:off x="5416740" y="29808100"/>
            <a:ext cx="2882520" cy="276999"/>
          </a:xfrm>
          <a:prstGeom prst="rect">
            <a:avLst/>
          </a:prstGeom>
          <a:noFill/>
        </p:spPr>
        <p:txBody>
          <a:bodyPr wrap="none" rtlCol="0">
            <a:spAutoFit/>
          </a:bodyPr>
          <a:lstStyle/>
          <a:p>
            <a:r>
              <a:rPr lang="en-US" sz="1200" dirty="0" smtClean="0"/>
              <a:t>Package Diagram for the Entire System</a:t>
            </a:r>
            <a:endParaRPr lang="en-US" sz="1200" dirty="0"/>
          </a:p>
        </p:txBody>
      </p:sp>
      <p:sp>
        <p:nvSpPr>
          <p:cNvPr id="9" name="TextBox 8"/>
          <p:cNvSpPr txBox="1"/>
          <p:nvPr/>
        </p:nvSpPr>
        <p:spPr>
          <a:xfrm>
            <a:off x="6158340" y="40851951"/>
            <a:ext cx="2669320" cy="276999"/>
          </a:xfrm>
          <a:prstGeom prst="rect">
            <a:avLst/>
          </a:prstGeom>
          <a:noFill/>
        </p:spPr>
        <p:txBody>
          <a:bodyPr wrap="none" rtlCol="0">
            <a:spAutoFit/>
          </a:bodyPr>
          <a:lstStyle/>
          <a:p>
            <a:r>
              <a:rPr lang="en-US" sz="1200" dirty="0" smtClean="0"/>
              <a:t>Class Diagram for the Entire System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11642</TotalTime>
  <Words>872</Words>
  <Application>Microsoft Office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Ian Royce Herbig</cp:lastModifiedBy>
  <cp:revision>42</cp:revision>
  <dcterms:created xsi:type="dcterms:W3CDTF">2012-11-19T15:27:41Z</dcterms:created>
  <dcterms:modified xsi:type="dcterms:W3CDTF">2014-12-04T23:10:40Z</dcterms:modified>
</cp:coreProperties>
</file>