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2" r:id="rId1"/>
  </p:sldMasterIdLst>
  <p:notesMasterIdLst>
    <p:notesMasterId r:id="rId25"/>
  </p:notesMasterIdLst>
  <p:sldIdLst>
    <p:sldId id="256" r:id="rId2"/>
    <p:sldId id="275" r:id="rId3"/>
    <p:sldId id="278" r:id="rId4"/>
    <p:sldId id="277" r:id="rId5"/>
    <p:sldId id="260" r:id="rId6"/>
    <p:sldId id="257" r:id="rId7"/>
    <p:sldId id="274" r:id="rId8"/>
    <p:sldId id="261" r:id="rId9"/>
    <p:sldId id="285" r:id="rId10"/>
    <p:sldId id="284" r:id="rId11"/>
    <p:sldId id="287" r:id="rId12"/>
    <p:sldId id="258" r:id="rId13"/>
    <p:sldId id="259" r:id="rId14"/>
    <p:sldId id="286" r:id="rId15"/>
    <p:sldId id="265" r:id="rId16"/>
    <p:sldId id="266" r:id="rId17"/>
    <p:sldId id="270" r:id="rId18"/>
    <p:sldId id="273" r:id="rId19"/>
    <p:sldId id="280" r:id="rId20"/>
    <p:sldId id="269" r:id="rId21"/>
    <p:sldId id="283" r:id="rId22"/>
    <p:sldId id="282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70827" autoAdjust="0"/>
  </p:normalViewPr>
  <p:slideViewPr>
    <p:cSldViewPr snapToGrid="0">
      <p:cViewPr varScale="1">
        <p:scale>
          <a:sx n="64" d="100"/>
          <a:sy n="64" d="100"/>
        </p:scale>
        <p:origin x="3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7100-B932-4FCF-A179-1981A493D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44513-1C7C-44AB-BA29-A5C017D1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 fontAlgn="base"/>
            <a:r>
              <a:rPr lang="en-US" b="0" i="0" u="none" strike="noStrike" dirty="0" smtClean="0">
                <a:effectLst/>
              </a:rPr>
              <a:t>“Good morning!, My name is Francois </a:t>
            </a:r>
            <a:r>
              <a:rPr lang="en-US" b="0" i="0" u="none" strike="noStrike" dirty="0" err="1" smtClean="0">
                <a:effectLst/>
              </a:rPr>
              <a:t>D’Ugard</a:t>
            </a:r>
            <a:r>
              <a:rPr lang="en-US" b="0" i="0" u="none" strike="noStrike" dirty="0" smtClean="0">
                <a:effectLst/>
              </a:rPr>
              <a:t> and my senior research project is titled MC Squared: A peer to peer virtual private overlay network for mission critical cloud computing”</a:t>
            </a:r>
          </a:p>
          <a:p>
            <a:pPr lvl="1" rtl="0" fontAlgn="base"/>
            <a:r>
              <a:rPr lang="en-US" b="0" i="0" u="none" strike="noStrike" dirty="0" smtClean="0">
                <a:effectLst/>
              </a:rPr>
              <a:t>“My mentor and client for the project is Dr. Ming Zhao of the virtualized infrastructure systems and applications laboratory, (the visa lab), at Florida International University.”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sz="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 critical distributed software systems require assurances that their networks can achieve a certain level of availability.</a:t>
            </a:r>
          </a:p>
          <a:p>
            <a:pPr lvl="0" rtl="0" fontAlgn="base"/>
            <a:r>
              <a:rPr lang="en-US" sz="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traffic analysis of the system can reveal the protocol being carried out by the components. an attacker can execute a traffic analysis and use the pattern of the messages as a guide to identify the most critical components.”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2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i="0" u="none" strike="noStrike" dirty="0" smtClean="0">
                <a:effectLst/>
                <a:latin typeface="+mn-lt"/>
              </a:rPr>
              <a:t>Tenancy: One of most cost -effective uses we see for MC squared is in reducing or potentially eliminating the need for costly “single-tenant dedicated hardware” 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Right now Amazon EC2 and other cloud computing services can justify charging users 10%</a:t>
            </a:r>
            <a:r>
              <a:rPr lang="en-US" b="0" i="0" u="none" strike="noStrike" baseline="0" dirty="0" smtClean="0">
                <a:effectLst/>
                <a:latin typeface="+mn-lt"/>
              </a:rPr>
              <a:t> </a:t>
            </a:r>
            <a:r>
              <a:rPr lang="en-US" b="0" i="0" u="none" strike="noStrike" dirty="0" smtClean="0">
                <a:effectLst/>
                <a:latin typeface="+mn-lt"/>
              </a:rPr>
              <a:t>more money for single tenant dedicated hardware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we hope that with some maturity mc squared can do away with that justification at the expense of negligible network traffic delay.</a:t>
            </a:r>
          </a:p>
          <a:p>
            <a:endParaRPr lang="en-US" dirty="0" smtClean="0"/>
          </a:p>
          <a:p>
            <a:pPr lvl="0"/>
            <a:r>
              <a:rPr lang="en-US" b="0" i="0" u="none" strike="noStrike" dirty="0" smtClean="0">
                <a:effectLst/>
                <a:latin typeface="+mn-lt"/>
              </a:rPr>
              <a:t>Prevention based Active defense: Because of the flexibility of our controller we can create active defense scenarios aimed at thwarting an intruder’s ability to get a complete and accurate picture of our environment.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We can create a “</a:t>
            </a:r>
            <a:r>
              <a:rPr lang="en-US" b="0" i="0" u="none" strike="noStrike" dirty="0" err="1" smtClean="0">
                <a:effectLst/>
                <a:latin typeface="+mn-lt"/>
              </a:rPr>
              <a:t>Tarpit</a:t>
            </a:r>
            <a:r>
              <a:rPr lang="en-US" b="0" i="0" u="none" strike="noStrike" dirty="0" smtClean="0">
                <a:effectLst/>
                <a:latin typeface="+mn-lt"/>
              </a:rPr>
              <a:t>” defense and intentionally delay initial responses to incoming connections.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3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i="0" u="none" strike="noStrike" dirty="0" smtClean="0">
                <a:effectLst/>
                <a:latin typeface="+mn-lt"/>
              </a:rPr>
              <a:t>Tenancy: One of most cost -effective uses we see for MC squared is in reducing or potentially eliminating the need for costly “single-tenant dedicated hardware” 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Right now Amazon EC2 and other cloud computing services can justify charging users more money for single tenant dedicated hardware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we hope that with some maturity mc squared can do away with that justification at the expense of negligible network traffic delay.</a:t>
            </a:r>
          </a:p>
          <a:p>
            <a:endParaRPr lang="en-US" dirty="0" smtClean="0"/>
          </a:p>
          <a:p>
            <a:pPr lvl="0"/>
            <a:r>
              <a:rPr lang="en-US" b="0" i="0" u="none" strike="noStrike" dirty="0" smtClean="0">
                <a:effectLst/>
                <a:latin typeface="+mn-lt"/>
              </a:rPr>
              <a:t>Prevention based Active defense: Because of the flexibility of our controller we can create active defense scenarios aimed at thwarting an intruder’s ability to get a complete or</a:t>
            </a:r>
            <a:r>
              <a:rPr lang="en-US" b="0" i="0" u="none" strike="noStrike" baseline="0" dirty="0" smtClean="0">
                <a:effectLst/>
                <a:latin typeface="+mn-lt"/>
              </a:rPr>
              <a:t> </a:t>
            </a:r>
            <a:r>
              <a:rPr lang="en-US" b="0" i="0" u="none" strike="noStrike" dirty="0" smtClean="0">
                <a:effectLst/>
                <a:latin typeface="+mn-lt"/>
              </a:rPr>
              <a:t>accurate picture of our environment.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We can create a “</a:t>
            </a:r>
            <a:r>
              <a:rPr lang="en-US" b="0" i="0" u="none" strike="noStrike" dirty="0" err="1" smtClean="0">
                <a:effectLst/>
                <a:latin typeface="+mn-lt"/>
              </a:rPr>
              <a:t>Tarpit</a:t>
            </a:r>
            <a:r>
              <a:rPr lang="en-US" b="0" i="0" u="none" strike="noStrike" dirty="0" smtClean="0">
                <a:effectLst/>
                <a:latin typeface="+mn-lt"/>
              </a:rPr>
              <a:t>” defense and intentionally delay initial responses to incoming connections.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68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Our preliminary results indicate a moderate degradation in network performance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We tested our project using both private and public clouds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Running Apache Hadoop benchmarks - </a:t>
            </a:r>
            <a:r>
              <a:rPr lang="en-US" b="0" i="0" u="none" strike="noStrike" dirty="0" err="1" smtClean="0">
                <a:effectLst/>
                <a:latin typeface="+mn-lt"/>
              </a:rPr>
              <a:t>WordCount</a:t>
            </a:r>
            <a:r>
              <a:rPr lang="en-US" b="0" i="0" u="none" strike="noStrike" dirty="0" smtClean="0">
                <a:effectLst/>
                <a:latin typeface="+mn-lt"/>
              </a:rPr>
              <a:t>, </a:t>
            </a:r>
            <a:r>
              <a:rPr lang="en-US" b="0" i="0" u="none" strike="noStrike" dirty="0" err="1" smtClean="0">
                <a:effectLst/>
                <a:latin typeface="+mn-lt"/>
              </a:rPr>
              <a:t>Terasort</a:t>
            </a:r>
            <a:r>
              <a:rPr lang="en-US" b="0" i="0" u="none" strike="noStrike" dirty="0" smtClean="0">
                <a:effectLst/>
                <a:latin typeface="+mn-lt"/>
              </a:rPr>
              <a:t>, </a:t>
            </a:r>
            <a:r>
              <a:rPr lang="en-US" b="0" i="0" u="none" strike="noStrike" dirty="0" err="1" smtClean="0">
                <a:effectLst/>
                <a:latin typeface="+mn-lt"/>
              </a:rPr>
              <a:t>TestDFSIO</a:t>
            </a:r>
            <a:r>
              <a:rPr lang="en-US" b="0" i="0" u="none" strike="noStrike" dirty="0" smtClean="0">
                <a:effectLst/>
                <a:latin typeface="+mn-lt"/>
              </a:rPr>
              <a:t> etc.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With up to 100 instances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But we hope to increase the scale of our benchmarking as the project matures.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6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sz="1200" b="0" i="0" u="none" strike="noStrike" dirty="0" smtClean="0">
                <a:effectLst/>
                <a:latin typeface="+mn-lt"/>
              </a:rPr>
              <a:t>Controller that resides on each peer and are members of our social network</a:t>
            </a:r>
          </a:p>
          <a:p>
            <a:pPr lvl="0" rtl="0" fontAlgn="base"/>
            <a:r>
              <a:rPr lang="en-US" sz="1200" b="0" i="0" u="none" strike="noStrike" dirty="0" smtClean="0">
                <a:effectLst/>
                <a:latin typeface="+mn-lt"/>
              </a:rPr>
              <a:t>A dedicated XMPP server to orchestrate initial communication and verify trust among our peers.</a:t>
            </a:r>
          </a:p>
          <a:p>
            <a:pPr lvl="0" rtl="0" fontAlgn="base"/>
            <a:endParaRPr lang="en-US" sz="1200" b="0" i="0" u="none" strike="noStrike" dirty="0" smtClean="0">
              <a:effectLst/>
              <a:latin typeface="+mn-lt"/>
            </a:endParaRPr>
          </a:p>
          <a:p>
            <a:pPr marL="0" lvl="0" indent="0" fontAlgn="base">
              <a:buNone/>
            </a:pPr>
            <a:r>
              <a:rPr lang="en-US" sz="1200" dirty="0" smtClean="0"/>
              <a:t>MC2’s independent software controllers create virtual private tunnels among peer software controllers.</a:t>
            </a:r>
          </a:p>
          <a:p>
            <a:pPr lvl="0" fontAlgn="base"/>
            <a:r>
              <a:rPr lang="en-US" sz="1200" dirty="0" smtClean="0"/>
              <a:t>Trust among the controllers is derived from an online social network service. </a:t>
            </a:r>
          </a:p>
          <a:p>
            <a:pPr lvl="0" fontAlgn="base"/>
            <a:r>
              <a:rPr lang="en-US" sz="1200" dirty="0" smtClean="0"/>
              <a:t>A controller is a member of this complete network graph upon initialization </a:t>
            </a:r>
          </a:p>
          <a:p>
            <a:pPr lvl="0" fontAlgn="base"/>
            <a:r>
              <a:rPr lang="en-US" sz="1200" dirty="0" smtClean="0"/>
              <a:t>Although it does not have to be.</a:t>
            </a:r>
            <a:endParaRPr lang="en-US" dirty="0" smtClean="0"/>
          </a:p>
          <a:p>
            <a:pPr lvl="0" rtl="0" fontAlgn="base"/>
            <a:endParaRPr lang="en-US" sz="1200" b="0" i="0" u="none" strike="noStrike" dirty="0" smtClean="0"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0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sz="1200" b="0" i="0" u="none" strike="noStrike" dirty="0" smtClean="0">
                <a:effectLst/>
                <a:latin typeface="+mn-lt"/>
              </a:rPr>
              <a:t>A dedicated XMPP server to orchestrate initial communication and verify trust among our peers.</a:t>
            </a:r>
          </a:p>
          <a:p>
            <a:pPr lvl="0" rtl="0" fontAlgn="base"/>
            <a:r>
              <a:rPr lang="en-US" sz="1200" b="0" i="0" u="none" strike="noStrike" dirty="0" smtClean="0">
                <a:effectLst/>
                <a:latin typeface="+mn-lt"/>
              </a:rPr>
              <a:t>a completely connected (all to all) social network graph that allows us to quickly create randomized network paths</a:t>
            </a:r>
          </a:p>
          <a:p>
            <a:pPr lvl="0" rtl="0" fontAlgn="base"/>
            <a:r>
              <a:rPr lang="en-US" sz="1200" b="0" i="0" u="none" strike="noStrike" dirty="0" smtClean="0">
                <a:effectLst/>
                <a:latin typeface="+mn-lt"/>
              </a:rPr>
              <a:t>And the Core network homogenization and randomization algorithm executed by the controller</a:t>
            </a:r>
          </a:p>
          <a:p>
            <a:pPr lvl="0" rtl="0" fontAlgn="base"/>
            <a:endParaRPr lang="en-US" sz="1200" b="0" i="0" u="none" strike="noStrike" dirty="0" smtClean="0"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2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How does MC2 work/ Implementation Details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Mc2 leverages the IPOP (IP-over-P2P) project. IPOP is an open-source user-centric software virtual network developed by the Advanced Computing and Information Systems </a:t>
            </a:r>
            <a:r>
              <a:rPr lang="en-US" b="0" i="0" u="none" strike="noStrike" dirty="0" err="1" smtClean="0">
                <a:effectLst/>
                <a:latin typeface="+mn-lt"/>
              </a:rPr>
              <a:t>Laboratry</a:t>
            </a:r>
            <a:r>
              <a:rPr lang="en-US" b="0" i="0" u="none" strike="noStrike" dirty="0" smtClean="0">
                <a:effectLst/>
                <a:latin typeface="+mn-lt"/>
              </a:rPr>
              <a:t> (ACIS “Aces”) at the University of Florida under the direction of Dr. Renato </a:t>
            </a:r>
            <a:r>
              <a:rPr lang="en-US" b="0" i="0" u="none" strike="noStrike" dirty="0" err="1" smtClean="0">
                <a:effectLst/>
                <a:latin typeface="+mn-lt"/>
              </a:rPr>
              <a:t>Figueiredo</a:t>
            </a:r>
            <a:endParaRPr lang="en-US" b="0" i="0" u="none" strike="noStrike" dirty="0" smtClean="0">
              <a:effectLst/>
              <a:latin typeface="+mn-lt"/>
            </a:endParaRP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tunnels are bidirectional communication channels that connect user devices end to end to other trusted devices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IPOP’s trusted online social network notifies other peers and exchanges endpoint information using  an </a:t>
            </a:r>
            <a:r>
              <a:rPr lang="en-US" b="0" i="0" u="none" strike="noStrike" dirty="0" err="1" smtClean="0">
                <a:effectLst/>
                <a:latin typeface="+mn-lt"/>
              </a:rPr>
              <a:t>xmpp</a:t>
            </a:r>
            <a:r>
              <a:rPr lang="en-US" b="0" i="0" u="none" strike="noStrike" dirty="0" smtClean="0">
                <a:effectLst/>
                <a:latin typeface="+mn-lt"/>
              </a:rPr>
              <a:t> overlay service.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MC2 relies on the overlay network to be completely connected.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Core Algorithm: We randomize the number of times a packet is forwarded along to other trusted components (up to a specified upper bound) and as a result create randomized network paths.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1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How does MC2 work/ Implementation Details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Mc2 leverages the IPOP (IP-over-P2P) project. IPOP is an open-source user-centric software virtual network developed by the Advanced Computing and Information Systems </a:t>
            </a:r>
            <a:r>
              <a:rPr lang="en-US" b="0" i="0" u="none" strike="noStrike" dirty="0" err="1" smtClean="0">
                <a:effectLst/>
                <a:latin typeface="+mn-lt"/>
              </a:rPr>
              <a:t>Laboratry</a:t>
            </a:r>
            <a:r>
              <a:rPr lang="en-US" b="0" i="0" u="none" strike="noStrike" dirty="0" smtClean="0">
                <a:effectLst/>
                <a:latin typeface="+mn-lt"/>
              </a:rPr>
              <a:t> (ACIS “Aces”) at the University of Florida under the direction of Dr. Renato </a:t>
            </a:r>
            <a:r>
              <a:rPr lang="en-US" b="0" i="0" u="none" strike="noStrike" dirty="0" err="1" smtClean="0">
                <a:effectLst/>
                <a:latin typeface="+mn-lt"/>
              </a:rPr>
              <a:t>Figueiredo</a:t>
            </a:r>
            <a:endParaRPr lang="en-US" b="0" i="0" u="none" strike="noStrike" dirty="0" smtClean="0">
              <a:effectLst/>
              <a:latin typeface="+mn-lt"/>
            </a:endParaRP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tunnels are bidirectional communication channels that connect user devices end to end to other trusted devices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IPOP’s trusted online social network notifies other peers and exchanges endpoint information using  an </a:t>
            </a:r>
            <a:r>
              <a:rPr lang="en-US" b="0" i="0" u="none" strike="noStrike" dirty="0" err="1" smtClean="0">
                <a:effectLst/>
                <a:latin typeface="+mn-lt"/>
              </a:rPr>
              <a:t>xmpp</a:t>
            </a:r>
            <a:r>
              <a:rPr lang="en-US" b="0" i="0" u="none" strike="noStrike" dirty="0" smtClean="0">
                <a:effectLst/>
                <a:latin typeface="+mn-lt"/>
              </a:rPr>
              <a:t> overlay service.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MC2 relies on the overlay network to be completely connected.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Core Algorithm: We randomize the number of times a packet is forwarded along to other trusted components (up to a specified upper bound) and as a result create randomized network paths.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29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How does MC2 work/ Implementation Details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Mc2 leverages the IPOP (IP-over-P2P) project. IPOP is an open-source user-centric software virtual network developed by the Advanced Computing and Information Systems </a:t>
            </a:r>
            <a:r>
              <a:rPr lang="en-US" b="0" i="0" u="none" strike="noStrike" dirty="0" err="1" smtClean="0">
                <a:effectLst/>
                <a:latin typeface="+mn-lt"/>
              </a:rPr>
              <a:t>Laboratry</a:t>
            </a:r>
            <a:r>
              <a:rPr lang="en-US" b="0" i="0" u="none" strike="noStrike" dirty="0" smtClean="0">
                <a:effectLst/>
                <a:latin typeface="+mn-lt"/>
              </a:rPr>
              <a:t> (ACIS “Aces”) at the University of Florida under the direction of Dr. Renato </a:t>
            </a:r>
            <a:r>
              <a:rPr lang="en-US" b="0" i="0" u="none" strike="noStrike" dirty="0" err="1" smtClean="0">
                <a:effectLst/>
                <a:latin typeface="+mn-lt"/>
              </a:rPr>
              <a:t>Figueiredo</a:t>
            </a:r>
            <a:endParaRPr lang="en-US" b="0" i="0" u="none" strike="noStrike" dirty="0" smtClean="0">
              <a:effectLst/>
              <a:latin typeface="+mn-lt"/>
            </a:endParaRP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tunnels are bidirectional communication channels that connect user devices end to end to other trusted devices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IPOP’s trusted online social network notifies other peers and exchanges endpoint information using  an </a:t>
            </a:r>
            <a:r>
              <a:rPr lang="en-US" b="0" i="0" u="none" strike="noStrike" dirty="0" err="1" smtClean="0">
                <a:effectLst/>
                <a:latin typeface="+mn-lt"/>
              </a:rPr>
              <a:t>xmpp</a:t>
            </a:r>
            <a:r>
              <a:rPr lang="en-US" b="0" i="0" u="none" strike="noStrike" dirty="0" smtClean="0">
                <a:effectLst/>
                <a:latin typeface="+mn-lt"/>
              </a:rPr>
              <a:t> overlay service.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MC2 relies on the overlay network to be completely connected.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Core Algorithm: We randomize the number of times a packet is forwarded along to other trusted components (up to a specified upper bound) and as a result create randomized network paths.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2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How does MC2 work/ Implementation Details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Mc2 leverages the IPOP (IP-over-P2P) project. IPOP is an open-source user-centric software virtual network developed by the Advanced Computing and Information Systems </a:t>
            </a:r>
            <a:r>
              <a:rPr lang="en-US" b="0" i="0" u="none" strike="noStrike" dirty="0" err="1" smtClean="0">
                <a:effectLst/>
                <a:latin typeface="+mn-lt"/>
              </a:rPr>
              <a:t>Laboratry</a:t>
            </a:r>
            <a:r>
              <a:rPr lang="en-US" b="0" i="0" u="none" strike="noStrike" dirty="0" smtClean="0">
                <a:effectLst/>
                <a:latin typeface="+mn-lt"/>
              </a:rPr>
              <a:t> (ACIS “Aces”) at the University of Florida under the direction of Dr. Renato </a:t>
            </a:r>
            <a:r>
              <a:rPr lang="en-US" b="0" i="0" u="none" strike="noStrike" dirty="0" err="1" smtClean="0">
                <a:effectLst/>
                <a:latin typeface="+mn-lt"/>
              </a:rPr>
              <a:t>Figueiredo</a:t>
            </a:r>
            <a:endParaRPr lang="en-US" b="0" i="0" u="none" strike="noStrike" dirty="0" smtClean="0">
              <a:effectLst/>
              <a:latin typeface="+mn-lt"/>
            </a:endParaRP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tunnels are bidirectional communication channels that connect user devices end to end to other trusted devices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IPOP’s trusted online social network notifies other peers and exchanges endpoint information using  an </a:t>
            </a:r>
            <a:r>
              <a:rPr lang="en-US" b="0" i="0" u="none" strike="noStrike" dirty="0" err="1" smtClean="0">
                <a:effectLst/>
                <a:latin typeface="+mn-lt"/>
              </a:rPr>
              <a:t>xmpp</a:t>
            </a:r>
            <a:r>
              <a:rPr lang="en-US" b="0" i="0" u="none" strike="noStrike" dirty="0" smtClean="0">
                <a:effectLst/>
                <a:latin typeface="+mn-lt"/>
              </a:rPr>
              <a:t> overlay service.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MC2 relies on the overlay network to be completely connected.</a:t>
            </a:r>
          </a:p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Core Algorithm: We randomize the number of times a packet is forwarded along to other trusted components (up to a specified upper bound) and as a result create randomized network paths.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8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 </a:t>
            </a:r>
          </a:p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communication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 within a network often reveal component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traffic analysis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attackers can easily figure which members of the network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6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 fontAlgn="base"/>
            <a:r>
              <a:rPr lang="en-US" b="0" i="0" u="none" strike="noStrike" dirty="0" smtClean="0">
                <a:effectLst/>
              </a:rPr>
              <a:t>A little bit about me I am a</a:t>
            </a:r>
            <a:r>
              <a:rPr lang="en-US" b="0" i="0" u="none" strike="noStrike" baseline="0" dirty="0" smtClean="0">
                <a:effectLst/>
              </a:rPr>
              <a:t> </a:t>
            </a:r>
            <a:r>
              <a:rPr lang="en-US" b="0" i="0" u="none" strike="noStrike" dirty="0" smtClean="0">
                <a:effectLst/>
              </a:rPr>
              <a:t>Senior Undergraduate Student at the VISA Lab  under the direction of Dr. Zhao. </a:t>
            </a:r>
            <a:r>
              <a:rPr lang="en-US" b="0" i="0" u="none" strike="noStrike" baseline="0" dirty="0" smtClean="0">
                <a:effectLst/>
              </a:rPr>
              <a:t> </a:t>
            </a:r>
            <a:r>
              <a:rPr lang="en-US" b="0" i="0" u="none" strike="noStrike" dirty="0" smtClean="0">
                <a:effectLst/>
              </a:rPr>
              <a:t>I’ve been there for about 2 years</a:t>
            </a:r>
            <a:r>
              <a:rPr lang="en-US" b="0" i="0" u="none" strike="noStrike" baseline="0" dirty="0" smtClean="0">
                <a:effectLst/>
              </a:rPr>
              <a:t> </a:t>
            </a:r>
            <a:r>
              <a:rPr lang="en-US" b="0" i="0" u="none" strike="noStrike" dirty="0" smtClean="0">
                <a:effectLst/>
              </a:rPr>
              <a:t>as part of the Research Experience for Veterans program.”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Solution:</a:t>
            </a:r>
          </a:p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“MC2 solves this problem by:”</a:t>
            </a:r>
          </a:p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“Implementing a network traffic homogenization algorithm, that masquerades network traffic.”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1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Solution:</a:t>
            </a:r>
          </a:p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“MC2 solves this problem by:”</a:t>
            </a:r>
          </a:p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“Implementing a network traffic homogenization algorithm, that masquerades network traffic.”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Solution:</a:t>
            </a:r>
          </a:p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“MC2 solves this problem by:”</a:t>
            </a:r>
          </a:p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“Implementing a network traffic homogenization algorithm, that masquerades network traffic.”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Solution:</a:t>
            </a:r>
          </a:p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“MC2 solves this problem by:”</a:t>
            </a:r>
          </a:p>
          <a:p>
            <a:pPr lvl="0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“Implementing a network traffic homogenization algorithm, that masquerades network traffic.”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4513-1C7C-44AB-BA29-A5C017D1B6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9ED6EF-7CC2-4DFD-A6EE-45445E03D4D1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4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9498-3FC3-41AB-A5B7-4EE4EA11A116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0B3-8FC3-49FE-83F2-5FE778EBDAE0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1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66A6-A46E-4FD1-98CF-569EC99017E9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2A8C-A082-4542-BF5D-D3479E7D7498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6CD-EDB4-482E-9D21-9CCCAFBE8E18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5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82B0-A7C1-438C-BA54-64C196B7C38D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136E-04BA-4E15-BE4E-325BF38A0E2A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28B7-C89F-4344-9037-4EC8BD61D15C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8112-2170-4883-B147-6DFD0D9043C8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9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5AE7-988F-4EC0-BD4C-60D8AD07AC99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0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E4E61D-5408-49FD-B802-31C49C8849AE}" type="datetime1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Mission Critical Cloud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MC</a:t>
            </a:r>
            <a:r>
              <a:rPr lang="en-US" b="1" baseline="30000" dirty="0" smtClean="0">
                <a:latin typeface="+mn-lt"/>
              </a:rPr>
              <a:t>2</a:t>
            </a:r>
            <a:endParaRPr lang="en-US" b="1" baseline="30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1" algn="l" fontAlgn="base"/>
            <a:r>
              <a:rPr lang="en-US" sz="2800" dirty="0" smtClean="0">
                <a:latin typeface="+mn-lt"/>
              </a:rPr>
              <a:t>A peer to peer virtual private overlay network for mission critical cloud computing.</a:t>
            </a:r>
          </a:p>
        </p:txBody>
      </p:sp>
    </p:spTree>
    <p:extLst>
      <p:ext uri="{BB962C8B-B14F-4D97-AF65-F5344CB8AC3E}">
        <p14:creationId xmlns:p14="http://schemas.microsoft.com/office/powerpoint/2010/main" val="1203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latinLnBrk="0" hangingPunct="1"/>
            <a:r>
              <a:rPr lang="en-US" sz="2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s</a:t>
            </a:r>
            <a:r>
              <a:rPr lang="en-US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olution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fontAlgn="base" latinLnBrk="0" hangingPunct="1">
              <a:buFont typeface="Wingdings" panose="05000000000000000000" pitchFamily="2" charset="2"/>
              <a:buChar char="§"/>
            </a:pPr>
            <a:r>
              <a:rPr lang="en-US" sz="4000" dirty="0" smtClean="0"/>
              <a:t>You were able to infer certain things because of communication patterns.</a:t>
            </a:r>
          </a:p>
          <a:p>
            <a:pPr rtl="0" eaLnBrk="1" fontAlgn="base" latinLnBrk="0" hangingPunct="1">
              <a:buFont typeface="Wingdings" panose="05000000000000000000" pitchFamily="2" charset="2"/>
              <a:buChar char="§"/>
            </a:pPr>
            <a:endParaRPr lang="en-US" sz="4000" dirty="0" smtClean="0"/>
          </a:p>
          <a:p>
            <a:pPr rtl="0" eaLnBrk="1" fontAlgn="base" latinLnBrk="0" hangingPunct="1">
              <a:buFont typeface="Wingdings" panose="05000000000000000000" pitchFamily="2" charset="2"/>
              <a:buChar char="§"/>
            </a:pPr>
            <a:r>
              <a:rPr lang="en-US" sz="4000" dirty="0" smtClean="0"/>
              <a:t>We want to hide the communication patterns.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latinLnBrk="0" hangingPunct="1"/>
            <a:r>
              <a:rPr lang="en-US" sz="2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s</a:t>
            </a:r>
            <a:r>
              <a:rPr lang="en-US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olution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 fontAlgn="base">
              <a:buFont typeface="Wingdings" panose="05000000000000000000" pitchFamily="2" charset="2"/>
              <a:buChar char="§"/>
            </a:pPr>
            <a:endParaRPr lang="en-US" sz="2900" i="1" dirty="0" smtClean="0"/>
          </a:p>
          <a:p>
            <a:pPr marL="128016" lvl="1" indent="0" algn="ctr" fontAlgn="base">
              <a:buNone/>
            </a:pPr>
            <a:r>
              <a:rPr lang="en-US" sz="2900" i="1" dirty="0" smtClean="0"/>
              <a:t>We want to homogenize network communication patterns.</a:t>
            </a:r>
          </a:p>
          <a:p>
            <a:pPr lvl="1" algn="ctr" fontAlgn="base">
              <a:buFont typeface="Wingdings" panose="05000000000000000000" pitchFamily="2" charset="2"/>
              <a:buChar char="§"/>
            </a:pPr>
            <a:endParaRPr lang="en-US" sz="2900" i="1" dirty="0"/>
          </a:p>
          <a:p>
            <a:pPr lvl="1" algn="ctr" fontAlgn="base">
              <a:buFont typeface="Wingdings" panose="05000000000000000000" pitchFamily="2" charset="2"/>
              <a:buChar char="§"/>
            </a:pPr>
            <a:endParaRPr lang="en-US" sz="2900" i="1" dirty="0" smtClean="0"/>
          </a:p>
          <a:p>
            <a:pPr marL="128016" lvl="1" indent="0" algn="ctr" fontAlgn="base">
              <a:buNone/>
            </a:pPr>
            <a:r>
              <a:rPr lang="en-US" sz="3600" b="1" i="1" u="sng" dirty="0" smtClean="0">
                <a:effectLst/>
              </a:rPr>
              <a:t>We want to make it seem like everyone is talking </a:t>
            </a:r>
          </a:p>
          <a:p>
            <a:pPr marL="128016" lvl="1" indent="0" algn="ctr" fontAlgn="base">
              <a:buNone/>
            </a:pPr>
            <a:r>
              <a:rPr lang="en-US" sz="3600" b="1" i="1" u="sng" dirty="0" smtClean="0">
                <a:effectLst/>
              </a:rPr>
              <a:t>at the same time.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9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rtl="0" fontAlgn="base"/>
            <a:r>
              <a:rPr lang="en-US" sz="5000" b="1" i="0" cap="all" baseline="0" dirty="0" smtClean="0">
                <a:effectLst/>
                <a:latin typeface="+mn-lt"/>
              </a:rPr>
              <a:t>Motivation</a:t>
            </a:r>
            <a:endParaRPr lang="en-US" sz="5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sz="3600" kern="1200" dirty="0" smtClean="0">
                <a:solidFill>
                  <a:schemeClr val="tx1"/>
                </a:solidFill>
                <a:effectLst/>
                <a:latin typeface="+mn-lt"/>
              </a:rPr>
              <a:t>Ensure the </a:t>
            </a:r>
            <a:r>
              <a:rPr lang="en-US" sz="3600" dirty="0" smtClean="0">
                <a:latin typeface="+mn-lt"/>
              </a:rPr>
              <a:t>availability</a:t>
            </a:r>
            <a:r>
              <a:rPr lang="en-US" sz="3600" kern="1200" dirty="0" smtClean="0">
                <a:solidFill>
                  <a:schemeClr val="tx1"/>
                </a:solidFill>
                <a:effectLst/>
                <a:latin typeface="+mn-lt"/>
              </a:rPr>
              <a:t> of </a:t>
            </a:r>
            <a:r>
              <a:rPr lang="en-US" sz="3600" dirty="0" smtClean="0">
                <a:latin typeface="+mn-lt"/>
              </a:rPr>
              <a:t>mission </a:t>
            </a:r>
            <a:r>
              <a:rPr lang="en-US" sz="3600" dirty="0">
                <a:latin typeface="+mn-lt"/>
              </a:rPr>
              <a:t>c</a:t>
            </a:r>
            <a:r>
              <a:rPr lang="en-US" sz="3600" dirty="0" smtClean="0">
                <a:latin typeface="+mn-lt"/>
              </a:rPr>
              <a:t>ritical distributed software systems</a:t>
            </a: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</a:rPr>
              <a:t>Thwart network traffic analysis of the system by attackers.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fontAlgn="base"/>
            <a:r>
              <a:rPr lang="en-US" b="1" i="0" u="none" strike="noStrike" dirty="0" smtClean="0">
                <a:effectLst/>
                <a:latin typeface="+mn-lt"/>
              </a:rPr>
              <a:t>Potential </a:t>
            </a:r>
            <a:r>
              <a:rPr lang="en-US" b="1" i="0" u="none" strike="noStrike" dirty="0" err="1" smtClean="0">
                <a:effectLst/>
                <a:latin typeface="+mn-lt"/>
              </a:rPr>
              <a:t>UsES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4000" b="0" i="0" u="none" strike="noStrike" dirty="0" smtClean="0">
                <a:effectLst/>
              </a:rPr>
              <a:t>Tenancy Cost </a:t>
            </a:r>
            <a:r>
              <a:rPr lang="en-US" sz="4000" dirty="0" smtClean="0"/>
              <a:t>Savings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No need for “Single-Tenant” dedicated hardware</a:t>
            </a:r>
          </a:p>
          <a:p>
            <a:pPr marL="0" lvl="0" indent="0">
              <a:buNone/>
            </a:pP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771234"/>
            <a:ext cx="8830907" cy="1581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31" t="644" r="-2374" b="-644"/>
          <a:stretch/>
        </p:blipFill>
        <p:spPr>
          <a:xfrm>
            <a:off x="9418320" y="3461418"/>
            <a:ext cx="2181777" cy="26174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81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fontAlgn="base"/>
            <a:r>
              <a:rPr lang="en-US" b="1" i="0" u="none" strike="noStrike" dirty="0" smtClean="0">
                <a:effectLst/>
                <a:latin typeface="+mn-lt"/>
              </a:rPr>
              <a:t>Potential </a:t>
            </a:r>
            <a:r>
              <a:rPr lang="en-US" b="1" i="0" u="none" strike="noStrike" dirty="0" err="1" smtClean="0">
                <a:effectLst/>
                <a:latin typeface="+mn-lt"/>
              </a:rPr>
              <a:t>UsES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endParaRPr lang="en-US" sz="3200" dirty="0" smtClean="0"/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US" sz="3600" b="1" i="0" kern="1200" dirty="0" smtClean="0">
                <a:solidFill>
                  <a:schemeClr val="tx1"/>
                </a:solidFill>
                <a:effectLst/>
              </a:rPr>
              <a:t>Prevention </a:t>
            </a:r>
            <a:r>
              <a:rPr lang="en-US" sz="3600" b="1" kern="1200" dirty="0" smtClean="0">
                <a:solidFill>
                  <a:schemeClr val="tx1"/>
                </a:solidFill>
                <a:effectLst/>
              </a:rPr>
              <a:t>B</a:t>
            </a:r>
            <a:r>
              <a:rPr lang="en-US" sz="3600" b="1" i="0" kern="1200" dirty="0" smtClean="0">
                <a:solidFill>
                  <a:schemeClr val="tx1"/>
                </a:solidFill>
                <a:effectLst/>
              </a:rPr>
              <a:t>ased Active </a:t>
            </a:r>
            <a:r>
              <a:rPr lang="en-US" sz="3600" b="1" kern="1200" dirty="0" smtClean="0">
                <a:solidFill>
                  <a:schemeClr val="tx1"/>
                </a:solidFill>
                <a:effectLst/>
              </a:rPr>
              <a:t>D</a:t>
            </a:r>
            <a:r>
              <a:rPr lang="en-US" sz="3600" b="1" i="0" kern="1200" dirty="0" smtClean="0">
                <a:solidFill>
                  <a:schemeClr val="tx1"/>
                </a:solidFill>
                <a:effectLst/>
              </a:rPr>
              <a:t>efense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Thwart an intruders ability to map our environment</a:t>
            </a:r>
            <a:endParaRPr lang="en-US" sz="3200" dirty="0" smtClean="0">
              <a:effectLst/>
            </a:endParaRP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US" sz="4000" b="1" i="0" kern="1200" dirty="0" smtClean="0">
                <a:solidFill>
                  <a:schemeClr val="tx1"/>
                </a:solidFill>
                <a:effectLst/>
              </a:rPr>
              <a:t>“Tar-pit” Defense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We can slow our attacker by delaying out responses.</a:t>
            </a:r>
            <a:endParaRPr lang="en-US" sz="3200" dirty="0" smtClean="0">
              <a:effectLst/>
            </a:endParaRPr>
          </a:p>
          <a:p>
            <a:pPr lvl="0">
              <a:buFont typeface="Wingdings" panose="05000000000000000000" pitchFamily="2" charset="2"/>
              <a:buChar char="v"/>
            </a:pP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fontAlgn="base"/>
            <a:r>
              <a:rPr lang="en-US" b="1" i="0" u="none" strike="noStrike" dirty="0" smtClean="0">
                <a:effectLst/>
                <a:latin typeface="+mn-lt"/>
              </a:rPr>
              <a:t>Demo video: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 fontAlgn="base"/>
            <a:endParaRPr lang="en-US" b="0" i="0" u="none" strike="noStrike" dirty="0" smtClean="0">
              <a:effectLst/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fontAlgn="base"/>
            <a:r>
              <a:rPr lang="en-US" b="1" dirty="0" smtClean="0">
                <a:latin typeface="+mn-lt"/>
              </a:rPr>
              <a:t>Preliminary </a:t>
            </a:r>
            <a:r>
              <a:rPr lang="en-US" b="1" i="0" u="none" strike="noStrike" dirty="0" smtClean="0">
                <a:effectLst/>
                <a:latin typeface="+mn-lt"/>
              </a:rPr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rtl="0" fontAlgn="base">
              <a:buFont typeface="Wingdings" panose="05000000000000000000" pitchFamily="2" charset="2"/>
              <a:buChar char="§"/>
            </a:pPr>
            <a:r>
              <a:rPr lang="en-US" sz="3600" b="1" i="0" u="none" strike="noStrike" dirty="0" smtClean="0">
                <a:effectLst/>
              </a:rPr>
              <a:t>Overall network performance degradation</a:t>
            </a:r>
            <a:endParaRPr lang="en-US" sz="3600" b="1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Small P</a:t>
            </a:r>
            <a:r>
              <a:rPr lang="en-US" sz="3200" b="0" i="0" u="none" strike="noStrike" dirty="0" smtClean="0">
                <a:effectLst/>
              </a:rPr>
              <a:t>rivate Cloud (OpenStack)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Larger </a:t>
            </a:r>
            <a:r>
              <a:rPr lang="en-US" sz="3200" b="0" i="0" u="none" strike="noStrike" dirty="0" smtClean="0">
                <a:effectLst/>
              </a:rPr>
              <a:t>Public clouds (Amazon EC2/EMR)</a:t>
            </a:r>
          </a:p>
          <a:p>
            <a:pPr lvl="0" rtl="0" fontAlgn="base">
              <a:buFont typeface="Wingdings" panose="05000000000000000000" pitchFamily="2" charset="2"/>
              <a:buChar char="§"/>
            </a:pPr>
            <a:r>
              <a:rPr lang="en-US" sz="3600" b="1" i="0" u="none" strike="noStrike" dirty="0" smtClean="0">
                <a:effectLst/>
              </a:rPr>
              <a:t>Apache Hadoop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Up to10 instances</a:t>
            </a:r>
            <a:endParaRPr lang="en-US" sz="3200" b="0" i="0" u="none" strike="noStrike" dirty="0" smtClean="0">
              <a:effectLst/>
            </a:endParaRP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b="0" i="0" u="none" strike="noStrike" dirty="0" err="1" smtClean="0">
                <a:effectLst/>
              </a:rPr>
              <a:t>WordCount</a:t>
            </a:r>
            <a:r>
              <a:rPr lang="en-US" sz="3200" dirty="0" smtClean="0"/>
              <a:t> and</a:t>
            </a:r>
            <a:r>
              <a:rPr lang="en-US" sz="3200" b="0" i="0" u="none" strike="noStrike" dirty="0" smtClean="0">
                <a:effectLst/>
              </a:rPr>
              <a:t> </a:t>
            </a:r>
            <a:r>
              <a:rPr lang="en-US" sz="3200" b="0" i="0" u="none" strike="noStrike" dirty="0" err="1" smtClean="0">
                <a:effectLst/>
              </a:rPr>
              <a:t>TestDFSIO</a:t>
            </a:r>
            <a:r>
              <a:rPr lang="en-US" sz="3200" b="0" i="0" u="none" strike="noStrike" dirty="0" smtClean="0">
                <a:effectLst/>
              </a:rPr>
              <a:t> </a:t>
            </a:r>
            <a:r>
              <a:rPr lang="en-US" sz="3200" dirty="0" smtClean="0"/>
              <a:t>benchmarks</a:t>
            </a:r>
            <a:endParaRPr lang="en-US" sz="3200" b="0" i="0" u="none" strike="noStrike" dirty="0" smtClean="0">
              <a:effectLst/>
            </a:endParaRP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b="0" i="0" u="none" strike="noStrike" dirty="0" smtClean="0">
                <a:effectLst/>
              </a:rPr>
              <a:t>Future Work: 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sz="2800" b="0" i="0" u="none" strike="noStrike" dirty="0" smtClean="0">
                <a:effectLst/>
              </a:rPr>
              <a:t>Increase </a:t>
            </a:r>
            <a:r>
              <a:rPr lang="en-US" sz="2800" dirty="0" smtClean="0"/>
              <a:t>number of instances and increase benchmark </a:t>
            </a:r>
            <a:r>
              <a:rPr lang="en-US" sz="2800" b="0" i="0" u="none" strike="noStrike" dirty="0" smtClean="0">
                <a:effectLst/>
              </a:rPr>
              <a:t>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kern="1200" cap="all" spc="1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What is MC</a:t>
            </a:r>
            <a:r>
              <a:rPr lang="en-US" b="1" i="0" kern="1200" cap="all" spc="1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2</a:t>
            </a:r>
            <a:r>
              <a:rPr lang="en-US" b="1" i="0" kern="1200" cap="all" spc="1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?</a:t>
            </a:r>
            <a:r>
              <a:rPr lang="en-US" b="1" i="0" kern="1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 </a:t>
            </a:r>
            <a:r>
              <a:rPr lang="en-US" sz="4800" b="1" dirty="0">
                <a:latin typeface="+mn-lt"/>
              </a:rPr>
              <a:t/>
            </a:r>
            <a:br>
              <a:rPr lang="en-US" sz="4800" b="1" dirty="0">
                <a:latin typeface="+mn-lt"/>
              </a:rPr>
            </a:br>
            <a:r>
              <a:rPr lang="en-US" sz="4400" b="1" dirty="0" smtClean="0">
                <a:latin typeface="+mn-lt"/>
              </a:rPr>
              <a:t>Software Components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>
              <a:buFont typeface="Wingdings" panose="05000000000000000000" pitchFamily="2" charset="2"/>
              <a:buChar char="§"/>
            </a:pPr>
            <a:r>
              <a:rPr lang="en-US" sz="4000" b="1" dirty="0" smtClean="0"/>
              <a:t>Controller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Resides </a:t>
            </a:r>
            <a:r>
              <a:rPr lang="en-US" sz="3200" dirty="0"/>
              <a:t>on each peer </a:t>
            </a:r>
            <a:endParaRPr lang="en-US" sz="32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Members </a:t>
            </a:r>
            <a:r>
              <a:rPr lang="en-US" sz="3200" dirty="0"/>
              <a:t>of our </a:t>
            </a:r>
            <a:r>
              <a:rPr lang="en-US" sz="3200" dirty="0" smtClean="0"/>
              <a:t>Social Network</a:t>
            </a:r>
            <a:endParaRPr lang="en-US" sz="3200" dirty="0"/>
          </a:p>
          <a:p>
            <a:pPr lvl="0" fontAlgn="base">
              <a:buFont typeface="Wingdings" panose="05000000000000000000" pitchFamily="2" charset="2"/>
              <a:buChar char="§"/>
            </a:pPr>
            <a:r>
              <a:rPr lang="en-US" sz="4000" b="1" dirty="0" smtClean="0"/>
              <a:t>XMPP server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Manages peer relationships</a:t>
            </a:r>
            <a:endParaRPr lang="en-US" sz="28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Verifies trust among peers</a:t>
            </a:r>
            <a:endParaRPr lang="en-US" sz="3200" dirty="0"/>
          </a:p>
          <a:p>
            <a:pPr lvl="1" fontAlgn="base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i="0" kern="1200" cap="all" spc="1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What is MC2?</a:t>
            </a:r>
            <a:br>
              <a:rPr lang="en-US" sz="5000" b="1" i="0" kern="1200" cap="all" spc="1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</a:br>
            <a:r>
              <a:rPr lang="en-US" sz="4400" b="1" dirty="0" smtClean="0">
                <a:latin typeface="+mn-lt"/>
              </a:rPr>
              <a:t>Data Structures and Algorithms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sz="4000" b="1" dirty="0" smtClean="0"/>
              <a:t>Social </a:t>
            </a:r>
            <a:r>
              <a:rPr lang="en-US" sz="4000" b="1" dirty="0"/>
              <a:t>network graph </a:t>
            </a:r>
            <a:endParaRPr lang="en-US" sz="4000" b="1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baseline="0" dirty="0" smtClean="0"/>
              <a:t>Helps create</a:t>
            </a:r>
            <a:r>
              <a:rPr lang="en-US" sz="3200" dirty="0" smtClean="0"/>
              <a:t> random network paths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4000" b="1" dirty="0" smtClean="0"/>
              <a:t>Core Algorithm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Run by </a:t>
            </a:r>
            <a:r>
              <a:rPr lang="en-US" sz="3200" dirty="0"/>
              <a:t>the </a:t>
            </a:r>
            <a:r>
              <a:rPr lang="en-US" sz="3200" dirty="0" smtClean="0"/>
              <a:t>controller on each peer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Homogenizes network traffic and randomizes paths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fontAlgn="base"/>
            <a:r>
              <a:rPr lang="en-US" b="1" i="0" u="none" strike="noStrike" dirty="0" smtClean="0">
                <a:effectLst/>
                <a:latin typeface="+mn-lt"/>
              </a:rPr>
              <a:t>Project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buFont typeface="Wingdings" panose="05000000000000000000" pitchFamily="2" charset="2"/>
              <a:buChar char="§"/>
            </a:pPr>
            <a:r>
              <a:rPr lang="en-US" sz="4000" b="1" dirty="0" smtClean="0"/>
              <a:t>Produced </a:t>
            </a:r>
            <a:r>
              <a:rPr lang="en-US" sz="4000" b="1" dirty="0"/>
              <a:t>in collaboration with </a:t>
            </a:r>
            <a:r>
              <a:rPr lang="en-US" sz="4000" b="1" dirty="0" smtClean="0"/>
              <a:t>and l</a:t>
            </a:r>
            <a:r>
              <a:rPr lang="en-US" sz="4000" b="1" i="0" u="none" strike="noStrike" dirty="0" smtClean="0">
                <a:effectLst/>
              </a:rPr>
              <a:t>everages the IPOP project.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IPOP </a:t>
            </a:r>
            <a:r>
              <a:rPr lang="en-US" sz="2800" dirty="0"/>
              <a:t>d</a:t>
            </a:r>
            <a:r>
              <a:rPr lang="en-US" sz="2800" b="0" i="0" u="none" strike="noStrike" dirty="0" smtClean="0">
                <a:effectLst/>
              </a:rPr>
              <a:t>eveloped by the Advanced Computing and Information Systems Laboratory at the University of Florida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2800" dirty="0" smtClean="0"/>
              <a:t>U</a:t>
            </a:r>
            <a:r>
              <a:rPr lang="en-US" sz="2800" b="0" i="0" u="none" strike="noStrike" dirty="0" smtClean="0">
                <a:effectLst/>
              </a:rPr>
              <a:t>nder the direction of Dr. Renato </a:t>
            </a:r>
            <a:r>
              <a:rPr lang="en-US" sz="2800" b="0" i="0" u="none" strike="noStrike" dirty="0" err="1" smtClean="0">
                <a:effectLst/>
              </a:rPr>
              <a:t>Figueiredo</a:t>
            </a:r>
            <a:endParaRPr lang="en-US" sz="2800" b="0" i="0" u="none" strike="noStrike" dirty="0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USE OUR IMAGINATIONS…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You are an attacker trying to disrupt this meeting.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You can only observe the meeting.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You can see people talking but you can’t hear what they are saying.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fontAlgn="base"/>
            <a:r>
              <a:rPr lang="en-US" b="1" i="0" u="none" strike="noStrike" dirty="0" smtClean="0">
                <a:effectLst/>
                <a:latin typeface="+mn-lt"/>
              </a:rPr>
              <a:t>Project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rtl="0" fontAlgn="base">
              <a:buNone/>
            </a:pPr>
            <a:r>
              <a:rPr lang="en-US" sz="4000" b="1" dirty="0" smtClean="0"/>
              <a:t>IPOP </a:t>
            </a:r>
            <a:r>
              <a:rPr lang="en-US" sz="4000" b="1" dirty="0" err="1" smtClean="0"/>
              <a:t>Tincan</a:t>
            </a:r>
            <a:r>
              <a:rPr lang="en-US" sz="4000" b="1" dirty="0" smtClean="0"/>
              <a:t> T</a:t>
            </a:r>
            <a:r>
              <a:rPr lang="en-US" sz="4000" b="1" i="0" u="none" strike="noStrike" dirty="0" smtClean="0">
                <a:effectLst/>
              </a:rPr>
              <a:t>unnels: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600" dirty="0" smtClean="0"/>
              <a:t>B</a:t>
            </a:r>
            <a:r>
              <a:rPr lang="en-US" sz="3600" b="0" i="0" u="none" strike="noStrike" dirty="0" smtClean="0">
                <a:effectLst/>
              </a:rPr>
              <a:t>idirectional communication channels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600" dirty="0" smtClean="0"/>
              <a:t>C</a:t>
            </a:r>
            <a:r>
              <a:rPr lang="en-US" sz="3600" b="0" i="0" u="none" strike="noStrike" dirty="0" smtClean="0">
                <a:effectLst/>
              </a:rPr>
              <a:t>onnect user devices end to end to other trusted devices</a:t>
            </a:r>
          </a:p>
          <a:p>
            <a:pPr marL="0" indent="0" fontAlgn="base">
              <a:buNone/>
            </a:pPr>
            <a:endParaRPr lang="en-US" sz="3600" b="0" i="0" u="none" strike="noStrike" dirty="0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4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fontAlgn="base"/>
            <a:r>
              <a:rPr lang="en-US" b="1" i="0" u="none" strike="noStrike" dirty="0" smtClean="0">
                <a:effectLst/>
                <a:latin typeface="+mn-lt"/>
              </a:rPr>
              <a:t>Project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sz="4000" b="1" dirty="0" smtClean="0"/>
              <a:t>XMPP overlay service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600" b="0" i="0" u="none" strike="noStrike" dirty="0" smtClean="0">
                <a:effectLst/>
              </a:rPr>
              <a:t>Online social network notifies other peers and exchanges endpoint information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600" b="0" i="0" u="none" strike="noStrike" dirty="0" smtClean="0">
                <a:effectLst/>
              </a:rPr>
              <a:t>MC2 relies on the overlay network to be completely connected.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fontAlgn="base"/>
            <a:r>
              <a:rPr lang="en-US" b="0" i="0" u="none" strike="noStrike" dirty="0" smtClean="0">
                <a:effectLst/>
                <a:latin typeface="+mn-lt"/>
              </a:rPr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888" y="2266088"/>
            <a:ext cx="9720073" cy="4023360"/>
          </a:xfrm>
        </p:spPr>
        <p:txBody>
          <a:bodyPr>
            <a:noAutofit/>
          </a:bodyPr>
          <a:lstStyle/>
          <a:p>
            <a:pPr fontAlgn="base"/>
            <a:r>
              <a:rPr lang="en-US" sz="3600" b="1" i="0" u="none" strike="noStrike" dirty="0" smtClean="0">
                <a:effectLst/>
              </a:rPr>
              <a:t>Core Algorithm</a:t>
            </a:r>
          </a:p>
          <a:p>
            <a:pPr lvl="2" fontAlgn="base"/>
            <a:r>
              <a:rPr lang="en-US" sz="3600" b="0" i="0" u="none" strike="noStrike" dirty="0" smtClean="0">
                <a:effectLst/>
              </a:rPr>
              <a:t>Randomized Forwards</a:t>
            </a:r>
          </a:p>
          <a:p>
            <a:pPr lvl="2" fontAlgn="base"/>
            <a:r>
              <a:rPr lang="en-US" sz="3600" dirty="0" smtClean="0"/>
              <a:t>Randomized Peers</a:t>
            </a:r>
            <a:r>
              <a:rPr lang="en-US" sz="3200" b="0" i="0" u="none" strike="noStrike" dirty="0" smtClean="0">
                <a:effectLst/>
              </a:rPr>
              <a:t> </a:t>
            </a:r>
          </a:p>
          <a:p>
            <a:pPr lvl="2" fontAlgn="base"/>
            <a:r>
              <a:rPr lang="en-US" sz="3600" dirty="0"/>
              <a:t>R</a:t>
            </a:r>
            <a:r>
              <a:rPr lang="en-US" sz="3600" b="0" i="0" u="none" strike="noStrike" dirty="0" smtClean="0">
                <a:effectLst/>
              </a:rPr>
              <a:t>andomized Paths.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 fontAlgn="base"/>
            <a:r>
              <a:rPr lang="en-US" sz="7200" b="1" dirty="0"/>
              <a:t>Mission Critical Cloud</a:t>
            </a:r>
            <a:br>
              <a:rPr lang="en-US" sz="7200" b="1" dirty="0"/>
            </a:br>
            <a:r>
              <a:rPr lang="en-US" sz="5400" dirty="0"/>
              <a:t>P2P Virtual Overlay Network</a:t>
            </a:r>
            <a:br>
              <a:rPr lang="en-US" sz="5400" dirty="0"/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Disguises network traffic in plain sight</a:t>
            </a:r>
          </a:p>
          <a:p>
            <a:pPr lvl="0" algn="ctr" fontAlgn="base">
              <a:buFont typeface="Wingdings" panose="05000000000000000000" pitchFamily="2" charset="2"/>
              <a:buChar char="§"/>
            </a:pPr>
            <a:endParaRPr lang="en-US" sz="3200" dirty="0"/>
          </a:p>
          <a:p>
            <a:pPr algn="ctr" fontAlgn="base">
              <a:buFont typeface="Wingdings" panose="05000000000000000000" pitchFamily="2" charset="2"/>
              <a:buChar char="§"/>
            </a:pPr>
            <a:r>
              <a:rPr lang="en-US" sz="3200" dirty="0"/>
              <a:t>Reduced Monthly </a:t>
            </a:r>
            <a:r>
              <a:rPr lang="en-US" sz="3200" dirty="0" smtClean="0"/>
              <a:t>Costs</a:t>
            </a:r>
          </a:p>
          <a:p>
            <a:pPr algn="ctr" fontAlgn="base"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 lvl="0" algn="ctr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Active Network Defense Solution</a:t>
            </a:r>
          </a:p>
          <a:p>
            <a:pPr lvl="0" fontAlgn="base"/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83" y="1032389"/>
            <a:ext cx="6229033" cy="46527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 using your imaginations…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Given that you are the attacker and…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Relying on your previous experience with meetings…</a:t>
            </a:r>
          </a:p>
          <a:p>
            <a:pPr marL="0" indent="0">
              <a:buNone/>
            </a:pPr>
            <a:r>
              <a:rPr lang="en-US" sz="3600" dirty="0" smtClean="0"/>
              <a:t>Answer the following: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i="1" dirty="0" smtClean="0"/>
              <a:t> Which person in this room is leading the discussion?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2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fontAlgn="base">
              <a:buNone/>
            </a:pPr>
            <a:r>
              <a:rPr lang="en-US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0" kern="1200" dirty="0" smtClean="0">
                <a:solidFill>
                  <a:schemeClr val="tx1"/>
                </a:solidFill>
                <a:effectLst/>
                <a:latin typeface="+mn-lt"/>
              </a:rPr>
              <a:t>Takeaways: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</a:rPr>
              <a:t>Communication patterns are </a:t>
            </a:r>
            <a:r>
              <a:rPr lang="en-US" sz="3600" b="1" i="1" kern="1200" dirty="0" smtClean="0">
                <a:solidFill>
                  <a:schemeClr val="tx1"/>
                </a:solidFill>
                <a:effectLst/>
                <a:latin typeface="+mn-lt"/>
              </a:rPr>
              <a:t>strong</a:t>
            </a: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</a:rPr>
              <a:t> clues for observers.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n-lt"/>
              </a:rPr>
              <a:t>An a</a:t>
            </a: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</a:rPr>
              <a:t>ttacker can easily </a:t>
            </a:r>
            <a:r>
              <a:rPr lang="en-US" sz="3600" b="1" i="1" kern="1200" dirty="0" smtClean="0">
                <a:solidFill>
                  <a:schemeClr val="tx1"/>
                </a:solidFill>
                <a:effectLst/>
                <a:latin typeface="+mn-lt"/>
              </a:rPr>
              <a:t>infer</a:t>
            </a:r>
            <a:r>
              <a:rPr lang="en-US" sz="3600" b="1" i="0" kern="12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</a:rPr>
              <a:t>important components simply by </a:t>
            </a:r>
            <a:r>
              <a:rPr lang="en-US" sz="3600" b="1" i="1" kern="1200" dirty="0" smtClean="0">
                <a:solidFill>
                  <a:schemeClr val="tx1"/>
                </a:solidFill>
                <a:effectLst/>
                <a:latin typeface="+mn-lt"/>
              </a:rPr>
              <a:t>observing</a:t>
            </a: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</a:rPr>
              <a:t> communication patterns.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rtl="0" fontAlgn="base"/>
            <a:r>
              <a:rPr lang="en-US" sz="5000" b="1" i="0" cap="all" baseline="0" dirty="0" smtClean="0">
                <a:effectLst/>
                <a:latin typeface="+mn-lt"/>
              </a:rPr>
              <a:t>About ME</a:t>
            </a:r>
            <a:endParaRPr lang="en-US" sz="5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Francois </a:t>
            </a:r>
            <a:r>
              <a:rPr lang="en-US" sz="3600" dirty="0" err="1" smtClean="0"/>
              <a:t>D’Ugard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Senior </a:t>
            </a:r>
            <a:r>
              <a:rPr lang="en-US" sz="3600" dirty="0"/>
              <a:t>Undergraduate </a:t>
            </a:r>
            <a:r>
              <a:rPr lang="en-US" sz="3600" dirty="0" smtClean="0"/>
              <a:t>Student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Virtualized Infrastructure Systems and Applications Laboratory (VISA) at F.I.U.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Research Experience for Veterans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Agenda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buFont typeface="Wingdings" panose="05000000000000000000" pitchFamily="2" charset="2"/>
              <a:buChar char="v"/>
            </a:pPr>
            <a:r>
              <a:rPr lang="en-US" sz="3200" u="none" strike="noStrike" kern="1200" dirty="0" smtClean="0">
                <a:solidFill>
                  <a:schemeClr val="tx1"/>
                </a:solidFill>
                <a:effectLst/>
              </a:rPr>
              <a:t> Our </a:t>
            </a:r>
            <a:r>
              <a:rPr lang="en-US" sz="3200" dirty="0"/>
              <a:t>P</a:t>
            </a:r>
            <a:r>
              <a:rPr lang="en-US" sz="3200" dirty="0" smtClean="0"/>
              <a:t>roposed S</a:t>
            </a:r>
            <a:r>
              <a:rPr lang="en-US" sz="3200" u="none" strike="noStrike" kern="1200" dirty="0" smtClean="0">
                <a:solidFill>
                  <a:schemeClr val="tx1"/>
                </a:solidFill>
                <a:effectLst/>
              </a:rPr>
              <a:t>olution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Tenancy and Active Defense</a:t>
            </a:r>
            <a:endParaRPr lang="en-US" sz="32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/>
              <a:t> Demo and </a:t>
            </a:r>
            <a:r>
              <a:rPr lang="en-US" sz="3200" dirty="0" smtClean="0"/>
              <a:t>Preliminary Results</a:t>
            </a:r>
            <a:endParaRPr lang="en-US" sz="32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Project Details</a:t>
            </a:r>
            <a:endParaRPr lang="en-US" sz="32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/>
              <a:t> Closing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latinLnBrk="0" hangingPunct="1"/>
            <a:r>
              <a:rPr lang="en-US" sz="2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Solution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sz="4000" b="1" dirty="0" smtClean="0"/>
              <a:t>Imagine yourself in…</a:t>
            </a:r>
          </a:p>
          <a:p>
            <a:pPr marL="0" indent="0" rtl="0" eaLnBrk="1" fontAlgn="base" latinLnBrk="0" hangingPunct="1">
              <a:buNone/>
            </a:pPr>
            <a:r>
              <a:rPr lang="en-US" sz="3600" dirty="0" smtClean="0"/>
              <a:t>A noisy, busy, crowded restaurant.</a:t>
            </a:r>
          </a:p>
          <a:p>
            <a:pPr marL="0" indent="0" rtl="0" eaLnBrk="1" fontAlgn="base" latinLnBrk="0" hangingPunct="1">
              <a:buNone/>
            </a:pPr>
            <a:r>
              <a:rPr lang="en-US" sz="3600" dirty="0" smtClean="0"/>
              <a:t>A crowded party.</a:t>
            </a:r>
          </a:p>
          <a:p>
            <a:pPr marL="0" indent="0" rtl="0" eaLnBrk="1" fontAlgn="base" latinLnBrk="0" hangingPunct="1">
              <a:buNone/>
            </a:pPr>
            <a:r>
              <a:rPr lang="en-US" sz="3600" dirty="0" smtClean="0"/>
              <a:t>A playground.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8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latinLnBrk="0" hangingPunct="1"/>
            <a:r>
              <a:rPr lang="en-US" sz="2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S</a:t>
            </a:r>
            <a:r>
              <a:rPr lang="en-US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olution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rtl="0" eaLnBrk="1" fontAlgn="base" latinLnBrk="0" hangingPunct="1">
              <a:buNone/>
            </a:pPr>
            <a:r>
              <a:rPr lang="en-US" sz="11000" dirty="0" smtClean="0"/>
              <a:t>Question:</a:t>
            </a:r>
          </a:p>
          <a:p>
            <a:pPr rtl="0" eaLnBrk="1" fontAlgn="base" latinLnBrk="0" hangingPunct="1">
              <a:buFont typeface="Wingdings" panose="05000000000000000000" pitchFamily="2" charset="2"/>
              <a:buChar char="v"/>
            </a:pPr>
            <a:r>
              <a:rPr lang="en-US" sz="12300" i="1" dirty="0" smtClean="0"/>
              <a:t> </a:t>
            </a:r>
            <a:r>
              <a:rPr lang="en-US" sz="12300" b="1" i="1" dirty="0" smtClean="0"/>
              <a:t>In terms communication; what did these places have in common?</a:t>
            </a:r>
          </a:p>
          <a:p>
            <a:pPr marL="0" indent="0" rtl="0" eaLnBrk="1" fontAlgn="base" latinLnBrk="0" hangingPunct="1">
              <a:buNone/>
            </a:pPr>
            <a:r>
              <a:rPr lang="en-US" sz="11000" dirty="0" smtClean="0"/>
              <a:t>Answer: </a:t>
            </a:r>
            <a:endParaRPr lang="en-US" sz="10000" i="1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10000" b="1" i="1" dirty="0" smtClean="0"/>
              <a:t> Everyone was talking at the same time.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Mission Critical Cloud: A peer to peer virtual private overlay network for mission critical cloud computing.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3247</TotalTime>
  <Words>1952</Words>
  <Application>Microsoft Office PowerPoint</Application>
  <PresentationFormat>Widescreen</PresentationFormat>
  <Paragraphs>240</Paragraphs>
  <Slides>23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Tw Cen MT</vt:lpstr>
      <vt:lpstr>Tw Cen MT Condensed</vt:lpstr>
      <vt:lpstr>Wingdings</vt:lpstr>
      <vt:lpstr>Wingdings 3</vt:lpstr>
      <vt:lpstr>Integral</vt:lpstr>
      <vt:lpstr>Mission Critical Cloud  MC2</vt:lpstr>
      <vt:lpstr>Let’s USE OUR IMAGINATIONS…</vt:lpstr>
      <vt:lpstr>PowerPoint Presentation</vt:lpstr>
      <vt:lpstr>Continue using your imaginations…</vt:lpstr>
      <vt:lpstr>Problem</vt:lpstr>
      <vt:lpstr>About ME</vt:lpstr>
      <vt:lpstr>Agenda</vt:lpstr>
      <vt:lpstr> OUR Solution</vt:lpstr>
      <vt:lpstr> Our Solution</vt:lpstr>
      <vt:lpstr> OUR solution</vt:lpstr>
      <vt:lpstr> OUR solution</vt:lpstr>
      <vt:lpstr>Motivation</vt:lpstr>
      <vt:lpstr>Potential UsES</vt:lpstr>
      <vt:lpstr>Potential UsES</vt:lpstr>
      <vt:lpstr>Demo video:</vt:lpstr>
      <vt:lpstr>Preliminary Results</vt:lpstr>
      <vt:lpstr>What is MC2?  Software Components</vt:lpstr>
      <vt:lpstr>What is MC2? Data Structures and Algorithms</vt:lpstr>
      <vt:lpstr>Project Details</vt:lpstr>
      <vt:lpstr>Project Details</vt:lpstr>
      <vt:lpstr>Project Details</vt:lpstr>
      <vt:lpstr>Project Details</vt:lpstr>
      <vt:lpstr>Mission Critical Cloud P2P Virtual Overlay Network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Critical Cloud</dc:title>
  <dc:creator>Francois D'Ugard</dc:creator>
  <cp:lastModifiedBy>Francois D'Ugard</cp:lastModifiedBy>
  <cp:revision>53</cp:revision>
  <dcterms:created xsi:type="dcterms:W3CDTF">2015-04-24T19:45:13Z</dcterms:created>
  <dcterms:modified xsi:type="dcterms:W3CDTF">2015-05-04T13:06:07Z</dcterms:modified>
</cp:coreProperties>
</file>