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g" ContentType="image/jpeg"/>
  <Default Extension="rels" ContentType="application/vnd.openxmlformats-package.relationships+xml"/>
  <Default Extension="vml" ContentType="application/vnd.openxmlformats-officedocument.vmlDrawing"/>
  <Default Extension="docx" ContentType="application/vnd.openxmlformats-officedocument.wordprocessingml.documen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32918400" cy="438912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8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8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8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8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8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8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8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8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8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370B"/>
    <a:srgbClr val="1B390A"/>
    <a:srgbClr val="1A3908"/>
    <a:srgbClr val="69881E"/>
    <a:srgbClr val="B6A6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9371" autoAdjust="0"/>
    <p:restoredTop sz="97115" autoAdjust="0"/>
  </p:normalViewPr>
  <p:slideViewPr>
    <p:cSldViewPr>
      <p:cViewPr>
        <p:scale>
          <a:sx n="41" d="100"/>
          <a:sy n="41" d="100"/>
        </p:scale>
        <p:origin x="-536" y="-88"/>
      </p:cViewPr>
      <p:guideLst>
        <p:guide orient="horz" pos="13824"/>
        <p:guide pos="103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C579C2D-29BE-6948-80B9-138A16B9DF50}" type="datetime1">
              <a:rPr lang="en-US"/>
              <a:pPr/>
              <a:t>12/4/14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A3555B1-AA8D-4148-AB05-721FB25F550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0945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EC7FA4E-678F-394F-9C9D-EFE635BBC70D}" type="slidenum">
              <a:rPr lang="en-US" sz="1200"/>
              <a:pPr eaLnBrk="1" hangingPunct="1"/>
              <a:t>1</a:t>
            </a:fld>
            <a:endParaRPr 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9358" y="13635321"/>
            <a:ext cx="27979687" cy="940845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523" y="24872579"/>
            <a:ext cx="23043356" cy="11214847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93CA76-4B36-D343-AEAB-ABD1F722B7B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566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AC50F9-AF73-B44E-A14B-9543483F5FA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334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866079" y="1757084"/>
            <a:ext cx="7406878" cy="3745005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45446" y="1757084"/>
            <a:ext cx="22106335" cy="3745005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E40D7B-6423-DF46-BDBE-B4D50A96FDA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894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CE28DB-E1AA-CC4B-85D5-34A5085F0A5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202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26" y="28205210"/>
            <a:ext cx="27980878" cy="871593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26" y="18604007"/>
            <a:ext cx="27980878" cy="96012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8CEB4E-81DE-2E41-AE18-5EBE961136D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660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45445" y="10242177"/>
            <a:ext cx="14756606" cy="2896496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516352" y="10242177"/>
            <a:ext cx="14756606" cy="2896496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F207A8A-A51F-D246-A611-2EBF836E72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01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444" y="9825318"/>
            <a:ext cx="14544676" cy="409463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5444" y="13919949"/>
            <a:ext cx="14544676" cy="2528719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2328" y="9825318"/>
            <a:ext cx="14550628" cy="409463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2328" y="13919949"/>
            <a:ext cx="14550628" cy="2528719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85A662-B0DF-414D-8673-E6C6863D4CF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57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7EDCB8-1D24-FA4B-832F-0F401921D1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112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4926EF-85C1-9B46-ABB3-F7DA3062A54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213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445" y="1748118"/>
            <a:ext cx="10829926" cy="743622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656" y="1748118"/>
            <a:ext cx="18402300" cy="374590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445" y="9184341"/>
            <a:ext cx="10829926" cy="300228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EE21CF-22DA-0242-A01F-027C9033572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288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999" y="30724289"/>
            <a:ext cx="19751278" cy="362622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1999" y="3922059"/>
            <a:ext cx="19751278" cy="2633382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1999" y="34350512"/>
            <a:ext cx="19751278" cy="515246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F98A44-0CEF-7341-8375-87B8BAC38B5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239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46238" y="1757363"/>
            <a:ext cx="29627512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428460" tIns="214230" rIns="428460" bIns="21423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46238" y="10242550"/>
            <a:ext cx="29627512" cy="28963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428460" tIns="214230" rIns="428460" bIns="21423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Haga clic para modificar el estilo de texto del patrón</a:t>
            </a:r>
          </a:p>
          <a:p>
            <a:pPr lvl="1"/>
            <a:r>
              <a:rPr lang="en-US"/>
              <a:t>Segundo nivel</a:t>
            </a:r>
          </a:p>
          <a:p>
            <a:pPr lvl="2"/>
            <a:r>
              <a:rPr lang="en-US"/>
              <a:t>Tercer nivel</a:t>
            </a:r>
          </a:p>
          <a:p>
            <a:pPr lvl="3"/>
            <a:r>
              <a:rPr lang="en-US"/>
              <a:t>Cuarto nivel</a:t>
            </a:r>
          </a:p>
          <a:p>
            <a:pPr lvl="4"/>
            <a:r>
              <a:rPr lang="en-US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644650" y="39968488"/>
            <a:ext cx="7681913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28460" tIns="214230" rIns="428460" bIns="214230" numCol="1" anchor="t" anchorCtr="0" compatLnSpc="1">
            <a:prstTxWarp prst="textNoShape">
              <a:avLst/>
            </a:prstTxWarp>
          </a:bodyPr>
          <a:lstStyle>
            <a:lvl1pPr>
              <a:defRPr sz="66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1247438" y="39968488"/>
            <a:ext cx="10425112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28460" tIns="214230" rIns="428460" bIns="214230" numCol="1" anchor="t" anchorCtr="0" compatLnSpc="1">
            <a:prstTxWarp prst="textNoShape">
              <a:avLst/>
            </a:prstTxWarp>
          </a:bodyPr>
          <a:lstStyle>
            <a:lvl1pPr algn="ctr">
              <a:defRPr sz="66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591838" y="39968488"/>
            <a:ext cx="7681912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28460" tIns="214230" rIns="428460" bIns="214230" numCol="1" anchor="t" anchorCtr="0" compatLnSpc="1">
            <a:prstTxWarp prst="textNoShape">
              <a:avLst/>
            </a:prstTxWarp>
          </a:bodyPr>
          <a:lstStyle>
            <a:lvl1pPr algn="r">
              <a:defRPr sz="6600"/>
            </a:lvl1pPr>
          </a:lstStyle>
          <a:p>
            <a:fld id="{F17C3CA4-3712-0943-9728-9AFF8711BCD0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284663" rtl="0" eaLnBrk="0" fontAlgn="base" hangingPunct="0">
        <a:spcBef>
          <a:spcPct val="0"/>
        </a:spcBef>
        <a:spcAft>
          <a:spcPct val="0"/>
        </a:spcAft>
        <a:defRPr sz="206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4284663" rtl="0" eaLnBrk="0" fontAlgn="base" hangingPunct="0">
        <a:spcBef>
          <a:spcPct val="0"/>
        </a:spcBef>
        <a:spcAft>
          <a:spcPct val="0"/>
        </a:spcAft>
        <a:defRPr sz="206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4284663" rtl="0" eaLnBrk="0" fontAlgn="base" hangingPunct="0">
        <a:spcBef>
          <a:spcPct val="0"/>
        </a:spcBef>
        <a:spcAft>
          <a:spcPct val="0"/>
        </a:spcAft>
        <a:defRPr sz="206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4284663" rtl="0" eaLnBrk="0" fontAlgn="base" hangingPunct="0">
        <a:spcBef>
          <a:spcPct val="0"/>
        </a:spcBef>
        <a:spcAft>
          <a:spcPct val="0"/>
        </a:spcAft>
        <a:defRPr sz="206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4284663" rtl="0" eaLnBrk="0" fontAlgn="base" hangingPunct="0">
        <a:spcBef>
          <a:spcPct val="0"/>
        </a:spcBef>
        <a:spcAft>
          <a:spcPct val="0"/>
        </a:spcAft>
        <a:defRPr sz="206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4284663" rtl="0" fontAlgn="base">
        <a:spcBef>
          <a:spcPct val="0"/>
        </a:spcBef>
        <a:spcAft>
          <a:spcPct val="0"/>
        </a:spcAft>
        <a:defRPr sz="20600">
          <a:solidFill>
            <a:schemeClr val="tx2"/>
          </a:solidFill>
          <a:latin typeface="Arial" charset="0"/>
        </a:defRPr>
      </a:lvl6pPr>
      <a:lvl7pPr marL="914400" algn="ctr" defTabSz="4284663" rtl="0" fontAlgn="base">
        <a:spcBef>
          <a:spcPct val="0"/>
        </a:spcBef>
        <a:spcAft>
          <a:spcPct val="0"/>
        </a:spcAft>
        <a:defRPr sz="20600">
          <a:solidFill>
            <a:schemeClr val="tx2"/>
          </a:solidFill>
          <a:latin typeface="Arial" charset="0"/>
        </a:defRPr>
      </a:lvl7pPr>
      <a:lvl8pPr marL="1371600" algn="ctr" defTabSz="4284663" rtl="0" fontAlgn="base">
        <a:spcBef>
          <a:spcPct val="0"/>
        </a:spcBef>
        <a:spcAft>
          <a:spcPct val="0"/>
        </a:spcAft>
        <a:defRPr sz="20600">
          <a:solidFill>
            <a:schemeClr val="tx2"/>
          </a:solidFill>
          <a:latin typeface="Arial" charset="0"/>
        </a:defRPr>
      </a:lvl8pPr>
      <a:lvl9pPr marL="1828800" algn="ctr" defTabSz="4284663" rtl="0" fontAlgn="base">
        <a:spcBef>
          <a:spcPct val="0"/>
        </a:spcBef>
        <a:spcAft>
          <a:spcPct val="0"/>
        </a:spcAft>
        <a:defRPr sz="20600">
          <a:solidFill>
            <a:schemeClr val="tx2"/>
          </a:solidFill>
          <a:latin typeface="Arial" charset="0"/>
        </a:defRPr>
      </a:lvl9pPr>
    </p:titleStyle>
    <p:bodyStyle>
      <a:lvl1pPr marL="1606550" indent="-1606550" algn="l" defTabSz="4284663" rtl="0" eaLnBrk="0" fontAlgn="base" hangingPunct="0">
        <a:spcBef>
          <a:spcPct val="20000"/>
        </a:spcBef>
        <a:spcAft>
          <a:spcPct val="0"/>
        </a:spcAft>
        <a:buChar char="•"/>
        <a:defRPr sz="150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3481388" indent="-1339850" algn="l" defTabSz="4284663" rtl="0" eaLnBrk="0" fontAlgn="base" hangingPunct="0">
        <a:spcBef>
          <a:spcPct val="20000"/>
        </a:spcBef>
        <a:spcAft>
          <a:spcPct val="0"/>
        </a:spcAft>
        <a:buChar char="–"/>
        <a:defRPr sz="13100">
          <a:solidFill>
            <a:schemeClr val="tx1"/>
          </a:solidFill>
          <a:latin typeface="+mn-lt"/>
          <a:ea typeface="ＭＳ Ｐゴシック" charset="-128"/>
        </a:defRPr>
      </a:lvl2pPr>
      <a:lvl3pPr marL="5356225" indent="-1071563" algn="l" defTabSz="4284663" rtl="0" eaLnBrk="0" fontAlgn="base" hangingPunct="0">
        <a:spcBef>
          <a:spcPct val="20000"/>
        </a:spcBef>
        <a:spcAft>
          <a:spcPct val="0"/>
        </a:spcAft>
        <a:buChar char="•"/>
        <a:defRPr sz="11200">
          <a:solidFill>
            <a:schemeClr val="tx1"/>
          </a:solidFill>
          <a:latin typeface="+mn-lt"/>
          <a:ea typeface="ＭＳ Ｐゴシック" charset="-128"/>
        </a:defRPr>
      </a:lvl3pPr>
      <a:lvl4pPr marL="7497763" indent="-1071563" algn="l" defTabSz="4284663" rtl="0" eaLnBrk="0" fontAlgn="base" hangingPunct="0">
        <a:spcBef>
          <a:spcPct val="20000"/>
        </a:spcBef>
        <a:spcAft>
          <a:spcPct val="0"/>
        </a:spcAft>
        <a:buChar char="–"/>
        <a:defRPr sz="9400">
          <a:solidFill>
            <a:schemeClr val="tx1"/>
          </a:solidFill>
          <a:latin typeface="+mn-lt"/>
          <a:ea typeface="ＭＳ Ｐゴシック" charset="-128"/>
        </a:defRPr>
      </a:lvl4pPr>
      <a:lvl5pPr marL="9640888" indent="-1071563" algn="l" defTabSz="4284663" rtl="0" eaLnBrk="0" fontAlgn="base" hangingPunct="0">
        <a:spcBef>
          <a:spcPct val="20000"/>
        </a:spcBef>
        <a:spcAft>
          <a:spcPct val="0"/>
        </a:spcAft>
        <a:buChar char="»"/>
        <a:defRPr sz="9400">
          <a:solidFill>
            <a:schemeClr val="tx1"/>
          </a:solidFill>
          <a:latin typeface="+mn-lt"/>
          <a:ea typeface="ＭＳ Ｐゴシック" charset="-128"/>
        </a:defRPr>
      </a:lvl5pPr>
      <a:lvl6pPr marL="10098088" indent="-1071563" algn="l" defTabSz="4284663" rtl="0" fontAlgn="base">
        <a:spcBef>
          <a:spcPct val="20000"/>
        </a:spcBef>
        <a:spcAft>
          <a:spcPct val="0"/>
        </a:spcAft>
        <a:buChar char="»"/>
        <a:defRPr sz="9400">
          <a:solidFill>
            <a:schemeClr val="tx1"/>
          </a:solidFill>
          <a:latin typeface="+mn-lt"/>
        </a:defRPr>
      </a:lvl6pPr>
      <a:lvl7pPr marL="10555288" indent="-1071563" algn="l" defTabSz="4284663" rtl="0" fontAlgn="base">
        <a:spcBef>
          <a:spcPct val="20000"/>
        </a:spcBef>
        <a:spcAft>
          <a:spcPct val="0"/>
        </a:spcAft>
        <a:buChar char="»"/>
        <a:defRPr sz="9400">
          <a:solidFill>
            <a:schemeClr val="tx1"/>
          </a:solidFill>
          <a:latin typeface="+mn-lt"/>
        </a:defRPr>
      </a:lvl7pPr>
      <a:lvl8pPr marL="11012488" indent="-1071563" algn="l" defTabSz="4284663" rtl="0" fontAlgn="base">
        <a:spcBef>
          <a:spcPct val="20000"/>
        </a:spcBef>
        <a:spcAft>
          <a:spcPct val="0"/>
        </a:spcAft>
        <a:buChar char="»"/>
        <a:defRPr sz="9400">
          <a:solidFill>
            <a:schemeClr val="tx1"/>
          </a:solidFill>
          <a:latin typeface="+mn-lt"/>
        </a:defRPr>
      </a:lvl8pPr>
      <a:lvl9pPr marL="11469688" indent="-1071563" algn="l" defTabSz="4284663" rtl="0" fontAlgn="base">
        <a:spcBef>
          <a:spcPct val="20000"/>
        </a:spcBef>
        <a:spcAft>
          <a:spcPct val="0"/>
        </a:spcAft>
        <a:buChar char="»"/>
        <a:defRPr sz="9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.bin"/><Relationship Id="rId20" Type="http://schemas.openxmlformats.org/officeDocument/2006/relationships/image" Target="../media/image14.png"/><Relationship Id="rId21" Type="http://schemas.openxmlformats.org/officeDocument/2006/relationships/image" Target="../media/image15.png"/><Relationship Id="rId10" Type="http://schemas.openxmlformats.org/officeDocument/2006/relationships/package" Target="../embeddings/Microsoft_Word_Document1.docx"/><Relationship Id="rId11" Type="http://schemas.openxmlformats.org/officeDocument/2006/relationships/image" Target="../media/image1.png"/><Relationship Id="rId12" Type="http://schemas.openxmlformats.org/officeDocument/2006/relationships/image" Target="../media/image8.png"/><Relationship Id="rId13" Type="http://schemas.openxmlformats.org/officeDocument/2006/relationships/image" Target="../media/image9.png"/><Relationship Id="rId14" Type="http://schemas.openxmlformats.org/officeDocument/2006/relationships/image" Target="../media/image10.png"/><Relationship Id="rId15" Type="http://schemas.openxmlformats.org/officeDocument/2006/relationships/image" Target="../media/image11.png"/><Relationship Id="rId16" Type="http://schemas.openxmlformats.org/officeDocument/2006/relationships/image" Target="../media/image12.png"/><Relationship Id="rId17" Type="http://schemas.openxmlformats.org/officeDocument/2006/relationships/image" Target="../media/image13.png"/><Relationship Id="rId18" Type="http://schemas.openxmlformats.org/officeDocument/2006/relationships/oleObject" Target="../embeddings/oleObject2.bin"/><Relationship Id="rId19" Type="http://schemas.openxmlformats.org/officeDocument/2006/relationships/image" Target="../media/image2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1.xml"/><Relationship Id="rId4" Type="http://schemas.openxmlformats.org/officeDocument/2006/relationships/image" Target="../media/image3.png"/><Relationship Id="rId5" Type="http://schemas.openxmlformats.org/officeDocument/2006/relationships/image" Target="../media/image4.jp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 Box 5"/>
          <p:cNvSpPr txBox="1">
            <a:spLocks noChangeArrowheads="1"/>
          </p:cNvSpPr>
          <p:nvPr/>
        </p:nvSpPr>
        <p:spPr bwMode="auto">
          <a:xfrm>
            <a:off x="5791200" y="2257425"/>
            <a:ext cx="213360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8655" tIns="49327" rIns="98655" bIns="49327">
            <a:spAutoFit/>
          </a:bodyPr>
          <a:lstStyle>
            <a:lvl1pPr defTabSz="985838"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85838"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lnSpc>
                <a:spcPct val="30000"/>
              </a:lnSpc>
              <a:spcBef>
                <a:spcPct val="50000"/>
              </a:spcBef>
            </a:pPr>
            <a:r>
              <a:rPr lang="en-US" sz="72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Senior Project, </a:t>
            </a:r>
            <a:r>
              <a:rPr lang="en-US" sz="7200" b="1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2014, Fall</a:t>
            </a:r>
            <a:endParaRPr lang="en-US" sz="7200" dirty="0">
              <a:latin typeface="Times New Roman" charset="0"/>
            </a:endParaRPr>
          </a:p>
        </p:txBody>
      </p:sp>
      <p:sp>
        <p:nvSpPr>
          <p:cNvPr id="14339" name="Text Box 12"/>
          <p:cNvSpPr txBox="1">
            <a:spLocks noChangeArrowheads="1"/>
          </p:cNvSpPr>
          <p:nvPr/>
        </p:nvSpPr>
        <p:spPr bwMode="auto">
          <a:xfrm>
            <a:off x="6567488" y="2743200"/>
            <a:ext cx="19797712" cy="2452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655" tIns="49327" rIns="98655" bIns="49327">
            <a:spAutoFit/>
          </a:bodyPr>
          <a:lstStyle>
            <a:lvl1pPr defTabSz="985838"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85838"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4800" b="1" dirty="0" smtClean="0">
                <a:solidFill>
                  <a:srgbClr val="3333CC"/>
                </a:solidFill>
              </a:rPr>
              <a:t>Pinecrest People Mover</a:t>
            </a:r>
            <a:endParaRPr lang="en-US" sz="4800" b="1" dirty="0">
              <a:solidFill>
                <a:srgbClr val="3333CC"/>
              </a:solidFill>
            </a:endParaRPr>
          </a:p>
          <a:p>
            <a:pPr algn="ctr" eaLnBrk="1" hangingPunct="1"/>
            <a:r>
              <a:rPr lang="en-US" sz="3500" b="1" dirty="0">
                <a:solidFill>
                  <a:srgbClr val="3333CC"/>
                </a:solidFill>
              </a:rPr>
              <a:t>Student: </a:t>
            </a:r>
            <a:r>
              <a:rPr lang="en-US" sz="3500" dirty="0" smtClean="0">
                <a:solidFill>
                  <a:srgbClr val="3333CC"/>
                </a:solidFill>
              </a:rPr>
              <a:t>Ricardo Martinez, </a:t>
            </a:r>
            <a:r>
              <a:rPr lang="en-US" sz="3500" dirty="0">
                <a:solidFill>
                  <a:srgbClr val="3333CC"/>
                </a:solidFill>
              </a:rPr>
              <a:t>Florida International University</a:t>
            </a:r>
          </a:p>
          <a:p>
            <a:pPr algn="ctr" eaLnBrk="1" hangingPunct="1"/>
            <a:r>
              <a:rPr lang="en-US" sz="3500" b="1" dirty="0">
                <a:solidFill>
                  <a:srgbClr val="3333CC"/>
                </a:solidFill>
              </a:rPr>
              <a:t>Mentor:</a:t>
            </a:r>
            <a:r>
              <a:rPr lang="en-US" sz="3500" b="1" i="1" dirty="0">
                <a:solidFill>
                  <a:srgbClr val="3333CC"/>
                </a:solidFill>
              </a:rPr>
              <a:t> </a:t>
            </a:r>
            <a:r>
              <a:rPr lang="en-US" sz="3500" dirty="0" smtClean="0">
                <a:solidFill>
                  <a:srgbClr val="3333CC"/>
                </a:solidFill>
              </a:rPr>
              <a:t>Gabriela Wilson</a:t>
            </a:r>
            <a:r>
              <a:rPr lang="en-US" altLang="ja-JP" sz="3500" dirty="0" smtClean="0">
                <a:solidFill>
                  <a:srgbClr val="3333CC"/>
                </a:solidFill>
              </a:rPr>
              <a:t>,</a:t>
            </a:r>
            <a:r>
              <a:rPr lang="en-US" altLang="ja-JP" sz="3500" i="1" dirty="0" smtClean="0">
                <a:solidFill>
                  <a:srgbClr val="3333CC"/>
                </a:solidFill>
              </a:rPr>
              <a:t> </a:t>
            </a:r>
            <a:r>
              <a:rPr lang="en-US" altLang="ja-JP" sz="3500" dirty="0" smtClean="0">
                <a:solidFill>
                  <a:srgbClr val="3333CC"/>
                </a:solidFill>
              </a:rPr>
              <a:t>Village of Pinecrest</a:t>
            </a:r>
            <a:endParaRPr lang="en-US" altLang="ja-JP" sz="3500" dirty="0">
              <a:solidFill>
                <a:srgbClr val="3333CC"/>
              </a:solidFill>
            </a:endParaRPr>
          </a:p>
          <a:p>
            <a:pPr algn="ctr" eaLnBrk="1" hangingPunct="1"/>
            <a:r>
              <a:rPr lang="en-US" sz="3500" b="1" dirty="0">
                <a:solidFill>
                  <a:srgbClr val="3333CC"/>
                </a:solidFill>
              </a:rPr>
              <a:t>Instructor:</a:t>
            </a:r>
            <a:r>
              <a:rPr lang="en-US" sz="3500" b="1" i="1" dirty="0">
                <a:solidFill>
                  <a:srgbClr val="3333CC"/>
                </a:solidFill>
              </a:rPr>
              <a:t> </a:t>
            </a:r>
            <a:r>
              <a:rPr lang="en-US" sz="3500" dirty="0">
                <a:solidFill>
                  <a:srgbClr val="3333CC"/>
                </a:solidFill>
              </a:rPr>
              <a:t>Masoud Sadjadi, Florida International University</a:t>
            </a:r>
          </a:p>
        </p:txBody>
      </p:sp>
      <p:sp>
        <p:nvSpPr>
          <p:cNvPr id="14340" name="Text Box 72"/>
          <p:cNvSpPr txBox="1">
            <a:spLocks noChangeArrowheads="1"/>
          </p:cNvSpPr>
          <p:nvPr/>
        </p:nvSpPr>
        <p:spPr bwMode="auto">
          <a:xfrm>
            <a:off x="1219200" y="42138600"/>
            <a:ext cx="30632400" cy="1022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655" tIns="49327" rIns="98655" bIns="49327">
            <a:spAutoFit/>
          </a:bodyPr>
          <a:lstStyle>
            <a:lvl1pPr marL="493713" indent="-493713" defTabSz="985838"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85838"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3000" dirty="0"/>
              <a:t>The material presented in this poster is based upon the work supported by Gabriela Wilson and </a:t>
            </a:r>
            <a:r>
              <a:rPr lang="en-US" sz="3000" dirty="0" smtClean="0"/>
              <a:t>the Village of Pinecrest. </a:t>
            </a:r>
            <a:r>
              <a:rPr lang="en-US" sz="3000" dirty="0"/>
              <a:t>I am thankful </a:t>
            </a:r>
            <a:r>
              <a:rPr lang="en-US" sz="3000" dirty="0" smtClean="0"/>
              <a:t>for </a:t>
            </a:r>
            <a:r>
              <a:rPr lang="en-US" sz="3000" dirty="0"/>
              <a:t>the help that I received from my </a:t>
            </a:r>
            <a:r>
              <a:rPr lang="en-US" sz="3000" dirty="0" smtClean="0"/>
              <a:t>teammate Maurice Pruna</a:t>
            </a:r>
            <a:endParaRPr lang="en-US" sz="3000" dirty="0">
              <a:effectLst/>
            </a:endParaRPr>
          </a:p>
        </p:txBody>
      </p:sp>
      <p:sp>
        <p:nvSpPr>
          <p:cNvPr id="14341" name="Rectangle 18"/>
          <p:cNvSpPr>
            <a:spLocks noChangeArrowheads="1"/>
          </p:cNvSpPr>
          <p:nvPr/>
        </p:nvSpPr>
        <p:spPr bwMode="auto">
          <a:xfrm>
            <a:off x="990600" y="5486400"/>
            <a:ext cx="31089600" cy="35661600"/>
          </a:xfrm>
          <a:prstGeom prst="rect">
            <a:avLst/>
          </a:prstGeom>
          <a:ln>
            <a:headEnd/>
            <a:tailEnd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2500" dirty="0"/>
          </a:p>
        </p:txBody>
      </p:sp>
      <p:sp>
        <p:nvSpPr>
          <p:cNvPr id="14343" name="Rectangle 18"/>
          <p:cNvSpPr>
            <a:spLocks noChangeArrowheads="1"/>
          </p:cNvSpPr>
          <p:nvPr/>
        </p:nvSpPr>
        <p:spPr bwMode="auto">
          <a:xfrm>
            <a:off x="914400" y="41529000"/>
            <a:ext cx="31089600" cy="1905000"/>
          </a:xfrm>
          <a:prstGeom prst="rect">
            <a:avLst/>
          </a:prstGeom>
          <a:noFill/>
          <a:ln w="63500">
            <a:solidFill>
              <a:srgbClr val="0033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7" name="Text Box 19"/>
          <p:cNvSpPr txBox="1">
            <a:spLocks noChangeArrowheads="1"/>
          </p:cNvSpPr>
          <p:nvPr/>
        </p:nvSpPr>
        <p:spPr bwMode="auto">
          <a:xfrm>
            <a:off x="1219200" y="41376600"/>
            <a:ext cx="4979987" cy="730250"/>
          </a:xfrm>
          <a:prstGeom prst="rect">
            <a:avLst/>
          </a:prstGeom>
          <a:solidFill>
            <a:schemeClr val="bg1"/>
          </a:solidFill>
          <a:ln w="12700">
            <a:solidFill>
              <a:srgbClr val="0033CC"/>
            </a:solidFill>
            <a:miter lim="800000"/>
            <a:headEnd/>
            <a:tailEnd/>
          </a:ln>
          <a:effectLst/>
        </p:spPr>
        <p:txBody>
          <a:bodyPr lIns="98655" tIns="49327" rIns="98655" bIns="49327">
            <a:spAutoFit/>
          </a:bodyPr>
          <a:lstStyle>
            <a:lvl1pPr defTabSz="985838"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85838"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4100" b="1" dirty="0">
                <a:solidFill>
                  <a:srgbClr val="336699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Acknowledgement</a:t>
            </a:r>
          </a:p>
        </p:txBody>
      </p:sp>
      <p:sp>
        <p:nvSpPr>
          <p:cNvPr id="14353" name="Rectangle 6"/>
          <p:cNvSpPr>
            <a:spLocks noChangeArrowheads="1"/>
          </p:cNvSpPr>
          <p:nvPr/>
        </p:nvSpPr>
        <p:spPr bwMode="auto">
          <a:xfrm>
            <a:off x="15925800" y="446088"/>
            <a:ext cx="4724400" cy="1077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3200" b="1">
                <a:solidFill>
                  <a:schemeClr val="accent2"/>
                </a:solidFill>
                <a:cs typeface="Calibri" charset="0"/>
              </a:rPr>
              <a:t>School of Computing &amp; Information Sciences</a:t>
            </a:r>
            <a:endParaRPr lang="en-US" sz="3200">
              <a:solidFill>
                <a:schemeClr val="accent2"/>
              </a:solidFill>
              <a:cs typeface="Calibri" charset="0"/>
            </a:endParaRPr>
          </a:p>
        </p:txBody>
      </p:sp>
      <p:pic>
        <p:nvPicPr>
          <p:cNvPr id="14346" name="Picture 3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82600" y="381000"/>
            <a:ext cx="2630488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Text Box 19"/>
          <p:cNvSpPr txBox="1">
            <a:spLocks noChangeArrowheads="1"/>
          </p:cNvSpPr>
          <p:nvPr/>
        </p:nvSpPr>
        <p:spPr bwMode="auto">
          <a:xfrm>
            <a:off x="3505200" y="18745200"/>
            <a:ext cx="5486400" cy="731838"/>
          </a:xfrm>
          <a:prstGeom prst="rect">
            <a:avLst/>
          </a:prstGeom>
          <a:solidFill>
            <a:srgbClr val="B6A674"/>
          </a:solidFill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8655" tIns="49327" rIns="98655" bIns="49327">
            <a:spAutoFit/>
          </a:bodyPr>
          <a:lstStyle>
            <a:lvl1pPr defTabSz="985838"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85838"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4100" b="1" dirty="0">
                <a:solidFill>
                  <a:srgbClr val="1B390A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Object Design</a:t>
            </a:r>
          </a:p>
        </p:txBody>
      </p:sp>
      <p:sp>
        <p:nvSpPr>
          <p:cNvPr id="39" name="Text Box 19"/>
          <p:cNvSpPr txBox="1">
            <a:spLocks noChangeArrowheads="1"/>
          </p:cNvSpPr>
          <p:nvPr/>
        </p:nvSpPr>
        <p:spPr bwMode="auto">
          <a:xfrm>
            <a:off x="23850600" y="18592800"/>
            <a:ext cx="5486400" cy="731838"/>
          </a:xfrm>
          <a:prstGeom prst="rect">
            <a:avLst/>
          </a:prstGeom>
          <a:solidFill>
            <a:srgbClr val="B6A674"/>
          </a:solidFill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8655" tIns="49327" rIns="98655" bIns="49327">
            <a:spAutoFit/>
          </a:bodyPr>
          <a:lstStyle>
            <a:lvl1pPr defTabSz="985838"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85838"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4100" b="1" dirty="0">
                <a:solidFill>
                  <a:srgbClr val="1B390A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Verification</a:t>
            </a:r>
          </a:p>
        </p:txBody>
      </p:sp>
      <p:sp>
        <p:nvSpPr>
          <p:cNvPr id="40" name="Text Box 19"/>
          <p:cNvSpPr txBox="1">
            <a:spLocks noChangeArrowheads="1"/>
          </p:cNvSpPr>
          <p:nvPr/>
        </p:nvSpPr>
        <p:spPr bwMode="auto">
          <a:xfrm>
            <a:off x="23850600" y="30510162"/>
            <a:ext cx="5486400" cy="731838"/>
          </a:xfrm>
          <a:prstGeom prst="rect">
            <a:avLst/>
          </a:prstGeom>
          <a:solidFill>
            <a:srgbClr val="B6A674"/>
          </a:solidFill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8655" tIns="49327" rIns="98655" bIns="49327">
            <a:spAutoFit/>
          </a:bodyPr>
          <a:lstStyle>
            <a:lvl1pPr defTabSz="985838"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85838"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4100" b="1" dirty="0">
                <a:solidFill>
                  <a:srgbClr val="1B390A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Screenshots</a:t>
            </a:r>
          </a:p>
        </p:txBody>
      </p:sp>
      <p:sp>
        <p:nvSpPr>
          <p:cNvPr id="41" name="Text Box 19"/>
          <p:cNvSpPr txBox="1">
            <a:spLocks noChangeArrowheads="1"/>
          </p:cNvSpPr>
          <p:nvPr/>
        </p:nvSpPr>
        <p:spPr bwMode="auto">
          <a:xfrm>
            <a:off x="3505200" y="30662562"/>
            <a:ext cx="5486400" cy="731838"/>
          </a:xfrm>
          <a:prstGeom prst="rect">
            <a:avLst/>
          </a:prstGeom>
          <a:solidFill>
            <a:srgbClr val="B6A674"/>
          </a:solidFill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8655" tIns="49327" rIns="98655" bIns="49327">
            <a:spAutoFit/>
          </a:bodyPr>
          <a:lstStyle>
            <a:lvl1pPr defTabSz="985838"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85838"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4100" b="1" dirty="0">
                <a:solidFill>
                  <a:srgbClr val="1B390A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Summary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853387" y="10712241"/>
            <a:ext cx="18466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 descr="google-maps-logo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00" y="609600"/>
            <a:ext cx="2514600" cy="2514600"/>
          </a:xfrm>
          <a:prstGeom prst="rect">
            <a:avLst/>
          </a:prstGeom>
        </p:spPr>
      </p:pic>
      <p:pic>
        <p:nvPicPr>
          <p:cNvPr id="5" name="Picture 4" descr="mysql-logo[1]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31800" y="2590800"/>
            <a:ext cx="4789714" cy="2514600"/>
          </a:xfrm>
          <a:prstGeom prst="rect">
            <a:avLst/>
          </a:prstGeom>
        </p:spPr>
      </p:pic>
      <p:pic>
        <p:nvPicPr>
          <p:cNvPr id="9" name="Picture 8" descr="ShowImage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9296400"/>
            <a:ext cx="4038600" cy="3998214"/>
          </a:xfrm>
          <a:prstGeom prst="rect">
            <a:avLst/>
          </a:prstGeom>
        </p:spPr>
      </p:pic>
      <p:pic>
        <p:nvPicPr>
          <p:cNvPr id="11" name="Picture 10" descr="spring-tool-suite-project-logo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7000" y="381000"/>
            <a:ext cx="2717800" cy="30099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524000" y="32315289"/>
            <a:ext cx="97536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After all the work that was implemented for this project, the application can now</a:t>
            </a:r>
          </a:p>
          <a:p>
            <a:r>
              <a:rPr lang="en-US" sz="3000" dirty="0" smtClean="0"/>
              <a:t>be used for tracking the Pinecrest People Mover bus, show all stops, and estimate arrival time for the bus to a stop. </a:t>
            </a:r>
            <a:br>
              <a:rPr lang="en-US" sz="3000" dirty="0" smtClean="0"/>
            </a:br>
            <a:r>
              <a:rPr lang="en-US" sz="3000" dirty="0" smtClean="0"/>
              <a:t/>
            </a:r>
            <a:br>
              <a:rPr lang="en-US" sz="3000" dirty="0" smtClean="0"/>
            </a:br>
            <a:r>
              <a:rPr lang="en-US" sz="3000" dirty="0" smtClean="0"/>
              <a:t>With the help of Maurice </a:t>
            </a:r>
            <a:r>
              <a:rPr lang="en-US" sz="3000" dirty="0" err="1" smtClean="0"/>
              <a:t>Pruna</a:t>
            </a:r>
            <a:r>
              <a:rPr lang="en-US" sz="3000" dirty="0" smtClean="0"/>
              <a:t>, who was mainly in charge of the back end, the application will only have a 10 second delay when information is being updated. </a:t>
            </a:r>
            <a:br>
              <a:rPr lang="en-US" sz="3000" dirty="0" smtClean="0"/>
            </a:br>
            <a:r>
              <a:rPr lang="en-US" sz="3000" dirty="0" smtClean="0"/>
              <a:t/>
            </a:r>
            <a:br>
              <a:rPr lang="en-US" sz="3000" dirty="0" smtClean="0"/>
            </a:br>
            <a:r>
              <a:rPr lang="en-US" sz="3000" dirty="0" smtClean="0"/>
              <a:t>The application is compatible with both web and mobile devices.</a:t>
            </a:r>
            <a:endParaRPr lang="en-US" sz="3000" dirty="0"/>
          </a:p>
        </p:txBody>
      </p:sp>
      <p:sp>
        <p:nvSpPr>
          <p:cNvPr id="18" name="TextBox 17"/>
          <p:cNvSpPr txBox="1"/>
          <p:nvPr/>
        </p:nvSpPr>
        <p:spPr>
          <a:xfrm>
            <a:off x="22326600" y="24255948"/>
            <a:ext cx="9372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Testing for this project was divided into two sections: system testing and integration testing. Above is an example of a system test case.</a:t>
            </a:r>
            <a:br>
              <a:rPr lang="en-US" sz="3000" dirty="0" smtClean="0"/>
            </a:br>
            <a:endParaRPr lang="en-US" sz="3000" dirty="0"/>
          </a:p>
          <a:p>
            <a:r>
              <a:rPr lang="en-US" sz="3000" b="1" dirty="0" smtClean="0"/>
              <a:t>System Testing </a:t>
            </a:r>
            <a:r>
              <a:rPr lang="en-US" sz="3000" dirty="0" smtClean="0"/>
              <a:t>– Dealt with the overall interaction of the user with the system, which was done manually. For each requirement, 3 test cases were completed, two sunny day and one rainy day</a:t>
            </a:r>
          </a:p>
        </p:txBody>
      </p:sp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1704127"/>
              </p:ext>
            </p:extLst>
          </p:nvPr>
        </p:nvGraphicFramePr>
        <p:xfrm>
          <a:off x="22338632" y="19735800"/>
          <a:ext cx="8903368" cy="381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Document" r:id="rId10" imgW="5638800" imgH="2413000" progId="Word.Document.12">
                  <p:embed/>
                </p:oleObj>
              </mc:Choice>
              <mc:Fallback>
                <p:oleObj name="Document" r:id="rId10" imgW="5638800" imgH="24130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2338632" y="19735800"/>
                        <a:ext cx="8903368" cy="381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6" name="Picture 2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2400" y="31772845"/>
            <a:ext cx="5006209" cy="5609461"/>
          </a:xfrm>
          <a:prstGeom prst="rect">
            <a:avLst/>
          </a:prstGeom>
        </p:spPr>
      </p:pic>
      <p:pic>
        <p:nvPicPr>
          <p:cNvPr id="27" name="Picture 26" descr="Screen Shot 2014-12-03 at 9.38.48 PM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4600" y="31751826"/>
            <a:ext cx="4994044" cy="5613400"/>
          </a:xfrm>
          <a:prstGeom prst="rect">
            <a:avLst/>
          </a:prstGeom>
        </p:spPr>
      </p:pic>
      <p:pic>
        <p:nvPicPr>
          <p:cNvPr id="29" name="Picture 28" descr="EstimatedTime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19758464"/>
            <a:ext cx="9144000" cy="8600064"/>
          </a:xfrm>
          <a:prstGeom prst="rect">
            <a:avLst/>
          </a:prstGeom>
        </p:spPr>
      </p:pic>
      <p:sp>
        <p:nvSpPr>
          <p:cNvPr id="30" name="Rectangle 29"/>
          <p:cNvSpPr/>
          <p:nvPr/>
        </p:nvSpPr>
        <p:spPr bwMode="auto">
          <a:xfrm>
            <a:off x="1371600" y="6858000"/>
            <a:ext cx="30251400" cy="11353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2846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TextBox 11"/>
          <p:cNvSpPr txBox="1">
            <a:spLocks/>
          </p:cNvSpPr>
          <p:nvPr/>
        </p:nvSpPr>
        <p:spPr>
          <a:xfrm>
            <a:off x="2895600" y="7604165"/>
            <a:ext cx="8077200" cy="79406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The Pinecrest People Mover goes beyond the limits of a regular school bus. </a:t>
            </a:r>
          </a:p>
          <a:p>
            <a:pPr marL="457200" indent="-457200">
              <a:buFont typeface="Arial"/>
              <a:buChar char="•"/>
            </a:pPr>
            <a:r>
              <a:rPr lang="en-US" sz="3000" dirty="0" smtClean="0"/>
              <a:t>Trolley gives students in the Village of Pinecrest an opportunity arrive to their local middle and high school from a location close to home.</a:t>
            </a:r>
          </a:p>
          <a:p>
            <a:pPr marL="457200" indent="-457200">
              <a:buFont typeface="Arial"/>
              <a:buChar char="•"/>
            </a:pPr>
            <a:r>
              <a:rPr lang="en-US" sz="3000" dirty="0"/>
              <a:t>C</a:t>
            </a:r>
            <a:r>
              <a:rPr lang="en-US" sz="3000" dirty="0" smtClean="0"/>
              <a:t>urrently there is no system that will keep track of these trolleys. </a:t>
            </a:r>
            <a:endParaRPr lang="en-US" sz="3000" dirty="0"/>
          </a:p>
          <a:p>
            <a:pPr marL="457200" indent="-457200">
              <a:buFont typeface="Arial"/>
              <a:buChar char="•"/>
            </a:pPr>
            <a:r>
              <a:rPr lang="en-US" sz="3000" dirty="0" smtClean="0"/>
              <a:t>Parents and students do not know how far a trolley is from their stop nor have the knowledge of the closest stop to their location.</a:t>
            </a:r>
            <a:br>
              <a:rPr lang="en-US" sz="3000" dirty="0" smtClean="0"/>
            </a:br>
            <a:endParaRPr lang="en-US" sz="3000" dirty="0" smtClean="0"/>
          </a:p>
          <a:p>
            <a:r>
              <a:rPr lang="en-US" sz="3000" b="1" i="1" dirty="0" smtClean="0"/>
              <a:t> The problem I had to tackle was to show the estimated arrival time of the bus for a particular stop, the location of the stop, and display the routes.</a:t>
            </a:r>
            <a:endParaRPr lang="en-US" sz="3000" b="1" i="1" dirty="0"/>
          </a:p>
        </p:txBody>
      </p:sp>
      <p:sp>
        <p:nvSpPr>
          <p:cNvPr id="6" name="TextBox 5"/>
          <p:cNvSpPr txBox="1"/>
          <p:nvPr/>
        </p:nvSpPr>
        <p:spPr>
          <a:xfrm>
            <a:off x="13030200" y="7696200"/>
            <a:ext cx="7239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Currently, there are several trolley or bus trackers in Miami. However, there are no applications that focus only on the Village of Pinecrest. </a:t>
            </a:r>
            <a:br>
              <a:rPr lang="en-US" sz="3000" dirty="0" smtClean="0"/>
            </a:br>
            <a:r>
              <a:rPr lang="en-US" sz="3000" dirty="0" smtClean="0"/>
              <a:t/>
            </a:r>
            <a:br>
              <a:rPr lang="en-US" sz="3000" dirty="0" smtClean="0"/>
            </a:br>
            <a:r>
              <a:rPr lang="en-US" sz="3000" b="1" dirty="0" smtClean="0"/>
              <a:t>This application was made from scratch with the residents of Pinecrest in mind.</a:t>
            </a:r>
            <a:endParaRPr lang="en-US" sz="3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3012400" y="7792283"/>
            <a:ext cx="75438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/>
              <a:t>Requirements implemented per request of the client that I developed:</a:t>
            </a:r>
          </a:p>
          <a:p>
            <a:endParaRPr lang="en-US" sz="3000" dirty="0" smtClean="0"/>
          </a:p>
          <a:p>
            <a:pPr marL="457200" indent="-457200">
              <a:buFont typeface="Wingdings" charset="2"/>
              <a:buChar char="ü"/>
            </a:pPr>
            <a:r>
              <a:rPr lang="en-US" sz="3000" dirty="0" smtClean="0"/>
              <a:t>Estimated Time for Given Stop</a:t>
            </a:r>
          </a:p>
          <a:p>
            <a:pPr marL="457200" indent="-457200">
              <a:buFont typeface="Wingdings" charset="2"/>
              <a:buChar char="ü"/>
            </a:pPr>
            <a:r>
              <a:rPr lang="en-US" sz="3000" dirty="0" smtClean="0"/>
              <a:t>Estimated Time for Favorite Stop</a:t>
            </a:r>
          </a:p>
          <a:p>
            <a:pPr marL="457200" indent="-457200">
              <a:buFont typeface="Wingdings" charset="2"/>
              <a:buChar char="ü"/>
            </a:pPr>
            <a:r>
              <a:rPr lang="en-US" sz="3000" dirty="0" smtClean="0"/>
              <a:t>Display stops on map</a:t>
            </a:r>
          </a:p>
          <a:p>
            <a:pPr marL="457200" indent="-457200">
              <a:buFont typeface="Wingdings" charset="2"/>
              <a:buChar char="ü"/>
            </a:pPr>
            <a:r>
              <a:rPr lang="en-US" sz="3000" dirty="0" smtClean="0"/>
              <a:t>Display routes on map using Waypoints</a:t>
            </a:r>
          </a:p>
          <a:p>
            <a:pPr marL="457200" indent="-457200">
              <a:buFont typeface="Wingdings" charset="2"/>
              <a:buChar char="ü"/>
            </a:pPr>
            <a:r>
              <a:rPr lang="en-US" sz="3000" dirty="0" smtClean="0"/>
              <a:t>Display routes in list view</a:t>
            </a:r>
          </a:p>
          <a:p>
            <a:pPr marL="457200" indent="-457200">
              <a:buFont typeface="Wingdings" charset="2"/>
              <a:buChar char="ü"/>
            </a:pPr>
            <a:r>
              <a:rPr lang="en-US" sz="3000" dirty="0" smtClean="0"/>
              <a:t>Find nearest stop for current location</a:t>
            </a:r>
          </a:p>
        </p:txBody>
      </p:sp>
      <p:sp>
        <p:nvSpPr>
          <p:cNvPr id="36" name="Text Box 19"/>
          <p:cNvSpPr txBox="1">
            <a:spLocks noChangeArrowheads="1"/>
          </p:cNvSpPr>
          <p:nvPr/>
        </p:nvSpPr>
        <p:spPr bwMode="auto">
          <a:xfrm>
            <a:off x="13639800" y="12039600"/>
            <a:ext cx="5486400" cy="731838"/>
          </a:xfrm>
          <a:prstGeom prst="rect">
            <a:avLst/>
          </a:prstGeom>
          <a:solidFill>
            <a:srgbClr val="B6A674"/>
          </a:solidFill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8655" tIns="49327" rIns="98655" bIns="49327">
            <a:spAutoFit/>
          </a:bodyPr>
          <a:lstStyle>
            <a:lvl1pPr defTabSz="985838"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85838"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4100" b="1" dirty="0">
                <a:solidFill>
                  <a:srgbClr val="1B390A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System Design</a:t>
            </a:r>
          </a:p>
        </p:txBody>
      </p:sp>
      <p:pic>
        <p:nvPicPr>
          <p:cNvPr id="46" name="Picture 45"/>
          <p:cNvPicPr/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7800" y="13106400"/>
            <a:ext cx="7010400" cy="4191000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 bwMode="auto">
          <a:xfrm rot="5400000">
            <a:off x="7429500" y="23126700"/>
            <a:ext cx="18592800" cy="9220200"/>
          </a:xfrm>
          <a:prstGeom prst="rect">
            <a:avLst/>
          </a:prstGeom>
          <a:solidFill>
            <a:srgbClr val="1A390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2846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4554200" y="34594800"/>
            <a:ext cx="4191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solidFill>
                  <a:srgbClr val="B6A674"/>
                </a:solidFill>
              </a:rPr>
              <a:t>Code in the backend was done in the </a:t>
            </a:r>
          </a:p>
          <a:p>
            <a:r>
              <a:rPr lang="en-US" sz="2500" dirty="0" smtClean="0">
                <a:solidFill>
                  <a:srgbClr val="B6A674"/>
                </a:solidFill>
              </a:rPr>
              <a:t>Spring Tool Suite: </a:t>
            </a:r>
          </a:p>
          <a:p>
            <a:r>
              <a:rPr lang="en-US" sz="2500" dirty="0" smtClean="0">
                <a:solidFill>
                  <a:srgbClr val="B6A674"/>
                </a:solidFill>
              </a:rPr>
              <a:t>Estimated Time</a:t>
            </a:r>
            <a:endParaRPr lang="en-US" sz="2500" dirty="0">
              <a:solidFill>
                <a:srgbClr val="B6A674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4859000" y="25755600"/>
            <a:ext cx="3505200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solidFill>
                  <a:srgbClr val="B6A674"/>
                </a:solidFill>
              </a:rPr>
              <a:t>Sublime Text 2 was used to develop the </a:t>
            </a:r>
            <a:r>
              <a:rPr lang="en-US" sz="2500" dirty="0">
                <a:solidFill>
                  <a:srgbClr val="B6A674"/>
                </a:solidFill>
              </a:rPr>
              <a:t>S</a:t>
            </a:r>
            <a:r>
              <a:rPr lang="en-US" sz="2500" dirty="0" smtClean="0">
                <a:solidFill>
                  <a:srgbClr val="B6A674"/>
                </a:solidFill>
              </a:rPr>
              <a:t>encha application. Here you can see the Map Controller.</a:t>
            </a:r>
            <a:endParaRPr lang="en-US" sz="2500" dirty="0">
              <a:solidFill>
                <a:srgbClr val="B6A674"/>
              </a:solidFill>
            </a:endParaRPr>
          </a:p>
        </p:txBody>
      </p:sp>
      <p:pic>
        <p:nvPicPr>
          <p:cNvPr id="25" name="Picture 24" descr="Screen Shot 2014-12-03 at 8.28.46 PM.png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7800" y="19812000"/>
            <a:ext cx="7798279" cy="5486400"/>
          </a:xfrm>
          <a:prstGeom prst="rect">
            <a:avLst/>
          </a:prstGeom>
        </p:spPr>
      </p:pic>
      <p:pic>
        <p:nvPicPr>
          <p:cNvPr id="20" name="Picture 19" descr="Screen Shot 2014-12-03 at 8.32.26 PM.png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6400" y="28346400"/>
            <a:ext cx="7230493" cy="5562600"/>
          </a:xfrm>
          <a:prstGeom prst="rect">
            <a:avLst/>
          </a:prstGeom>
        </p:spPr>
      </p:pic>
      <p:sp>
        <p:nvSpPr>
          <p:cNvPr id="38" name="Text Box 19"/>
          <p:cNvSpPr txBox="1">
            <a:spLocks noChangeArrowheads="1"/>
          </p:cNvSpPr>
          <p:nvPr/>
        </p:nvSpPr>
        <p:spPr bwMode="auto">
          <a:xfrm>
            <a:off x="13716000" y="18669000"/>
            <a:ext cx="5486400" cy="731838"/>
          </a:xfrm>
          <a:prstGeom prst="rect">
            <a:avLst/>
          </a:prstGeom>
          <a:solidFill>
            <a:srgbClr val="B6A674"/>
          </a:solidFill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8655" tIns="49327" rIns="98655" bIns="49327">
            <a:spAutoFit/>
          </a:bodyPr>
          <a:lstStyle>
            <a:lvl1pPr defTabSz="985838"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85838"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4100" b="1" dirty="0">
                <a:solidFill>
                  <a:srgbClr val="1B390A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Implementation</a:t>
            </a:r>
          </a:p>
        </p:txBody>
      </p:sp>
      <p:sp>
        <p:nvSpPr>
          <p:cNvPr id="14336" name="TextBox 14335"/>
          <p:cNvSpPr txBox="1"/>
          <p:nvPr/>
        </p:nvSpPr>
        <p:spPr>
          <a:xfrm>
            <a:off x="21488400" y="37695426"/>
            <a:ext cx="51054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 smtClean="0"/>
              <a:t>View when Near Me button is selected</a:t>
            </a:r>
            <a:endParaRPr lang="en-US" sz="2500" dirty="0"/>
          </a:p>
        </p:txBody>
      </p:sp>
      <p:sp>
        <p:nvSpPr>
          <p:cNvPr id="14337" name="TextBox 14336"/>
          <p:cNvSpPr txBox="1"/>
          <p:nvPr/>
        </p:nvSpPr>
        <p:spPr>
          <a:xfrm>
            <a:off x="26974800" y="37695426"/>
            <a:ext cx="48006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 smtClean="0"/>
              <a:t>Main Menu with Estimated Time functionality showing</a:t>
            </a:r>
            <a:endParaRPr lang="en-US" sz="2500" dirty="0"/>
          </a:p>
        </p:txBody>
      </p:sp>
      <p:sp>
        <p:nvSpPr>
          <p:cNvPr id="14338" name="TextBox 14337"/>
          <p:cNvSpPr txBox="1"/>
          <p:nvPr/>
        </p:nvSpPr>
        <p:spPr>
          <a:xfrm>
            <a:off x="20345400" y="14020800"/>
            <a:ext cx="8610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/>
              <a:t>3-Tier Architecture</a:t>
            </a:r>
          </a:p>
          <a:p>
            <a:pPr marL="457200" indent="-457200">
              <a:buFont typeface="Arial"/>
              <a:buChar char="•"/>
            </a:pPr>
            <a:r>
              <a:rPr lang="en-US" sz="2500" dirty="0" smtClean="0"/>
              <a:t>Presentation Layer – Sencha Application </a:t>
            </a:r>
          </a:p>
          <a:p>
            <a:pPr marL="457200" indent="-457200">
              <a:buFont typeface="Arial"/>
              <a:buChar char="•"/>
            </a:pPr>
            <a:r>
              <a:rPr lang="en-US" sz="2500" dirty="0" smtClean="0"/>
              <a:t>Business Layer – Spring/Tomcat Server</a:t>
            </a:r>
          </a:p>
          <a:p>
            <a:pPr marL="457200" indent="-457200">
              <a:buFont typeface="Arial"/>
              <a:buChar char="•"/>
            </a:pPr>
            <a:r>
              <a:rPr lang="en-US" sz="2500" dirty="0" smtClean="0"/>
              <a:t>Data Layer – MySQL Database</a:t>
            </a:r>
            <a:endParaRPr lang="en-US" sz="2500" dirty="0"/>
          </a:p>
        </p:txBody>
      </p:sp>
      <p:sp>
        <p:nvSpPr>
          <p:cNvPr id="14342" name="TextBox 14341"/>
          <p:cNvSpPr txBox="1"/>
          <p:nvPr/>
        </p:nvSpPr>
        <p:spPr>
          <a:xfrm>
            <a:off x="1981200" y="28422600"/>
            <a:ext cx="86868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 smtClean="0"/>
              <a:t>Above are the classes I implemented for the Estimated Time Functionality</a:t>
            </a:r>
            <a:endParaRPr lang="en-US" sz="2500" dirty="0"/>
          </a:p>
        </p:txBody>
      </p:sp>
      <p:graphicFrame>
        <p:nvGraphicFramePr>
          <p:cNvPr id="47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6048842"/>
              </p:ext>
            </p:extLst>
          </p:nvPr>
        </p:nvGraphicFramePr>
        <p:xfrm>
          <a:off x="1371600" y="73420"/>
          <a:ext cx="6985442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Image" r:id="rId18" imgW="4055760" imgH="1371240" progId="Photoshop.Image.15">
                  <p:embed/>
                </p:oleObj>
              </mc:Choice>
              <mc:Fallback>
                <p:oleObj name="Image" r:id="rId18" imgW="4055760" imgH="1371240" progId="Photoshop.Image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371600" y="73420"/>
                        <a:ext cx="6985442" cy="236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8" name="Picture 47" descr="ShowImage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-2780"/>
            <a:ext cx="2511112" cy="2486000"/>
          </a:xfrm>
          <a:prstGeom prst="rect">
            <a:avLst/>
          </a:prstGeom>
        </p:spPr>
      </p:pic>
      <p:pic>
        <p:nvPicPr>
          <p:cNvPr id="10" name="Picture 9" descr="sencha-touch-logo-tizen-experts.pn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286000"/>
            <a:ext cx="5080000" cy="2120900"/>
          </a:xfrm>
          <a:prstGeom prst="rect">
            <a:avLst/>
          </a:prstGeom>
        </p:spPr>
      </p:pic>
      <p:pic>
        <p:nvPicPr>
          <p:cNvPr id="4" name="Picture 3" descr="Javascript_logo_unofficial-300x300.png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2438400"/>
            <a:ext cx="2895600" cy="2895600"/>
          </a:xfrm>
          <a:prstGeom prst="rect">
            <a:avLst/>
          </a:prstGeom>
        </p:spPr>
      </p:pic>
      <p:sp>
        <p:nvSpPr>
          <p:cNvPr id="215" name="Text Box 19"/>
          <p:cNvSpPr txBox="1">
            <a:spLocks noChangeArrowheads="1"/>
          </p:cNvSpPr>
          <p:nvPr/>
        </p:nvSpPr>
        <p:spPr bwMode="auto">
          <a:xfrm>
            <a:off x="4114800" y="6553200"/>
            <a:ext cx="5486400" cy="731837"/>
          </a:xfrm>
          <a:prstGeom prst="rect">
            <a:avLst/>
          </a:prstGeom>
          <a:solidFill>
            <a:srgbClr val="B6A674"/>
          </a:solidFill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8655" tIns="49327" rIns="98655" bIns="49327">
            <a:spAutoFit/>
          </a:bodyPr>
          <a:lstStyle>
            <a:lvl1pPr defTabSz="985838"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85838"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4100" b="1" dirty="0">
                <a:solidFill>
                  <a:srgbClr val="1B390A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Problem</a:t>
            </a:r>
          </a:p>
        </p:txBody>
      </p: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13639800" y="6553200"/>
            <a:ext cx="5486400" cy="731837"/>
          </a:xfrm>
          <a:prstGeom prst="rect">
            <a:avLst/>
          </a:prstGeom>
          <a:solidFill>
            <a:srgbClr val="B6A674"/>
          </a:solidFill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8655" tIns="49327" rIns="98655" bIns="49327">
            <a:spAutoFit/>
          </a:bodyPr>
          <a:lstStyle>
            <a:lvl1pPr defTabSz="985838"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85838"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4100" b="1" dirty="0">
                <a:solidFill>
                  <a:srgbClr val="1B390A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Current System</a:t>
            </a:r>
          </a:p>
        </p:txBody>
      </p:sp>
      <p:sp>
        <p:nvSpPr>
          <p:cNvPr id="35" name="Text Box 19"/>
          <p:cNvSpPr txBox="1">
            <a:spLocks noChangeArrowheads="1"/>
          </p:cNvSpPr>
          <p:nvPr/>
        </p:nvSpPr>
        <p:spPr bwMode="auto">
          <a:xfrm>
            <a:off x="23850600" y="6507163"/>
            <a:ext cx="5486400" cy="731837"/>
          </a:xfrm>
          <a:prstGeom prst="rect">
            <a:avLst/>
          </a:prstGeom>
          <a:solidFill>
            <a:srgbClr val="B6A674"/>
          </a:solidFill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8655" tIns="49327" rIns="98655" bIns="49327">
            <a:spAutoFit/>
          </a:bodyPr>
          <a:lstStyle>
            <a:lvl1pPr defTabSz="985838"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85838"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4100" b="1" dirty="0">
                <a:solidFill>
                  <a:srgbClr val="1B390A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Requirements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2846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8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2846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8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12318</TotalTime>
  <Words>380</Words>
  <Application>Microsoft Macintosh PowerPoint</Application>
  <PresentationFormat>Custom</PresentationFormat>
  <Paragraphs>47</Paragraphs>
  <Slides>1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Diseño predeterminado</vt:lpstr>
      <vt:lpstr>Document</vt:lpstr>
      <vt:lpstr>Image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Me</dc:creator>
  <cp:lastModifiedBy>Ricardo Martinez</cp:lastModifiedBy>
  <cp:revision>57</cp:revision>
  <dcterms:created xsi:type="dcterms:W3CDTF">2012-11-19T15:27:41Z</dcterms:created>
  <dcterms:modified xsi:type="dcterms:W3CDTF">2014-12-05T01:10:16Z</dcterms:modified>
</cp:coreProperties>
</file>