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70B"/>
    <a:srgbClr val="1B390A"/>
    <a:srgbClr val="1A3908"/>
    <a:srgbClr val="69881E"/>
    <a:srgbClr val="B6A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371" autoAdjust="0"/>
    <p:restoredTop sz="97115" autoAdjust="0"/>
  </p:normalViewPr>
  <p:slideViewPr>
    <p:cSldViewPr>
      <p:cViewPr>
        <p:scale>
          <a:sx n="50" d="100"/>
          <a:sy n="50" d="100"/>
        </p:scale>
        <p:origin x="-472" y="7496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579C2D-29BE-6948-80B9-138A16B9DF50}" type="datetime1">
              <a:rPr lang="en-US"/>
              <a:pPr/>
              <a:t>12/4/14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3555B1-AA8D-4148-AB05-721FB25F5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94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C7FA4E-678F-394F-9C9D-EFE635BBC70D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8" y="13635321"/>
            <a:ext cx="27979687" cy="94084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24872579"/>
            <a:ext cx="23043356" cy="1121484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3CA76-4B36-D343-AEAB-ABD1F722B7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6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C50F9-AF73-B44E-A14B-9543483F5F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3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079" y="1757084"/>
            <a:ext cx="7406878" cy="374500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6" y="1757084"/>
            <a:ext cx="22106335" cy="374500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E40D7B-6423-DF46-BDBE-B4D50A96FD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E28DB-E1AA-CC4B-85D5-34A5085F0A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5210"/>
            <a:ext cx="27980878" cy="87159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4007"/>
            <a:ext cx="27980878" cy="9601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CEB4E-81DE-2E41-AE18-5EBE961136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6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445" y="10242177"/>
            <a:ext cx="14756606" cy="28964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2" y="10242177"/>
            <a:ext cx="14756606" cy="28964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07A8A-A51F-D246-A611-2EBF836E72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9825318"/>
            <a:ext cx="14544676" cy="4094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13919949"/>
            <a:ext cx="14544676" cy="252871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8" y="9825318"/>
            <a:ext cx="14550628" cy="4094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8" y="13919949"/>
            <a:ext cx="14550628" cy="252871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5A662-B0DF-414D-8673-E6C6863D4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EDCB8-1D24-FA4B-832F-0F401921D1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926EF-85C1-9B46-ABB3-F7DA3062A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5" y="1748118"/>
            <a:ext cx="10829926" cy="7436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8118"/>
            <a:ext cx="18402300" cy="374590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5" y="9184341"/>
            <a:ext cx="10829926" cy="30022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EE21CF-22DA-0242-A01F-027C903357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9" y="30724289"/>
            <a:ext cx="19751278" cy="3626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9" y="3922059"/>
            <a:ext cx="19751278" cy="263338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9" y="34350512"/>
            <a:ext cx="19751278" cy="5152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F98A44-0CEF-7341-8375-87B8BAC38B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3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1757363"/>
            <a:ext cx="29627512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28460" tIns="214230" rIns="428460" bIns="2142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10242550"/>
            <a:ext cx="29627512" cy="289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4650" y="39968488"/>
            <a:ext cx="768191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>
              <a:defRPr sz="6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39968488"/>
            <a:ext cx="104251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algn="ctr">
              <a:defRPr sz="6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39968488"/>
            <a:ext cx="76819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algn="r">
              <a:defRPr sz="6600"/>
            </a:lvl1pPr>
          </a:lstStyle>
          <a:p>
            <a:fld id="{F17C3CA4-3712-0943-9728-9AFF8711BCD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6pPr>
      <a:lvl7pPr marL="9144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7pPr>
      <a:lvl8pPr marL="13716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8pPr>
      <a:lvl9pPr marL="18288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9pPr>
    </p:titleStyle>
    <p:bodyStyle>
      <a:lvl1pPr marL="1606550" indent="-1606550" algn="l" defTabSz="4284663" rtl="0" eaLnBrk="0" fontAlgn="base" hangingPunct="0">
        <a:spcBef>
          <a:spcPct val="20000"/>
        </a:spcBef>
        <a:spcAft>
          <a:spcPct val="0"/>
        </a:spcAft>
        <a:buChar char="•"/>
        <a:defRPr sz="15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3481388" indent="-1339850" algn="l" defTabSz="4284663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  <a:ea typeface="ＭＳ Ｐゴシック" charset="-128"/>
        </a:defRPr>
      </a:lvl2pPr>
      <a:lvl3pPr marL="5356225" indent="-1071563" algn="l" defTabSz="4284663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  <a:ea typeface="ＭＳ Ｐゴシック" charset="-128"/>
        </a:defRPr>
      </a:lvl3pPr>
      <a:lvl4pPr marL="7497763" indent="-1071563" algn="l" defTabSz="4284663" rtl="0" eaLnBrk="0" fontAlgn="base" hangingPunct="0">
        <a:spcBef>
          <a:spcPct val="20000"/>
        </a:spcBef>
        <a:spcAft>
          <a:spcPct val="0"/>
        </a:spcAft>
        <a:buChar char="–"/>
        <a:defRPr sz="9400">
          <a:solidFill>
            <a:schemeClr val="tx1"/>
          </a:solidFill>
          <a:latin typeface="+mn-lt"/>
          <a:ea typeface="ＭＳ Ｐゴシック" charset="-128"/>
        </a:defRPr>
      </a:lvl4pPr>
      <a:lvl5pPr marL="9640888" indent="-1071563" algn="l" defTabSz="4284663" rtl="0" eaLnBrk="0" fontAlgn="base" hangingPunct="0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ＭＳ Ｐゴシック" charset="-128"/>
        </a:defRPr>
      </a:lvl5pPr>
      <a:lvl6pPr marL="100980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6pPr>
      <a:lvl7pPr marL="105552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7pPr>
      <a:lvl8pPr marL="110124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8pPr>
      <a:lvl9pPr marL="114696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package" Target="../embeddings/Microsoft_Word_Document1.docx"/><Relationship Id="rId20" Type="http://schemas.openxmlformats.org/officeDocument/2006/relationships/image" Target="../media/image15.png"/><Relationship Id="rId10" Type="http://schemas.openxmlformats.org/officeDocument/2006/relationships/image" Target="../media/image1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oleObject" Target="../embeddings/oleObject1.bin"/><Relationship Id="rId18" Type="http://schemas.openxmlformats.org/officeDocument/2006/relationships/image" Target="../media/image2.wmf"/><Relationship Id="rId19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 Box 5"/>
          <p:cNvSpPr txBox="1">
            <a:spLocks noChangeArrowheads="1"/>
          </p:cNvSpPr>
          <p:nvPr/>
        </p:nvSpPr>
        <p:spPr bwMode="auto">
          <a:xfrm>
            <a:off x="5791200" y="2257425"/>
            <a:ext cx="21336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sz="72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Senior Project, </a:t>
            </a:r>
            <a:r>
              <a:rPr lang="en-US" sz="7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2014, Fall</a:t>
            </a:r>
            <a:endParaRPr lang="en-US" sz="7200" dirty="0">
              <a:latin typeface="Times New Roman" charset="0"/>
            </a:endParaRPr>
          </a:p>
        </p:txBody>
      </p:sp>
      <p:sp>
        <p:nvSpPr>
          <p:cNvPr id="14339" name="Text Box 12"/>
          <p:cNvSpPr txBox="1">
            <a:spLocks noChangeArrowheads="1"/>
          </p:cNvSpPr>
          <p:nvPr/>
        </p:nvSpPr>
        <p:spPr bwMode="auto">
          <a:xfrm>
            <a:off x="6567488" y="2743200"/>
            <a:ext cx="19797712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800" b="1" dirty="0" smtClean="0">
                <a:solidFill>
                  <a:srgbClr val="3333CC"/>
                </a:solidFill>
              </a:rPr>
              <a:t>Pinecrest People Mover</a:t>
            </a:r>
            <a:endParaRPr lang="en-US" sz="4800" b="1" dirty="0">
              <a:solidFill>
                <a:srgbClr val="3333CC"/>
              </a:solidFill>
            </a:endParaRPr>
          </a:p>
          <a:p>
            <a:pPr algn="ctr" eaLnBrk="1" hangingPunct="1"/>
            <a:r>
              <a:rPr lang="en-US" sz="3500" b="1" dirty="0">
                <a:solidFill>
                  <a:srgbClr val="3333CC"/>
                </a:solidFill>
              </a:rPr>
              <a:t>Student: </a:t>
            </a:r>
            <a:r>
              <a:rPr lang="en-US" sz="3500" dirty="0" smtClean="0">
                <a:solidFill>
                  <a:srgbClr val="3333CC"/>
                </a:solidFill>
              </a:rPr>
              <a:t>Ricardo Martinez, </a:t>
            </a:r>
            <a:r>
              <a:rPr lang="en-US" sz="3500" dirty="0">
                <a:solidFill>
                  <a:srgbClr val="3333CC"/>
                </a:solidFill>
              </a:rPr>
              <a:t>Florida International University</a:t>
            </a:r>
          </a:p>
          <a:p>
            <a:pPr algn="ctr" eaLnBrk="1" hangingPunct="1"/>
            <a:r>
              <a:rPr lang="en-US" sz="3500" b="1" dirty="0">
                <a:solidFill>
                  <a:srgbClr val="3333CC"/>
                </a:solidFill>
              </a:rPr>
              <a:t>Mentor:</a:t>
            </a:r>
            <a:r>
              <a:rPr lang="en-US" sz="3500" b="1" i="1" dirty="0">
                <a:solidFill>
                  <a:srgbClr val="3333CC"/>
                </a:solidFill>
              </a:rPr>
              <a:t> </a:t>
            </a:r>
            <a:r>
              <a:rPr lang="en-US" sz="3500" dirty="0" smtClean="0">
                <a:solidFill>
                  <a:srgbClr val="3333CC"/>
                </a:solidFill>
              </a:rPr>
              <a:t>Gabriela Wilson</a:t>
            </a:r>
            <a:r>
              <a:rPr lang="en-US" altLang="ja-JP" sz="3500" dirty="0" smtClean="0">
                <a:solidFill>
                  <a:srgbClr val="3333CC"/>
                </a:solidFill>
              </a:rPr>
              <a:t>,</a:t>
            </a:r>
            <a:r>
              <a:rPr lang="en-US" altLang="ja-JP" sz="3500" i="1" dirty="0" smtClean="0">
                <a:solidFill>
                  <a:srgbClr val="3333CC"/>
                </a:solidFill>
              </a:rPr>
              <a:t> </a:t>
            </a:r>
            <a:r>
              <a:rPr lang="en-US" altLang="ja-JP" sz="3500" dirty="0" smtClean="0">
                <a:solidFill>
                  <a:srgbClr val="3333CC"/>
                </a:solidFill>
              </a:rPr>
              <a:t>Village of Pinecrest</a:t>
            </a:r>
            <a:endParaRPr lang="en-US" altLang="ja-JP" sz="3500" dirty="0">
              <a:solidFill>
                <a:srgbClr val="3333CC"/>
              </a:solidFill>
            </a:endParaRPr>
          </a:p>
          <a:p>
            <a:pPr algn="ctr" eaLnBrk="1" hangingPunct="1"/>
            <a:r>
              <a:rPr lang="en-US" sz="3500" b="1" dirty="0">
                <a:solidFill>
                  <a:srgbClr val="3333CC"/>
                </a:solidFill>
              </a:rPr>
              <a:t>Instructor:</a:t>
            </a:r>
            <a:r>
              <a:rPr lang="en-US" sz="3500" b="1" i="1" dirty="0">
                <a:solidFill>
                  <a:srgbClr val="3333CC"/>
                </a:solidFill>
              </a:rPr>
              <a:t> </a:t>
            </a:r>
            <a:r>
              <a:rPr lang="en-US" sz="3500" dirty="0">
                <a:solidFill>
                  <a:srgbClr val="3333CC"/>
                </a:solidFill>
              </a:rPr>
              <a:t>Masoud Sadjadi, Florida International University</a:t>
            </a:r>
          </a:p>
        </p:txBody>
      </p:sp>
      <p:sp>
        <p:nvSpPr>
          <p:cNvPr id="14340" name="Text Box 72"/>
          <p:cNvSpPr txBox="1">
            <a:spLocks noChangeArrowheads="1"/>
          </p:cNvSpPr>
          <p:nvPr/>
        </p:nvSpPr>
        <p:spPr bwMode="auto">
          <a:xfrm>
            <a:off x="1219200" y="42138600"/>
            <a:ext cx="30632400" cy="102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55" tIns="49327" rIns="98655" bIns="49327">
            <a:spAutoFit/>
          </a:bodyPr>
          <a:lstStyle>
            <a:lvl1pPr marL="493713" indent="-493713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000" dirty="0"/>
              <a:t>The material presented in this poster is based upon the work supported by Gabriela Wilson and </a:t>
            </a:r>
            <a:r>
              <a:rPr lang="en-US" sz="3000" dirty="0" smtClean="0"/>
              <a:t>the Village of Pinecrest. </a:t>
            </a:r>
            <a:r>
              <a:rPr lang="en-US" sz="3000" dirty="0"/>
              <a:t>I am thankful </a:t>
            </a:r>
            <a:r>
              <a:rPr lang="en-US" sz="3000" dirty="0" smtClean="0"/>
              <a:t>for </a:t>
            </a:r>
            <a:r>
              <a:rPr lang="en-US" sz="3000" dirty="0"/>
              <a:t>the help that I received from my </a:t>
            </a:r>
            <a:r>
              <a:rPr lang="en-US" sz="3000" dirty="0" smtClean="0"/>
              <a:t>teammate Maurice Pruna</a:t>
            </a:r>
            <a:endParaRPr lang="en-US" sz="3000" dirty="0">
              <a:effectLst/>
            </a:endParaRPr>
          </a:p>
        </p:txBody>
      </p:sp>
      <p:sp>
        <p:nvSpPr>
          <p:cNvPr id="14341" name="Rectangle 18"/>
          <p:cNvSpPr>
            <a:spLocks noChangeArrowheads="1"/>
          </p:cNvSpPr>
          <p:nvPr/>
        </p:nvSpPr>
        <p:spPr bwMode="auto">
          <a:xfrm>
            <a:off x="990600" y="5486400"/>
            <a:ext cx="31089600" cy="35661600"/>
          </a:xfrm>
          <a:prstGeom prst="rect">
            <a:avLst/>
          </a:prstGeom>
          <a:ln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500" dirty="0"/>
          </a:p>
        </p:txBody>
      </p:sp>
      <p:sp>
        <p:nvSpPr>
          <p:cNvPr id="14343" name="Rectangle 18"/>
          <p:cNvSpPr>
            <a:spLocks noChangeArrowheads="1"/>
          </p:cNvSpPr>
          <p:nvPr/>
        </p:nvSpPr>
        <p:spPr bwMode="auto">
          <a:xfrm>
            <a:off x="914400" y="41529000"/>
            <a:ext cx="31089600" cy="1905000"/>
          </a:xfrm>
          <a:prstGeom prst="rect">
            <a:avLst/>
          </a:prstGeom>
          <a:noFill/>
          <a:ln w="63500">
            <a:solidFill>
              <a:srgbClr val="1A390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Text Box 19"/>
          <p:cNvSpPr txBox="1">
            <a:spLocks noChangeArrowheads="1"/>
          </p:cNvSpPr>
          <p:nvPr/>
        </p:nvSpPr>
        <p:spPr bwMode="auto">
          <a:xfrm>
            <a:off x="1219200" y="41376600"/>
            <a:ext cx="4979987" cy="730250"/>
          </a:xfrm>
          <a:prstGeom prst="rect">
            <a:avLst/>
          </a:prstGeom>
          <a:solidFill>
            <a:srgbClr val="B6A674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A3908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Acknowledgement</a:t>
            </a:r>
          </a:p>
        </p:txBody>
      </p:sp>
      <p:sp>
        <p:nvSpPr>
          <p:cNvPr id="14353" name="Rectangle 6"/>
          <p:cNvSpPr>
            <a:spLocks noChangeArrowheads="1"/>
          </p:cNvSpPr>
          <p:nvPr/>
        </p:nvSpPr>
        <p:spPr bwMode="auto">
          <a:xfrm>
            <a:off x="15925800" y="446088"/>
            <a:ext cx="47244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cs typeface="Calibri" charset="0"/>
              </a:rPr>
              <a:t>School of Computing &amp; Information Sciences</a:t>
            </a:r>
            <a:endParaRPr lang="en-US" sz="3200">
              <a:solidFill>
                <a:schemeClr val="accent2"/>
              </a:solidFill>
              <a:cs typeface="Calibri" charset="0"/>
            </a:endParaRPr>
          </a:p>
        </p:txBody>
      </p:sp>
      <p:pic>
        <p:nvPicPr>
          <p:cNvPr id="14346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0" y="381000"/>
            <a:ext cx="26304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3505200" y="18745200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Object Design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23850600" y="18592800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Verification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3850600" y="30510162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Screenshots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505200" y="30662562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53387" y="10712241"/>
            <a:ext cx="1846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google-maps-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0" y="609600"/>
            <a:ext cx="2514600" cy="2514600"/>
          </a:xfrm>
          <a:prstGeom prst="rect">
            <a:avLst/>
          </a:prstGeom>
        </p:spPr>
      </p:pic>
      <p:pic>
        <p:nvPicPr>
          <p:cNvPr id="5" name="Picture 4" descr="mysql-logo[1]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800" y="2590800"/>
            <a:ext cx="4789714" cy="2514600"/>
          </a:xfrm>
          <a:prstGeom prst="rect">
            <a:avLst/>
          </a:prstGeom>
        </p:spPr>
      </p:pic>
      <p:pic>
        <p:nvPicPr>
          <p:cNvPr id="9" name="Picture 8" descr="ShowImag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9296400"/>
            <a:ext cx="4038600" cy="3998214"/>
          </a:xfrm>
          <a:prstGeom prst="rect">
            <a:avLst/>
          </a:prstGeom>
        </p:spPr>
      </p:pic>
      <p:pic>
        <p:nvPicPr>
          <p:cNvPr id="11" name="Picture 10" descr="spring-tool-suite-project-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0" y="381000"/>
            <a:ext cx="2717800" cy="3009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32315289"/>
            <a:ext cx="9753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 smtClean="0"/>
              <a:t>After all the work that was implemented for this project, the </a:t>
            </a:r>
            <a:r>
              <a:rPr lang="en-US" sz="3000" dirty="0" smtClean="0"/>
              <a:t>application, in its first stage, </a:t>
            </a:r>
            <a:r>
              <a:rPr lang="en-US" sz="3000" dirty="0" smtClean="0"/>
              <a:t>can </a:t>
            </a:r>
            <a:r>
              <a:rPr lang="en-US" sz="3000" dirty="0" smtClean="0"/>
              <a:t>now be </a:t>
            </a:r>
            <a:r>
              <a:rPr lang="en-US" sz="3000" dirty="0" smtClean="0"/>
              <a:t>used for tracking the Pinecrest People Mover bus, show all stops, and estimate arrival time for the bus to a stop. 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With the help of Maurice </a:t>
            </a:r>
            <a:r>
              <a:rPr lang="en-US" sz="3000" dirty="0" err="1" smtClean="0"/>
              <a:t>Pruna</a:t>
            </a:r>
            <a:r>
              <a:rPr lang="en-US" sz="3000" dirty="0" smtClean="0"/>
              <a:t>, who was mainly in charge of the back end, the application will only have a 10 second delay when information is being updated. 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The application </a:t>
            </a:r>
            <a:r>
              <a:rPr lang="en-US" sz="3000" dirty="0" smtClean="0"/>
              <a:t>is compatible </a:t>
            </a:r>
            <a:r>
              <a:rPr lang="en-US" sz="3000" dirty="0" smtClean="0"/>
              <a:t>with both web and mobile devices.</a:t>
            </a:r>
            <a:endParaRPr lang="en-US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22326600" y="24255948"/>
            <a:ext cx="9372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 smtClean="0"/>
              <a:t>Testing for this project was divided into two sections: system testing and integration testing. Above is an example of a system test case.</a:t>
            </a:r>
            <a:br>
              <a:rPr lang="en-US" sz="3000" dirty="0" smtClean="0"/>
            </a:br>
            <a:endParaRPr lang="en-US" sz="3000" dirty="0"/>
          </a:p>
          <a:p>
            <a:pPr algn="just"/>
            <a:r>
              <a:rPr lang="en-US" sz="3000" b="1" dirty="0" smtClean="0"/>
              <a:t>System Testing </a:t>
            </a:r>
            <a:r>
              <a:rPr lang="en-US" sz="3000" dirty="0" smtClean="0"/>
              <a:t>– Dealt with the overall interaction of the user with the system, which was done manually. For each requirement, 3 test cases were completed, two sunny day and one rainy day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124955"/>
              </p:ext>
            </p:extLst>
          </p:nvPr>
        </p:nvGraphicFramePr>
        <p:xfrm>
          <a:off x="22338632" y="19735800"/>
          <a:ext cx="8903368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Document" r:id="rId9" imgW="5638800" imgH="2413000" progId="Word.Document.12">
                  <p:embed/>
                </p:oleObj>
              </mc:Choice>
              <mc:Fallback>
                <p:oleObj name="Document" r:id="rId9" imgW="5638800" imgH="2413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338632" y="19735800"/>
                        <a:ext cx="8903368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00" y="31772845"/>
            <a:ext cx="5006209" cy="5609461"/>
          </a:xfrm>
          <a:prstGeom prst="rect">
            <a:avLst/>
          </a:prstGeom>
        </p:spPr>
      </p:pic>
      <p:pic>
        <p:nvPicPr>
          <p:cNvPr id="27" name="Picture 26" descr="Screen Shot 2014-12-03 at 9.38.48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600" y="31751826"/>
            <a:ext cx="4994044" cy="5613400"/>
          </a:xfrm>
          <a:prstGeom prst="rect">
            <a:avLst/>
          </a:prstGeom>
        </p:spPr>
      </p:pic>
      <p:pic>
        <p:nvPicPr>
          <p:cNvPr id="29" name="Picture 28" descr="EstimatedTim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758464"/>
            <a:ext cx="9144000" cy="860006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 bwMode="auto">
          <a:xfrm>
            <a:off x="1371600" y="6858000"/>
            <a:ext cx="30251400" cy="11353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84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2895600" y="7604165"/>
            <a:ext cx="80772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 smtClean="0"/>
              <a:t>The Pinecrest People Mover goes beyond the limits of a regular school bus. </a:t>
            </a:r>
            <a:endParaRPr lang="en-US" sz="3000" dirty="0" smtClean="0"/>
          </a:p>
          <a:p>
            <a:pPr algn="just"/>
            <a:endParaRPr lang="en-US" sz="3000" dirty="0" smtClean="0"/>
          </a:p>
          <a:p>
            <a:pPr marL="457200" indent="-457200" algn="just">
              <a:buFont typeface="Arial"/>
              <a:buChar char="•"/>
            </a:pPr>
            <a:r>
              <a:rPr lang="en-US" sz="3000" dirty="0" smtClean="0"/>
              <a:t>Trolley gives students in the Village of Pinecrest an opportunity arrive to their local middle and high school from a location close to home.</a:t>
            </a:r>
          </a:p>
          <a:p>
            <a:pPr marL="457200" indent="-457200" algn="just">
              <a:buFont typeface="Arial"/>
              <a:buChar char="•"/>
            </a:pPr>
            <a:r>
              <a:rPr lang="en-US" sz="3000" dirty="0"/>
              <a:t>C</a:t>
            </a:r>
            <a:r>
              <a:rPr lang="en-US" sz="3000" dirty="0" smtClean="0"/>
              <a:t>urrently there is no system that will keep track of these trolleys. </a:t>
            </a:r>
            <a:endParaRPr lang="en-US" sz="3000" dirty="0"/>
          </a:p>
          <a:p>
            <a:pPr marL="457200" indent="-457200" algn="just">
              <a:buFont typeface="Arial"/>
              <a:buChar char="•"/>
            </a:pPr>
            <a:r>
              <a:rPr lang="en-US" sz="3000" dirty="0" smtClean="0"/>
              <a:t>Parents and students do not know how far a trolley is from their stop nor have the knowledge of the closest stop to their location.</a:t>
            </a:r>
            <a:br>
              <a:rPr lang="en-US" sz="3000" dirty="0" smtClean="0"/>
            </a:br>
            <a:endParaRPr lang="en-US" sz="3000" dirty="0" smtClean="0"/>
          </a:p>
          <a:p>
            <a:pPr algn="just"/>
            <a:r>
              <a:rPr lang="en-US" sz="3000" b="1" i="1" dirty="0" smtClean="0"/>
              <a:t>The </a:t>
            </a:r>
            <a:r>
              <a:rPr lang="en-US" sz="3000" b="1" i="1" dirty="0" smtClean="0"/>
              <a:t>problem I had to tackle was to show the estimated arrival time of the bus for a particular </a:t>
            </a:r>
            <a:r>
              <a:rPr lang="en-US" sz="3000" b="1" i="1" dirty="0" smtClean="0">
                <a:latin typeface="Calibri"/>
                <a:cs typeface="Calibri"/>
              </a:rPr>
              <a:t>stop</a:t>
            </a:r>
            <a:r>
              <a:rPr lang="en-US" sz="3000" b="1" i="1" dirty="0" smtClean="0"/>
              <a:t>, the location of the stop, and display the routes.</a:t>
            </a:r>
            <a:endParaRPr lang="en-US" sz="3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3030200" y="76962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 smtClean="0"/>
              <a:t>Currently, there are several trolley or bus trackers in Miami. However, there are no applications that focus only on the Village of Pinecrest. 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1" dirty="0" smtClean="0"/>
              <a:t>This application was made from scratch with the residents of Pinecrest in mind.</a:t>
            </a:r>
            <a:endParaRPr lang="en-US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012400" y="7792283"/>
            <a:ext cx="7543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Requirements </a:t>
            </a:r>
            <a:r>
              <a:rPr lang="en-US" sz="3000" dirty="0" smtClean="0"/>
              <a:t>per </a:t>
            </a:r>
            <a:r>
              <a:rPr lang="en-US" sz="3000" dirty="0" smtClean="0"/>
              <a:t>request of the client that I developed</a:t>
            </a:r>
            <a:r>
              <a:rPr lang="en-US" sz="3000" dirty="0" smtClean="0"/>
              <a:t>:</a:t>
            </a:r>
          </a:p>
          <a:p>
            <a:pPr algn="ctr"/>
            <a:endParaRPr lang="en-US" sz="3000" dirty="0" smtClean="0"/>
          </a:p>
          <a:p>
            <a:pPr marL="457200" indent="-457200">
              <a:buFont typeface="Courier New"/>
              <a:buChar char="o"/>
            </a:pPr>
            <a:r>
              <a:rPr lang="en-US" sz="3000" dirty="0" smtClean="0"/>
              <a:t>Display </a:t>
            </a:r>
            <a:r>
              <a:rPr lang="en-US" sz="3000" dirty="0" smtClean="0"/>
              <a:t>stops on map</a:t>
            </a:r>
          </a:p>
          <a:p>
            <a:pPr marL="457200" indent="-457200">
              <a:buFont typeface="Courier New"/>
              <a:buChar char="o"/>
            </a:pPr>
            <a:r>
              <a:rPr lang="en-US" sz="3000" dirty="0" smtClean="0"/>
              <a:t>Display routes on map using Waypoints</a:t>
            </a:r>
          </a:p>
          <a:p>
            <a:pPr marL="457200" indent="-457200">
              <a:buFont typeface="Courier New"/>
              <a:buChar char="o"/>
            </a:pPr>
            <a:r>
              <a:rPr lang="en-US" sz="3000" dirty="0" smtClean="0"/>
              <a:t>Display routes in list view</a:t>
            </a:r>
          </a:p>
          <a:p>
            <a:pPr marL="457200" indent="-457200">
              <a:buFont typeface="Courier New"/>
              <a:buChar char="o"/>
            </a:pPr>
            <a:r>
              <a:rPr lang="en-US" sz="3000" dirty="0" smtClean="0"/>
              <a:t>Find nearest stop for current </a:t>
            </a:r>
            <a:r>
              <a:rPr lang="en-US" sz="3000" dirty="0" smtClean="0"/>
              <a:t>location</a:t>
            </a:r>
            <a:endParaRPr lang="en-US" sz="3000" dirty="0"/>
          </a:p>
          <a:p>
            <a:pPr marL="457200" indent="-457200">
              <a:buFont typeface="Courier New"/>
              <a:buChar char="o"/>
            </a:pPr>
            <a:r>
              <a:rPr lang="en-US" sz="3000" dirty="0"/>
              <a:t>Estimated Time for Given Stop</a:t>
            </a:r>
          </a:p>
          <a:p>
            <a:pPr marL="457200" indent="-457200">
              <a:buFont typeface="Courier New"/>
              <a:buChar char="o"/>
            </a:pPr>
            <a:r>
              <a:rPr lang="en-US" sz="3000" dirty="0"/>
              <a:t>Estimated Time for Favorite Stop</a:t>
            </a:r>
          </a:p>
          <a:p>
            <a:endParaRPr lang="en-US" sz="3000" dirty="0" smtClean="0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13639800" y="12039600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System Design</a:t>
            </a:r>
          </a:p>
        </p:txBody>
      </p:sp>
      <p:pic>
        <p:nvPicPr>
          <p:cNvPr id="46" name="Picture 45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0" y="13106400"/>
            <a:ext cx="7010400" cy="41910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 bwMode="auto">
          <a:xfrm rot="5400000">
            <a:off x="7429500" y="23126700"/>
            <a:ext cx="18592800" cy="9220200"/>
          </a:xfrm>
          <a:prstGeom prst="rect">
            <a:avLst/>
          </a:prstGeom>
          <a:solidFill>
            <a:srgbClr val="1A390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84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011400" y="34213800"/>
            <a:ext cx="335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solidFill>
                  <a:srgbClr val="B6A674"/>
                </a:solidFill>
              </a:rPr>
              <a:t>Code in the backend was done in the </a:t>
            </a:r>
          </a:p>
          <a:p>
            <a:r>
              <a:rPr lang="en-US" sz="2500" dirty="0" smtClean="0">
                <a:solidFill>
                  <a:srgbClr val="B6A674"/>
                </a:solidFill>
              </a:rPr>
              <a:t>Spring Tool Suite: </a:t>
            </a:r>
          </a:p>
          <a:p>
            <a:r>
              <a:rPr lang="en-US" sz="2500" dirty="0" smtClean="0">
                <a:solidFill>
                  <a:srgbClr val="B6A674"/>
                </a:solidFill>
              </a:rPr>
              <a:t>Estimated Time</a:t>
            </a:r>
            <a:endParaRPr lang="en-US" sz="2500" dirty="0">
              <a:solidFill>
                <a:srgbClr val="B6A67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163800" y="25450800"/>
            <a:ext cx="3048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solidFill>
                  <a:srgbClr val="B6A674"/>
                </a:solidFill>
              </a:rPr>
              <a:t>Sublime Text 2 was used to develop the </a:t>
            </a:r>
            <a:r>
              <a:rPr lang="en-US" sz="2500" dirty="0">
                <a:solidFill>
                  <a:srgbClr val="B6A674"/>
                </a:solidFill>
              </a:rPr>
              <a:t>S</a:t>
            </a:r>
            <a:r>
              <a:rPr lang="en-US" sz="2500" dirty="0" smtClean="0">
                <a:solidFill>
                  <a:srgbClr val="B6A674"/>
                </a:solidFill>
              </a:rPr>
              <a:t>encha application. Here you can see the Map Controller.</a:t>
            </a:r>
            <a:endParaRPr lang="en-US" sz="2500" dirty="0">
              <a:solidFill>
                <a:srgbClr val="B6A674"/>
              </a:solidFill>
            </a:endParaRPr>
          </a:p>
        </p:txBody>
      </p:sp>
      <p:pic>
        <p:nvPicPr>
          <p:cNvPr id="25" name="Picture 24" descr="Screen Shot 2014-12-03 at 8.28.46 PM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0" y="19812000"/>
            <a:ext cx="7798279" cy="5486400"/>
          </a:xfrm>
          <a:prstGeom prst="rect">
            <a:avLst/>
          </a:prstGeom>
        </p:spPr>
      </p:pic>
      <p:pic>
        <p:nvPicPr>
          <p:cNvPr id="20" name="Picture 19" descr="Screen Shot 2014-12-03 at 8.32.26 PM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0" y="28346400"/>
            <a:ext cx="7230493" cy="5562600"/>
          </a:xfrm>
          <a:prstGeom prst="rect">
            <a:avLst/>
          </a:prstGeom>
        </p:spPr>
      </p:pic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14097000" y="18669000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Implementation</a:t>
            </a:r>
          </a:p>
        </p:txBody>
      </p:sp>
      <p:sp>
        <p:nvSpPr>
          <p:cNvPr id="14336" name="TextBox 14335"/>
          <p:cNvSpPr txBox="1"/>
          <p:nvPr/>
        </p:nvSpPr>
        <p:spPr>
          <a:xfrm>
            <a:off x="21488400" y="37695426"/>
            <a:ext cx="510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View when </a:t>
            </a:r>
            <a:r>
              <a:rPr lang="en-US" sz="2500" dirty="0" smtClean="0"/>
              <a:t>‘near </a:t>
            </a:r>
            <a:r>
              <a:rPr lang="en-US" sz="2500" dirty="0" smtClean="0"/>
              <a:t>m</a:t>
            </a:r>
            <a:r>
              <a:rPr lang="en-US" sz="2500" dirty="0" smtClean="0"/>
              <a:t>e’ </a:t>
            </a:r>
            <a:r>
              <a:rPr lang="en-US" sz="2500" dirty="0" smtClean="0"/>
              <a:t>button is selected</a:t>
            </a:r>
            <a:endParaRPr lang="en-US" sz="2500" dirty="0"/>
          </a:p>
        </p:txBody>
      </p:sp>
      <p:sp>
        <p:nvSpPr>
          <p:cNvPr id="14337" name="TextBox 14336"/>
          <p:cNvSpPr txBox="1"/>
          <p:nvPr/>
        </p:nvSpPr>
        <p:spPr>
          <a:xfrm>
            <a:off x="26974800" y="37695426"/>
            <a:ext cx="480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Main </a:t>
            </a:r>
            <a:r>
              <a:rPr lang="en-US" sz="2500" dirty="0" smtClean="0"/>
              <a:t>menu </a:t>
            </a:r>
            <a:r>
              <a:rPr lang="en-US" sz="2500" dirty="0" smtClean="0"/>
              <a:t>with </a:t>
            </a:r>
            <a:r>
              <a:rPr lang="en-US" sz="2500" dirty="0" smtClean="0"/>
              <a:t>estimated </a:t>
            </a:r>
            <a:r>
              <a:rPr lang="en-US" sz="2500" dirty="0"/>
              <a:t>t</a:t>
            </a:r>
            <a:r>
              <a:rPr lang="en-US" sz="2500" dirty="0" smtClean="0"/>
              <a:t>ime </a:t>
            </a:r>
            <a:r>
              <a:rPr lang="en-US" sz="2500" dirty="0" smtClean="0"/>
              <a:t>functionality showing</a:t>
            </a:r>
            <a:endParaRPr lang="en-US" sz="2500" dirty="0"/>
          </a:p>
        </p:txBody>
      </p:sp>
      <p:sp>
        <p:nvSpPr>
          <p:cNvPr id="14338" name="TextBox 14337"/>
          <p:cNvSpPr txBox="1"/>
          <p:nvPr/>
        </p:nvSpPr>
        <p:spPr>
          <a:xfrm>
            <a:off x="20345400" y="14020800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/>
              <a:t>3-Tier Architecture</a:t>
            </a:r>
          </a:p>
          <a:p>
            <a:pPr marL="457200" indent="-457200" algn="just">
              <a:buFont typeface="Arial"/>
              <a:buChar char="•"/>
            </a:pPr>
            <a:r>
              <a:rPr lang="en-US" sz="2500" dirty="0" smtClean="0"/>
              <a:t>Presentation Layer – Sencha Application </a:t>
            </a:r>
          </a:p>
          <a:p>
            <a:pPr marL="457200" indent="-457200" algn="just">
              <a:buFont typeface="Arial"/>
              <a:buChar char="•"/>
            </a:pPr>
            <a:r>
              <a:rPr lang="en-US" sz="2500" dirty="0" smtClean="0"/>
              <a:t>Business Layer – Spring/Tomcat Server</a:t>
            </a:r>
          </a:p>
          <a:p>
            <a:pPr marL="457200" indent="-457200" algn="just">
              <a:buFont typeface="Arial"/>
              <a:buChar char="•"/>
            </a:pPr>
            <a:r>
              <a:rPr lang="en-US" sz="2500" dirty="0" smtClean="0"/>
              <a:t>Data Layer – MySQL Database</a:t>
            </a:r>
            <a:endParaRPr lang="en-US" sz="2500" dirty="0"/>
          </a:p>
        </p:txBody>
      </p:sp>
      <p:sp>
        <p:nvSpPr>
          <p:cNvPr id="14342" name="TextBox 14341"/>
          <p:cNvSpPr txBox="1"/>
          <p:nvPr/>
        </p:nvSpPr>
        <p:spPr>
          <a:xfrm>
            <a:off x="1981200" y="28422600"/>
            <a:ext cx="868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Above are the classes I implemented for the Estimated Time Functionality</a:t>
            </a:r>
            <a:endParaRPr lang="en-US" sz="2500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048842"/>
              </p:ext>
            </p:extLst>
          </p:nvPr>
        </p:nvGraphicFramePr>
        <p:xfrm>
          <a:off x="1371600" y="73420"/>
          <a:ext cx="6985442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Image" r:id="rId17" imgW="4055760" imgH="1371240" progId="Photoshop.Image.15">
                  <p:embed/>
                </p:oleObj>
              </mc:Choice>
              <mc:Fallback>
                <p:oleObj name="Image" r:id="rId17" imgW="4055760" imgH="137124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71600" y="73420"/>
                        <a:ext cx="6985442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" name="Picture 47" descr="ShowImag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-2780"/>
            <a:ext cx="2511112" cy="2486000"/>
          </a:xfrm>
          <a:prstGeom prst="rect">
            <a:avLst/>
          </a:prstGeom>
        </p:spPr>
      </p:pic>
      <p:pic>
        <p:nvPicPr>
          <p:cNvPr id="10" name="Picture 9" descr="sencha-touch-logo-tizen-experts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5080000" cy="2120900"/>
          </a:xfrm>
          <a:prstGeom prst="rect">
            <a:avLst/>
          </a:prstGeom>
        </p:spPr>
      </p:pic>
      <p:pic>
        <p:nvPicPr>
          <p:cNvPr id="4" name="Picture 3" descr="Javascript_logo_unofficial-300x300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438400"/>
            <a:ext cx="2895600" cy="2895600"/>
          </a:xfrm>
          <a:prstGeom prst="rect">
            <a:avLst/>
          </a:prstGeom>
        </p:spPr>
      </p:pic>
      <p:sp>
        <p:nvSpPr>
          <p:cNvPr id="215" name="Text Box 19"/>
          <p:cNvSpPr txBox="1">
            <a:spLocks noChangeArrowheads="1"/>
          </p:cNvSpPr>
          <p:nvPr/>
        </p:nvSpPr>
        <p:spPr bwMode="auto">
          <a:xfrm>
            <a:off x="4114800" y="6553200"/>
            <a:ext cx="5486400" cy="731837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Problem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13639800" y="6553200"/>
            <a:ext cx="5486400" cy="731837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Current System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3850600" y="6507163"/>
            <a:ext cx="5486400" cy="731837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Requirements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846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846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12339</TotalTime>
  <Words>387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Diseño predeterminado</vt:lpstr>
      <vt:lpstr>Microsoft Word Document</vt:lpstr>
      <vt:lpstr>Image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Me</dc:creator>
  <cp:lastModifiedBy>Ricardo Martinez</cp:lastModifiedBy>
  <cp:revision>74</cp:revision>
  <dcterms:created xsi:type="dcterms:W3CDTF">2012-11-19T15:27:41Z</dcterms:created>
  <dcterms:modified xsi:type="dcterms:W3CDTF">2014-12-05T02:22:41Z</dcterms:modified>
</cp:coreProperties>
</file>