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90A"/>
    <a:srgbClr val="1A3908"/>
    <a:srgbClr val="69881E"/>
    <a:srgbClr val="B6A6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371" autoAdjust="0"/>
    <p:restoredTop sz="97115" autoAdjust="0"/>
  </p:normalViewPr>
  <p:slideViewPr>
    <p:cSldViewPr>
      <p:cViewPr>
        <p:scale>
          <a:sx n="37" d="100"/>
          <a:sy n="37" d="100"/>
        </p:scale>
        <p:origin x="-952" y="439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C579C2D-29BE-6948-80B9-138A16B9DF50}" type="datetime1">
              <a:rPr lang="en-US"/>
              <a:pPr/>
              <a:t>12/2/14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A3555B1-AA8D-4148-AB05-721FB25F550E}" type="slidenum">
              <a:rPr lang="en-US"/>
              <a:pPr/>
              <a:t>‹#›</a:t>
            </a:fld>
            <a:endParaRPr lang="en-US"/>
          </a:p>
        </p:txBody>
      </p:sp>
    </p:spTree>
    <p:extLst>
      <p:ext uri="{BB962C8B-B14F-4D97-AF65-F5344CB8AC3E}">
        <p14:creationId xmlns:p14="http://schemas.microsoft.com/office/powerpoint/2010/main" val="34420945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37931725" indent="-37474525"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FEC7FA4E-678F-394F-9C9D-EFE635BBC70D}"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293CA76-4B36-D343-AEAB-ABD1F722B7B0}" type="slidenum">
              <a:rPr lang="en-US"/>
              <a:pPr/>
              <a:t>‹#›</a:t>
            </a:fld>
            <a:endParaRPr lang="en-US"/>
          </a:p>
        </p:txBody>
      </p:sp>
    </p:spTree>
    <p:extLst>
      <p:ext uri="{BB962C8B-B14F-4D97-AF65-F5344CB8AC3E}">
        <p14:creationId xmlns:p14="http://schemas.microsoft.com/office/powerpoint/2010/main" val="259556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BAC50F9-AF73-B44E-A14B-9543483F5FAD}" type="slidenum">
              <a:rPr lang="en-US"/>
              <a:pPr/>
              <a:t>‹#›</a:t>
            </a:fld>
            <a:endParaRPr lang="en-US"/>
          </a:p>
        </p:txBody>
      </p:sp>
    </p:spTree>
    <p:extLst>
      <p:ext uri="{BB962C8B-B14F-4D97-AF65-F5344CB8AC3E}">
        <p14:creationId xmlns:p14="http://schemas.microsoft.com/office/powerpoint/2010/main" val="393833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EE40D7B-6423-DF46-BDBE-B4D50A96FDA3}" type="slidenum">
              <a:rPr lang="en-US"/>
              <a:pPr/>
              <a:t>‹#›</a:t>
            </a:fld>
            <a:endParaRPr lang="en-US"/>
          </a:p>
        </p:txBody>
      </p:sp>
    </p:spTree>
    <p:extLst>
      <p:ext uri="{BB962C8B-B14F-4D97-AF65-F5344CB8AC3E}">
        <p14:creationId xmlns:p14="http://schemas.microsoft.com/office/powerpoint/2010/main" val="2614894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5CE28DB-E1AA-CC4B-85D5-34A5085F0A50}" type="slidenum">
              <a:rPr lang="en-US"/>
              <a:pPr/>
              <a:t>‹#›</a:t>
            </a:fld>
            <a:endParaRPr lang="en-US"/>
          </a:p>
        </p:txBody>
      </p:sp>
    </p:spTree>
    <p:extLst>
      <p:ext uri="{BB962C8B-B14F-4D97-AF65-F5344CB8AC3E}">
        <p14:creationId xmlns:p14="http://schemas.microsoft.com/office/powerpoint/2010/main" val="325820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8CEB4E-81DE-2E41-AE18-5EBE961136D4}" type="slidenum">
              <a:rPr lang="en-US"/>
              <a:pPr/>
              <a:t>‹#›</a:t>
            </a:fld>
            <a:endParaRPr lang="en-US"/>
          </a:p>
        </p:txBody>
      </p:sp>
    </p:spTree>
    <p:extLst>
      <p:ext uri="{BB962C8B-B14F-4D97-AF65-F5344CB8AC3E}">
        <p14:creationId xmlns:p14="http://schemas.microsoft.com/office/powerpoint/2010/main" val="123166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F207A8A-A51F-D246-A611-2EBF836E72A1}" type="slidenum">
              <a:rPr lang="en-US"/>
              <a:pPr/>
              <a:t>‹#›</a:t>
            </a:fld>
            <a:endParaRPr lang="en-US"/>
          </a:p>
        </p:txBody>
      </p:sp>
    </p:spTree>
    <p:extLst>
      <p:ext uri="{BB962C8B-B14F-4D97-AF65-F5344CB8AC3E}">
        <p14:creationId xmlns:p14="http://schemas.microsoft.com/office/powerpoint/2010/main" val="14140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585A662-B0DF-414D-8673-E6C6863D4CF2}" type="slidenum">
              <a:rPr lang="en-US"/>
              <a:pPr/>
              <a:t>‹#›</a:t>
            </a:fld>
            <a:endParaRPr lang="en-US"/>
          </a:p>
        </p:txBody>
      </p:sp>
    </p:spTree>
    <p:extLst>
      <p:ext uri="{BB962C8B-B14F-4D97-AF65-F5344CB8AC3E}">
        <p14:creationId xmlns:p14="http://schemas.microsoft.com/office/powerpoint/2010/main" val="14895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97EDCB8-1D24-FA4B-832F-0F401921D1E7}" type="slidenum">
              <a:rPr lang="en-US"/>
              <a:pPr/>
              <a:t>‹#›</a:t>
            </a:fld>
            <a:endParaRPr lang="en-US"/>
          </a:p>
        </p:txBody>
      </p:sp>
    </p:spTree>
    <p:extLst>
      <p:ext uri="{BB962C8B-B14F-4D97-AF65-F5344CB8AC3E}">
        <p14:creationId xmlns:p14="http://schemas.microsoft.com/office/powerpoint/2010/main" val="329611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74926EF-85C1-9B46-ABB3-F7DA3062A54A}" type="slidenum">
              <a:rPr lang="en-US"/>
              <a:pPr/>
              <a:t>‹#›</a:t>
            </a:fld>
            <a:endParaRPr lang="en-US"/>
          </a:p>
        </p:txBody>
      </p:sp>
    </p:spTree>
    <p:extLst>
      <p:ext uri="{BB962C8B-B14F-4D97-AF65-F5344CB8AC3E}">
        <p14:creationId xmlns:p14="http://schemas.microsoft.com/office/powerpoint/2010/main" val="407921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EE21CF-22DA-0242-A01F-027C90335729}" type="slidenum">
              <a:rPr lang="en-US"/>
              <a:pPr/>
              <a:t>‹#›</a:t>
            </a:fld>
            <a:endParaRPr lang="en-US"/>
          </a:p>
        </p:txBody>
      </p:sp>
    </p:spTree>
    <p:extLst>
      <p:ext uri="{BB962C8B-B14F-4D97-AF65-F5344CB8AC3E}">
        <p14:creationId xmlns:p14="http://schemas.microsoft.com/office/powerpoint/2010/main" val="380528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AF98A44-0CEF-7341-8375-87B8BAC38B52}" type="slidenum">
              <a:rPr lang="en-US"/>
              <a:pPr/>
              <a:t>‹#›</a:t>
            </a:fld>
            <a:endParaRPr lang="en-US"/>
          </a:p>
        </p:txBody>
      </p:sp>
    </p:spTree>
    <p:extLst>
      <p:ext uri="{BB962C8B-B14F-4D97-AF65-F5344CB8AC3E}">
        <p14:creationId xmlns:p14="http://schemas.microsoft.com/office/powerpoint/2010/main" val="31752390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F17C3CA4-3712-0943-9728-9AFF8711BCD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pPr>
            <a:r>
              <a:rPr lang="en-US" sz="7200" b="1" dirty="0">
                <a:effectLst>
                  <a:outerShdw blurRad="38100" dist="38100" dir="2700000" algn="tl">
                    <a:srgbClr val="DDDDDD"/>
                  </a:outerShdw>
                </a:effectLst>
                <a:latin typeface="Times New Roman" charset="0"/>
              </a:rPr>
              <a:t>Senior Project, </a:t>
            </a:r>
            <a:r>
              <a:rPr lang="en-US" sz="7200" b="1" dirty="0" smtClean="0">
                <a:effectLst>
                  <a:outerShdw blurRad="38100" dist="38100" dir="2700000" algn="tl">
                    <a:srgbClr val="DDDDDD"/>
                  </a:outerShdw>
                </a:effectLst>
                <a:latin typeface="Times New Roman" charset="0"/>
              </a:rPr>
              <a:t>2014, Fall</a:t>
            </a:r>
            <a:endParaRPr lang="en-US" sz="7200" dirty="0">
              <a:latin typeface="Times New Roman" charset="0"/>
            </a:endParaRPr>
          </a:p>
        </p:txBody>
      </p:sp>
      <p:sp>
        <p:nvSpPr>
          <p:cNvPr id="14339"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smtClean="0">
                <a:solidFill>
                  <a:srgbClr val="3333CC"/>
                </a:solidFill>
              </a:rPr>
              <a:t>Pinecrest People Mover</a:t>
            </a:r>
            <a:endParaRPr lang="en-US" sz="4800" b="1" dirty="0">
              <a:solidFill>
                <a:srgbClr val="3333CC"/>
              </a:solidFill>
            </a:endParaRPr>
          </a:p>
          <a:p>
            <a:pPr algn="ctr" eaLnBrk="1" hangingPunct="1"/>
            <a:r>
              <a:rPr lang="en-US" sz="3500" b="1" dirty="0">
                <a:solidFill>
                  <a:srgbClr val="3333CC"/>
                </a:solidFill>
              </a:rPr>
              <a:t>Student: </a:t>
            </a:r>
            <a:r>
              <a:rPr lang="en-US" sz="3500" dirty="0" smtClean="0">
                <a:solidFill>
                  <a:srgbClr val="3333CC"/>
                </a:solidFill>
              </a:rPr>
              <a:t>Ricardo Martinez, </a:t>
            </a:r>
            <a:r>
              <a:rPr lang="en-US" sz="3500" dirty="0">
                <a:solidFill>
                  <a:srgbClr val="3333CC"/>
                </a:solidFill>
              </a:rPr>
              <a:t>Florida International University</a:t>
            </a:r>
          </a:p>
          <a:p>
            <a:pPr algn="ctr" eaLnBrk="1" hangingPunct="1"/>
            <a:r>
              <a:rPr lang="en-US" sz="3500" b="1" dirty="0">
                <a:solidFill>
                  <a:srgbClr val="3333CC"/>
                </a:solidFill>
              </a:rPr>
              <a:t>Mentor:</a:t>
            </a:r>
            <a:r>
              <a:rPr lang="en-US" sz="3500" b="1" i="1" dirty="0">
                <a:solidFill>
                  <a:srgbClr val="3333CC"/>
                </a:solidFill>
              </a:rPr>
              <a:t> </a:t>
            </a:r>
            <a:r>
              <a:rPr lang="en-US" sz="3500" dirty="0" smtClean="0">
                <a:solidFill>
                  <a:srgbClr val="3333CC"/>
                </a:solidFill>
              </a:rPr>
              <a:t>Gabriela Wilson</a:t>
            </a:r>
            <a:r>
              <a:rPr lang="en-US" altLang="ja-JP" sz="3500" dirty="0" smtClean="0">
                <a:solidFill>
                  <a:srgbClr val="3333CC"/>
                </a:solidFill>
              </a:rPr>
              <a:t>,</a:t>
            </a:r>
            <a:r>
              <a:rPr lang="en-US" altLang="ja-JP" sz="3500" i="1" dirty="0" smtClean="0">
                <a:solidFill>
                  <a:srgbClr val="3333CC"/>
                </a:solidFill>
              </a:rPr>
              <a:t> </a:t>
            </a:r>
            <a:r>
              <a:rPr lang="en-US" altLang="ja-JP" sz="3500" dirty="0" smtClean="0">
                <a:solidFill>
                  <a:srgbClr val="3333CC"/>
                </a:solidFill>
              </a:rPr>
              <a:t>Village of Pinecrest</a:t>
            </a:r>
            <a:endParaRPr lang="en-US" altLang="ja-JP" sz="3500" dirty="0">
              <a:solidFill>
                <a:srgbClr val="3333CC"/>
              </a:solidFill>
            </a:endParaRPr>
          </a:p>
          <a:p>
            <a:pPr algn="ctr" eaLnBrk="1" hangingPunct="1"/>
            <a:r>
              <a:rPr lang="en-US" sz="3500" b="1" dirty="0">
                <a:solidFill>
                  <a:srgbClr val="3333CC"/>
                </a:solidFill>
              </a:rPr>
              <a:t>Instructor:</a:t>
            </a:r>
            <a:r>
              <a:rPr lang="en-US" sz="3500" b="1" i="1" dirty="0">
                <a:solidFill>
                  <a:srgbClr val="3333CC"/>
                </a:solidFill>
              </a:rPr>
              <a:t> </a:t>
            </a:r>
            <a:r>
              <a:rPr lang="en-US" sz="3500" dirty="0">
                <a:solidFill>
                  <a:srgbClr val="3333CC"/>
                </a:solidFill>
              </a:rPr>
              <a:t>Masoud Sadjadi, Florida International University</a:t>
            </a:r>
          </a:p>
        </p:txBody>
      </p:sp>
      <p:sp>
        <p:nvSpPr>
          <p:cNvPr id="14340" name="Text Box 72"/>
          <p:cNvSpPr txBox="1">
            <a:spLocks noChangeArrowheads="1"/>
          </p:cNvSpPr>
          <p:nvPr/>
        </p:nvSpPr>
        <p:spPr bwMode="auto">
          <a:xfrm>
            <a:off x="1219200" y="42138600"/>
            <a:ext cx="30632400" cy="108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a:r>
              <a:rPr lang="en-US" sz="3200" dirty="0"/>
              <a:t>The material presented in this poster is based upon the work supported by Gabriela Wilson and </a:t>
            </a:r>
            <a:r>
              <a:rPr lang="en-US" sz="3200" dirty="0" smtClean="0"/>
              <a:t>the Village of Pinecrest. </a:t>
            </a:r>
            <a:r>
              <a:rPr lang="en-US" sz="3200" dirty="0"/>
              <a:t>I am thankful </a:t>
            </a:r>
            <a:r>
              <a:rPr lang="en-US" sz="3200" dirty="0" smtClean="0"/>
              <a:t>for </a:t>
            </a:r>
            <a:r>
              <a:rPr lang="en-US" sz="3200" dirty="0"/>
              <a:t>the help that I received from my </a:t>
            </a:r>
            <a:r>
              <a:rPr lang="en-US" sz="3200" dirty="0" smtClean="0"/>
              <a:t>teammate Maurice Pruna</a:t>
            </a:r>
            <a:endParaRPr lang="en-US" sz="3200" dirty="0">
              <a:effectLst/>
            </a:endParaRPr>
          </a:p>
        </p:txBody>
      </p:sp>
      <p:sp>
        <p:nvSpPr>
          <p:cNvPr id="14341" name="Rectangle 18"/>
          <p:cNvSpPr>
            <a:spLocks noChangeArrowheads="1"/>
          </p:cNvSpPr>
          <p:nvPr/>
        </p:nvSpPr>
        <p:spPr bwMode="auto">
          <a:xfrm>
            <a:off x="914400" y="5486400"/>
            <a:ext cx="31089600" cy="35661600"/>
          </a:xfrm>
          <a:prstGeom prst="rect">
            <a:avLst/>
          </a:prstGeom>
          <a:ln>
            <a:headEnd/>
            <a:tailEnd/>
          </a:ln>
          <a:effectLst>
            <a:glow rad="228600">
              <a:schemeClr val="accent4">
                <a:satMod val="175000"/>
                <a:alpha val="40000"/>
              </a:schemeClr>
            </a:glow>
            <a:outerShdw blurRad="40000" dist="20000" dir="54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wrap="none" anchor="ctr"/>
          <a:lstStyle/>
          <a:p>
            <a:endParaRPr lang="en-US" dirty="0"/>
          </a:p>
        </p:txBody>
      </p:sp>
      <p:sp>
        <p:nvSpPr>
          <p:cNvPr id="215" name="Text Box 19"/>
          <p:cNvSpPr txBox="1">
            <a:spLocks noChangeArrowheads="1"/>
          </p:cNvSpPr>
          <p:nvPr/>
        </p:nvSpPr>
        <p:spPr bwMode="auto">
          <a:xfrm>
            <a:off x="4114800" y="5789613"/>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Problem</a:t>
            </a:r>
          </a:p>
        </p:txBody>
      </p:sp>
      <p:sp>
        <p:nvSpPr>
          <p:cNvPr id="14343" name="Rectangle 18"/>
          <p:cNvSpPr>
            <a:spLocks noChangeArrowheads="1"/>
          </p:cNvSpPr>
          <p:nvPr/>
        </p:nvSpPr>
        <p:spPr bwMode="auto">
          <a:xfrm>
            <a:off x="914400" y="41529000"/>
            <a:ext cx="31089600" cy="19050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7" name="Text Box 19"/>
          <p:cNvSpPr txBox="1">
            <a:spLocks noChangeArrowheads="1"/>
          </p:cNvSpPr>
          <p:nvPr/>
        </p:nvSpPr>
        <p:spPr bwMode="auto">
          <a:xfrm>
            <a:off x="1219200" y="413766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336699"/>
                </a:solidFill>
                <a:effectLst>
                  <a:outerShdw blurRad="38100" dist="38100" dir="2700000" algn="tl">
                    <a:srgbClr val="DDDDDD"/>
                  </a:outerShdw>
                </a:effectLst>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6"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Current System</a:t>
            </a:r>
          </a:p>
        </p:txBody>
      </p:sp>
      <p:sp>
        <p:nvSpPr>
          <p:cNvPr id="35" name="Text Box 19"/>
          <p:cNvSpPr txBox="1">
            <a:spLocks noChangeArrowheads="1"/>
          </p:cNvSpPr>
          <p:nvPr/>
        </p:nvSpPr>
        <p:spPr bwMode="auto">
          <a:xfrm>
            <a:off x="23317200" y="5792788"/>
            <a:ext cx="5486400" cy="731837"/>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Requirements</a:t>
            </a:r>
          </a:p>
        </p:txBody>
      </p:sp>
      <p:sp>
        <p:nvSpPr>
          <p:cNvPr id="36" name="Text Box 19"/>
          <p:cNvSpPr txBox="1">
            <a:spLocks noChangeArrowheads="1"/>
          </p:cNvSpPr>
          <p:nvPr/>
        </p:nvSpPr>
        <p:spPr bwMode="auto">
          <a:xfrm>
            <a:off x="4114800" y="173736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System Design</a:t>
            </a:r>
          </a:p>
        </p:txBody>
      </p:sp>
      <p:sp>
        <p:nvSpPr>
          <p:cNvPr id="37" name="Text Box 19"/>
          <p:cNvSpPr txBox="1">
            <a:spLocks noChangeArrowheads="1"/>
          </p:cNvSpPr>
          <p:nvPr/>
        </p:nvSpPr>
        <p:spPr bwMode="auto">
          <a:xfrm>
            <a:off x="13716000" y="173736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Object Design</a:t>
            </a:r>
          </a:p>
        </p:txBody>
      </p:sp>
      <p:sp>
        <p:nvSpPr>
          <p:cNvPr id="38" name="Text Box 19"/>
          <p:cNvSpPr txBox="1">
            <a:spLocks noChangeArrowheads="1"/>
          </p:cNvSpPr>
          <p:nvPr/>
        </p:nvSpPr>
        <p:spPr bwMode="auto">
          <a:xfrm>
            <a:off x="23317200" y="173736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Implementation</a:t>
            </a:r>
          </a:p>
        </p:txBody>
      </p:sp>
      <p:sp>
        <p:nvSpPr>
          <p:cNvPr id="39" name="Text Box 19"/>
          <p:cNvSpPr txBox="1">
            <a:spLocks noChangeArrowheads="1"/>
          </p:cNvSpPr>
          <p:nvPr/>
        </p:nvSpPr>
        <p:spPr bwMode="auto">
          <a:xfrm>
            <a:off x="4114800" y="292608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Verification</a:t>
            </a:r>
          </a:p>
        </p:txBody>
      </p:sp>
      <p:sp>
        <p:nvSpPr>
          <p:cNvPr id="40" name="Text Box 19"/>
          <p:cNvSpPr txBox="1">
            <a:spLocks noChangeArrowheads="1"/>
          </p:cNvSpPr>
          <p:nvPr/>
        </p:nvSpPr>
        <p:spPr bwMode="auto">
          <a:xfrm>
            <a:off x="13716000" y="292608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Screenshots</a:t>
            </a:r>
          </a:p>
        </p:txBody>
      </p:sp>
      <p:sp>
        <p:nvSpPr>
          <p:cNvPr id="41" name="Text Box 19"/>
          <p:cNvSpPr txBox="1">
            <a:spLocks noChangeArrowheads="1"/>
          </p:cNvSpPr>
          <p:nvPr/>
        </p:nvSpPr>
        <p:spPr bwMode="auto">
          <a:xfrm>
            <a:off x="23317200" y="29260800"/>
            <a:ext cx="5486400" cy="731838"/>
          </a:xfrm>
          <a:prstGeom prst="rect">
            <a:avLst/>
          </a:prstGeom>
          <a:solidFill>
            <a:srgbClr val="B6A674"/>
          </a:solidFill>
          <a:ln>
            <a:headEnd/>
            <a:tailEnd/>
          </a:ln>
        </p:spPr>
        <p:style>
          <a:lnRef idx="1">
            <a:schemeClr val="dk1"/>
          </a:lnRef>
          <a:fillRef idx="2">
            <a:schemeClr val="dk1"/>
          </a:fillRef>
          <a:effectRef idx="1">
            <a:schemeClr val="dk1"/>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dirty="0">
                <a:solidFill>
                  <a:srgbClr val="1B390A"/>
                </a:solidFill>
                <a:effectLst>
                  <a:outerShdw blurRad="38100" dist="38100" dir="2700000" algn="tl">
                    <a:srgbClr val="DDDDDD"/>
                  </a:outerShdw>
                </a:effectLst>
              </a:rPr>
              <a:t>Summary</a:t>
            </a:r>
          </a:p>
        </p:txBody>
      </p:sp>
      <p:sp>
        <p:nvSpPr>
          <p:cNvPr id="2" name="TextBox 1"/>
          <p:cNvSpPr txBox="1"/>
          <p:nvPr/>
        </p:nvSpPr>
        <p:spPr>
          <a:xfrm>
            <a:off x="5853387" y="10712241"/>
            <a:ext cx="184666" cy="1384995"/>
          </a:xfrm>
          <a:prstGeom prst="rect">
            <a:avLst/>
          </a:prstGeom>
          <a:noFill/>
        </p:spPr>
        <p:txBody>
          <a:bodyPr wrap="none" rtlCol="0">
            <a:spAutoFit/>
          </a:bodyPr>
          <a:lstStyle/>
          <a:p>
            <a:endParaRPr lang="en-US" dirty="0"/>
          </a:p>
        </p:txBody>
      </p:sp>
      <p:pic>
        <p:nvPicPr>
          <p:cNvPr id="3" name="Picture 2" descr="google-maps-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00" y="609600"/>
            <a:ext cx="2514600" cy="2514600"/>
          </a:xfrm>
          <a:prstGeom prst="rect">
            <a:avLst/>
          </a:prstGeom>
        </p:spPr>
      </p:pic>
      <p:pic>
        <p:nvPicPr>
          <p:cNvPr id="4" name="Picture 3" descr="Javascript_logo_unofficial-300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2133600"/>
            <a:ext cx="2895600" cy="2895600"/>
          </a:xfrm>
          <a:prstGeom prst="rect">
            <a:avLst/>
          </a:prstGeom>
        </p:spPr>
      </p:pic>
      <p:pic>
        <p:nvPicPr>
          <p:cNvPr id="5" name="Picture 4" descr="mysql-logo[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31800" y="2590800"/>
            <a:ext cx="4789714" cy="2514600"/>
          </a:xfrm>
          <a:prstGeom prst="rect">
            <a:avLst/>
          </a:prstGeom>
        </p:spPr>
      </p:pic>
      <p:pic>
        <p:nvPicPr>
          <p:cNvPr id="9" name="Picture 8" descr="ShowImag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381000"/>
            <a:ext cx="4038600" cy="3998214"/>
          </a:xfrm>
          <a:prstGeom prst="rect">
            <a:avLst/>
          </a:prstGeom>
        </p:spPr>
      </p:pic>
      <p:pic>
        <p:nvPicPr>
          <p:cNvPr id="10" name="Picture 9" descr="sencha-touch-logo-tizen-expert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9600" y="304800"/>
            <a:ext cx="5080000" cy="2120900"/>
          </a:xfrm>
          <a:prstGeom prst="rect">
            <a:avLst/>
          </a:prstGeom>
        </p:spPr>
      </p:pic>
      <p:pic>
        <p:nvPicPr>
          <p:cNvPr id="11" name="Picture 10" descr="spring-tool-suite-project-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37000" y="381000"/>
            <a:ext cx="2717800" cy="3009900"/>
          </a:xfrm>
          <a:prstGeom prst="rect">
            <a:avLst/>
          </a:prstGeom>
        </p:spPr>
      </p:pic>
      <p:sp>
        <p:nvSpPr>
          <p:cNvPr id="12" name="TextBox 11"/>
          <p:cNvSpPr txBox="1">
            <a:spLocks/>
          </p:cNvSpPr>
          <p:nvPr/>
        </p:nvSpPr>
        <p:spPr>
          <a:xfrm>
            <a:off x="2590800" y="7315200"/>
            <a:ext cx="8458200" cy="6017032"/>
          </a:xfrm>
          <a:prstGeom prst="rect">
            <a:avLst/>
          </a:prstGeom>
          <a:noFill/>
        </p:spPr>
        <p:txBody>
          <a:bodyPr wrap="square" rtlCol="0">
            <a:spAutoFit/>
          </a:bodyPr>
          <a:lstStyle/>
          <a:p>
            <a:r>
              <a:rPr lang="en-US" sz="3500" dirty="0" smtClean="0"/>
              <a:t>The Pinecrest People Mover goes beyond the limits of a regular school bus. This trolley gives students in the Village of Pinecrest an opportunity arrive to their local middle and high school from a location close to home. However, currently there is no system that will keep track of these trolleys. Parents and students do not know how far a trolley is from their stop nor have the knowledge of the closest stop to their location.</a:t>
            </a:r>
            <a:endParaRPr lang="en-US" sz="3500" dirty="0"/>
          </a:p>
        </p:txBody>
      </p:sp>
      <p:sp>
        <p:nvSpPr>
          <p:cNvPr id="6" name="TextBox 5"/>
          <p:cNvSpPr txBox="1"/>
          <p:nvPr/>
        </p:nvSpPr>
        <p:spPr>
          <a:xfrm>
            <a:off x="12573000" y="7543800"/>
            <a:ext cx="8686800" cy="3862596"/>
          </a:xfrm>
          <a:prstGeom prst="rect">
            <a:avLst/>
          </a:prstGeom>
          <a:noFill/>
        </p:spPr>
        <p:txBody>
          <a:bodyPr wrap="square" rtlCol="0">
            <a:spAutoFit/>
          </a:bodyPr>
          <a:lstStyle/>
          <a:p>
            <a:r>
              <a:rPr lang="en-US" sz="3500" dirty="0" smtClean="0"/>
              <a:t>Currently, there are several trolley or bus trackers in Miami. However, there are no applications that focus only on the Village of Pinecrest. This application gives the user a chance to see the routes, where the stops are, the estimated time for the trolley to arrive, and set alert notifications.</a:t>
            </a:r>
            <a:endParaRPr lang="en-US" sz="3500" dirty="0"/>
          </a:p>
        </p:txBody>
      </p:sp>
      <p:sp>
        <p:nvSpPr>
          <p:cNvPr id="7" name="TextBox 6"/>
          <p:cNvSpPr txBox="1"/>
          <p:nvPr/>
        </p:nvSpPr>
        <p:spPr>
          <a:xfrm>
            <a:off x="22402800" y="7620000"/>
            <a:ext cx="8534400" cy="4939814"/>
          </a:xfrm>
          <a:prstGeom prst="rect">
            <a:avLst/>
          </a:prstGeom>
          <a:noFill/>
        </p:spPr>
        <p:txBody>
          <a:bodyPr wrap="square" rtlCol="0">
            <a:spAutoFit/>
          </a:bodyPr>
          <a:lstStyle/>
          <a:p>
            <a:r>
              <a:rPr lang="en-US" sz="3500" dirty="0" smtClean="0"/>
              <a:t>Requirements implemented per request of the client that I developed:</a:t>
            </a:r>
          </a:p>
          <a:p>
            <a:endParaRPr lang="en-US" sz="3500" dirty="0" smtClean="0"/>
          </a:p>
          <a:p>
            <a:pPr marL="457200" indent="-457200">
              <a:buFont typeface="Arial"/>
              <a:buChar char="•"/>
            </a:pPr>
            <a:r>
              <a:rPr lang="en-US" sz="3500" dirty="0" smtClean="0"/>
              <a:t>Estimated Time for Given Stop</a:t>
            </a:r>
          </a:p>
          <a:p>
            <a:pPr marL="457200" indent="-457200">
              <a:buFont typeface="Arial"/>
              <a:buChar char="•"/>
            </a:pPr>
            <a:r>
              <a:rPr lang="en-US" sz="3500" dirty="0" smtClean="0"/>
              <a:t>Estimated Time for Favorite Stop</a:t>
            </a:r>
          </a:p>
          <a:p>
            <a:pPr marL="457200" indent="-457200">
              <a:buFont typeface="Arial"/>
              <a:buChar char="•"/>
            </a:pPr>
            <a:r>
              <a:rPr lang="en-US" sz="3500" dirty="0" smtClean="0"/>
              <a:t>Display stops on map</a:t>
            </a:r>
          </a:p>
          <a:p>
            <a:pPr marL="457200" indent="-457200">
              <a:buFont typeface="Arial"/>
              <a:buChar char="•"/>
            </a:pPr>
            <a:r>
              <a:rPr lang="en-US" sz="3500" dirty="0" smtClean="0"/>
              <a:t>Display routes on map using Waypoints</a:t>
            </a:r>
          </a:p>
          <a:p>
            <a:pPr marL="457200" indent="-457200">
              <a:buFont typeface="Arial"/>
              <a:buChar char="•"/>
            </a:pPr>
            <a:r>
              <a:rPr lang="en-US" sz="3500" dirty="0" smtClean="0"/>
              <a:t>Display routes in list view</a:t>
            </a:r>
          </a:p>
          <a:p>
            <a:pPr marL="457200" indent="-457200">
              <a:buFont typeface="Arial"/>
              <a:buChar char="•"/>
            </a:pPr>
            <a:r>
              <a:rPr lang="en-US" sz="3500" dirty="0" smtClean="0"/>
              <a:t>Find nearest stop for current location</a:t>
            </a:r>
            <a:endParaRPr lang="en-US" sz="3500" dirty="0"/>
          </a:p>
        </p:txBody>
      </p:sp>
      <p:sp>
        <p:nvSpPr>
          <p:cNvPr id="8" name="TextBox 7"/>
          <p:cNvSpPr txBox="1"/>
          <p:nvPr/>
        </p:nvSpPr>
        <p:spPr>
          <a:xfrm>
            <a:off x="22402800" y="30861000"/>
            <a:ext cx="8153400" cy="5478423"/>
          </a:xfrm>
          <a:prstGeom prst="rect">
            <a:avLst/>
          </a:prstGeom>
          <a:noFill/>
        </p:spPr>
        <p:txBody>
          <a:bodyPr wrap="square" rtlCol="0">
            <a:spAutoFit/>
          </a:bodyPr>
          <a:lstStyle/>
          <a:p>
            <a:r>
              <a:rPr lang="en-US" sz="3500" dirty="0" smtClean="0"/>
              <a:t>After all the work that was implemented for this project, the application can now be used for tracking the Pinecrest People Mover bus. With the help of Maurice Pruna, who was mainly in charge of the back end, the application will only have a 10 second delay when information is being updated. The application can be used for both web </a:t>
            </a:r>
            <a:r>
              <a:rPr lang="en-US" sz="3500" smtClean="0"/>
              <a:t>and mobile.</a:t>
            </a:r>
            <a:endParaRPr lang="en-US" sz="35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12045</TotalTime>
  <Words>337</Words>
  <Application>Microsoft Macintosh PowerPoint</Application>
  <PresentationFormat>Custom</PresentationFormat>
  <Paragraphs>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Ricardo Martinez</cp:lastModifiedBy>
  <cp:revision>37</cp:revision>
  <dcterms:created xsi:type="dcterms:W3CDTF">2012-11-19T15:27:41Z</dcterms:created>
  <dcterms:modified xsi:type="dcterms:W3CDTF">2014-12-03T00:40:05Z</dcterms:modified>
</cp:coreProperties>
</file>