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70B"/>
    <a:srgbClr val="1B390A"/>
    <a:srgbClr val="1A3908"/>
    <a:srgbClr val="69881E"/>
    <a:srgbClr val="B6A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71" autoAdjust="0"/>
    <p:restoredTop sz="97115" autoAdjust="0"/>
  </p:normalViewPr>
  <p:slideViewPr>
    <p:cSldViewPr>
      <p:cViewPr>
        <p:scale>
          <a:sx n="14" d="100"/>
          <a:sy n="14" d="100"/>
        </p:scale>
        <p:origin x="-3336" y="-51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79C2D-29BE-6948-80B9-138A16B9DF50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3555B1-AA8D-4148-AB05-721FB25F5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4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C7FA4E-678F-394F-9C9D-EFE635BBC70D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3CA76-4B36-D343-AEAB-ABD1F722B7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C50F9-AF73-B44E-A14B-9543483F5F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40D7B-6423-DF46-BDBE-B4D50A96F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E28DB-E1AA-CC4B-85D5-34A5085F0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CEB4E-81DE-2E41-AE18-5EBE961136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07A8A-A51F-D246-A611-2EBF836E72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5A662-B0DF-414D-8673-E6C6863D4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EDCB8-1D24-FA4B-832F-0F401921D1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926EF-85C1-9B46-ABB3-F7DA3062A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E21CF-22DA-0242-A01F-027C90335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98A44-0CEF-7341-8375-87B8BAC38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>
              <a:defRPr sz="6600"/>
            </a:lvl1pPr>
          </a:lstStyle>
          <a:p>
            <a:fld id="{F17C3CA4-3712-0943-9728-9AFF8711BC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ＭＳ Ｐゴシック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ＭＳ Ｐゴシック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ＭＳ Ｐゴシック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package" Target="../embeddings/Microsoft_Word_Document1.docx"/><Relationship Id="rId12" Type="http://schemas.openxmlformats.org/officeDocument/2006/relationships/image" Target="../media/image1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791200" y="2257425"/>
            <a:ext cx="2133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7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Senior Project, </a:t>
            </a:r>
            <a:r>
              <a:rPr lang="en-US" sz="7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2014, Fall</a:t>
            </a:r>
            <a:endParaRPr lang="en-US" sz="7200" dirty="0">
              <a:latin typeface="Times New Roman" charset="0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567488" y="2743200"/>
            <a:ext cx="19797712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solidFill>
                  <a:srgbClr val="3333CC"/>
                </a:solidFill>
              </a:rPr>
              <a:t>Pinecrest People Mover</a:t>
            </a:r>
            <a:endParaRPr lang="en-US" sz="4800" b="1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Ricardo Martinez, </a:t>
            </a:r>
            <a:r>
              <a:rPr 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Mentor: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Gabriela Wilson</a:t>
            </a:r>
            <a:r>
              <a:rPr lang="en-US" altLang="ja-JP" sz="3500" dirty="0" smtClean="0">
                <a:solidFill>
                  <a:srgbClr val="3333CC"/>
                </a:solidFill>
              </a:rPr>
              <a:t>,</a:t>
            </a:r>
            <a:r>
              <a:rPr lang="en-US" altLang="ja-JP" sz="3500" i="1" dirty="0" smtClean="0">
                <a:solidFill>
                  <a:srgbClr val="3333CC"/>
                </a:solidFill>
              </a:rPr>
              <a:t> </a:t>
            </a:r>
            <a:r>
              <a:rPr lang="en-US" altLang="ja-JP" sz="3500" dirty="0" smtClean="0">
                <a:solidFill>
                  <a:srgbClr val="3333CC"/>
                </a:solidFill>
              </a:rPr>
              <a:t>Village of Pinecrest</a:t>
            </a:r>
            <a:endParaRPr lang="en-US" altLang="ja-JP" sz="3500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Instructor: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Masoud Sadjadi, Florida International University</a:t>
            </a:r>
          </a:p>
        </p:txBody>
      </p: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1219200" y="42138600"/>
            <a:ext cx="30632400" cy="108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marL="493713" indent="-493713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/>
              <a:t>The material presented in this poster is based upon the work supported by Gabriela Wilson and </a:t>
            </a:r>
            <a:r>
              <a:rPr lang="en-US" sz="3200" dirty="0" smtClean="0"/>
              <a:t>the Village of Pinecrest. </a:t>
            </a:r>
            <a:r>
              <a:rPr lang="en-US" sz="3200" dirty="0"/>
              <a:t>I am thankful </a:t>
            </a:r>
            <a:r>
              <a:rPr lang="en-US" sz="3200" dirty="0" smtClean="0"/>
              <a:t>for </a:t>
            </a:r>
            <a:r>
              <a:rPr lang="en-US" sz="3200" dirty="0"/>
              <a:t>the help that I received from my </a:t>
            </a:r>
            <a:r>
              <a:rPr lang="en-US" sz="3200" dirty="0" smtClean="0"/>
              <a:t>teammate Maurice Pruna</a:t>
            </a:r>
            <a:endParaRPr lang="en-US" sz="3200" dirty="0">
              <a:effectLst/>
            </a:endParaRPr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990600" y="5486400"/>
            <a:ext cx="31089600" cy="35661600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500" dirty="0"/>
          </a:p>
        </p:txBody>
      </p:sp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914400" y="41529000"/>
            <a:ext cx="31089600" cy="19050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219200" y="41376600"/>
            <a:ext cx="4979987" cy="730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Acknowledgement</a:t>
            </a:r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15925800" y="446088"/>
            <a:ext cx="4724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cs typeface="Calibri" charset="0"/>
              </a:rPr>
              <a:t>School of Computing &amp; Information Sciences</a:t>
            </a:r>
            <a:endParaRPr lang="en-US" sz="3200">
              <a:solidFill>
                <a:schemeClr val="accent2"/>
              </a:solidFill>
              <a:cs typeface="Calibri" charset="0"/>
            </a:endParaRPr>
          </a:p>
        </p:txBody>
      </p:sp>
      <p:pic>
        <p:nvPicPr>
          <p:cNvPr id="14346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81000"/>
            <a:ext cx="2630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639800" y="5973763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393400" y="5973763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Requirements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505200" y="187452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Object Design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23850600" y="185928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Verification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3850600" y="305101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05200" y="306625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3387" y="10712241"/>
            <a:ext cx="1846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google-maps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0" y="609600"/>
            <a:ext cx="2514600" cy="2514600"/>
          </a:xfrm>
          <a:prstGeom prst="rect">
            <a:avLst/>
          </a:prstGeom>
        </p:spPr>
      </p:pic>
      <p:pic>
        <p:nvPicPr>
          <p:cNvPr id="4" name="Picture 3" descr="Javascript_logo_unofficial-300x3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33600"/>
            <a:ext cx="2895600" cy="2895600"/>
          </a:xfrm>
          <a:prstGeom prst="rect">
            <a:avLst/>
          </a:prstGeom>
        </p:spPr>
      </p:pic>
      <p:pic>
        <p:nvPicPr>
          <p:cNvPr id="5" name="Picture 4" descr="mysql-logo[1]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0" y="2590800"/>
            <a:ext cx="4789714" cy="2514600"/>
          </a:xfrm>
          <a:prstGeom prst="rect">
            <a:avLst/>
          </a:prstGeom>
        </p:spPr>
      </p:pic>
      <p:pic>
        <p:nvPicPr>
          <p:cNvPr id="9" name="Picture 8" descr="ShowImag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4038600" cy="3998214"/>
          </a:xfrm>
          <a:prstGeom prst="rect">
            <a:avLst/>
          </a:prstGeom>
        </p:spPr>
      </p:pic>
      <p:pic>
        <p:nvPicPr>
          <p:cNvPr id="10" name="Picture 9" descr="sencha-touch-logo-tizen-expert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4800"/>
            <a:ext cx="5080000" cy="2120900"/>
          </a:xfrm>
          <a:prstGeom prst="rect">
            <a:avLst/>
          </a:prstGeom>
        </p:spPr>
      </p:pic>
      <p:pic>
        <p:nvPicPr>
          <p:cNvPr id="11" name="Picture 10" descr="spring-tool-suite-project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0" y="381000"/>
            <a:ext cx="2717800" cy="300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996350"/>
            <a:ext cx="9753600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After all the work that was implemented for this project, the application can </a:t>
            </a:r>
            <a:r>
              <a:rPr lang="en-US" sz="3500" dirty="0" smtClean="0"/>
              <a:t>now</a:t>
            </a:r>
          </a:p>
          <a:p>
            <a:r>
              <a:rPr lang="en-US" sz="3500" dirty="0" smtClean="0"/>
              <a:t>be used for tracking the Pinecrest People Mover bus, show all stops, and estimate arrival time for the bus to a stop. </a:t>
            </a:r>
            <a:br>
              <a:rPr lang="en-US" sz="35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With the help of Maurice </a:t>
            </a:r>
            <a:r>
              <a:rPr lang="en-US" sz="3500" dirty="0" err="1" smtClean="0"/>
              <a:t>Pruna</a:t>
            </a:r>
            <a:r>
              <a:rPr lang="en-US" sz="3500" dirty="0" smtClean="0"/>
              <a:t>, who was mainly in charge of the back end, the application will only have a 10 second delay when information is being updated. </a:t>
            </a:r>
            <a:br>
              <a:rPr lang="en-US" sz="35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The application is compatible with both web and mobile devices.</a:t>
            </a:r>
            <a:endParaRPr lang="en-US" sz="35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26600" y="23850600"/>
            <a:ext cx="9372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Testing for this project was divided into two sections: system testing and integration testing. Above is an example of a system test case.</a:t>
            </a:r>
            <a:br>
              <a:rPr lang="en-US" sz="3500" dirty="0" smtClean="0"/>
            </a:br>
            <a:endParaRPr lang="en-US" sz="3500" dirty="0"/>
          </a:p>
          <a:p>
            <a:r>
              <a:rPr lang="en-US" sz="3500" b="1" dirty="0" smtClean="0"/>
              <a:t>System Testing </a:t>
            </a:r>
            <a:r>
              <a:rPr lang="en-US" sz="3500" dirty="0" smtClean="0"/>
              <a:t>– Dealt with the overall interaction of the user with the system, which was done manually. For each requirement, 3 test cases were completed, two sunny day and one rainy day</a:t>
            </a:r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4114800" y="5973763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Problem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704127"/>
              </p:ext>
            </p:extLst>
          </p:nvPr>
        </p:nvGraphicFramePr>
        <p:xfrm>
          <a:off x="22338632" y="19735800"/>
          <a:ext cx="890336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11" imgW="5638800" imgH="2413000" progId="Word.Document.12">
                  <p:embed/>
                </p:oleObj>
              </mc:Choice>
              <mc:Fallback>
                <p:oleObj name="Document" r:id="rId11" imgW="5638800" imgH="241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338632" y="19735800"/>
                        <a:ext cx="8903368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0" y="31772845"/>
            <a:ext cx="5006209" cy="5609461"/>
          </a:xfrm>
          <a:prstGeom prst="rect">
            <a:avLst/>
          </a:prstGeom>
        </p:spPr>
      </p:pic>
      <p:pic>
        <p:nvPicPr>
          <p:cNvPr id="27" name="Picture 26" descr="Screen Shot 2014-12-03 at 9.38.48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0" y="31751826"/>
            <a:ext cx="4994044" cy="5613400"/>
          </a:xfrm>
          <a:prstGeom prst="rect">
            <a:avLst/>
          </a:prstGeom>
        </p:spPr>
      </p:pic>
      <p:pic>
        <p:nvPicPr>
          <p:cNvPr id="29" name="Picture 28" descr="EstimatedTim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758464"/>
            <a:ext cx="9144000" cy="860006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1371600" y="6858000"/>
            <a:ext cx="30251400" cy="11353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895600" y="7086600"/>
            <a:ext cx="8077200" cy="1032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The Pinecrest People Mover goes beyond the limits of a regular school bus. </a:t>
            </a:r>
            <a:endParaRPr lang="en-US" sz="3500" dirty="0" smtClean="0"/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Trolley </a:t>
            </a:r>
            <a:r>
              <a:rPr lang="en-US" sz="3500" dirty="0" smtClean="0"/>
              <a:t>gives students in the Village of Pinecrest an opportunity arrive to their local middle and high school from a location close to </a:t>
            </a:r>
            <a:r>
              <a:rPr lang="en-US" sz="3500" dirty="0" smtClean="0"/>
              <a:t>home.</a:t>
            </a:r>
          </a:p>
          <a:p>
            <a:pPr marL="457200" indent="-457200">
              <a:buFont typeface="Arial"/>
              <a:buChar char="•"/>
            </a:pPr>
            <a:r>
              <a:rPr lang="en-US" sz="3500" dirty="0"/>
              <a:t>C</a:t>
            </a:r>
            <a:r>
              <a:rPr lang="en-US" sz="3500" dirty="0" smtClean="0"/>
              <a:t>urrently </a:t>
            </a:r>
            <a:r>
              <a:rPr lang="en-US" sz="3500" dirty="0" smtClean="0"/>
              <a:t>there is no system that will keep track of these trolleys. </a:t>
            </a:r>
            <a:endParaRPr lang="en-US" sz="3500" dirty="0"/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Parents </a:t>
            </a:r>
            <a:r>
              <a:rPr lang="en-US" sz="3500" dirty="0" smtClean="0"/>
              <a:t>and students do not know how far a trolley is from their stop nor have the knowledge of the closest stop to their location</a:t>
            </a:r>
            <a:r>
              <a:rPr lang="en-US" sz="3500" dirty="0" smtClean="0"/>
              <a:t>.</a:t>
            </a:r>
            <a:br>
              <a:rPr lang="en-US" sz="3500" dirty="0" smtClean="0"/>
            </a:br>
            <a:endParaRPr lang="en-US" sz="3500" dirty="0" smtClean="0"/>
          </a:p>
          <a:p>
            <a:r>
              <a:rPr lang="en-US" sz="3500" b="1" i="1" dirty="0" smtClean="0"/>
              <a:t> The problem I had to tackle was to show the estimated arrival time of the bus for a particular stop, the location of the stop, and display the routes.</a:t>
            </a:r>
            <a:endParaRPr lang="en-US" sz="35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3030200" y="7086600"/>
            <a:ext cx="723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Currently, there are several trolley or bus trackers in Miami. However, there are no applications that focus only on the Village of Pinecrest. 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b="1" dirty="0" smtClean="0"/>
              <a:t>This application was made from scratch with the residents of Pinecrest in mind.</a:t>
            </a:r>
            <a:endParaRPr lang="en-US" sz="3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012400" y="7086600"/>
            <a:ext cx="75438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Requirements implemented per request of the client that I developed:</a:t>
            </a:r>
          </a:p>
          <a:p>
            <a:endParaRPr lang="en-US" sz="3500" dirty="0" smtClean="0"/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Estimated Time for Given Stop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Estimated Time for Favorite Stop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Display stops on map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Display routes on map using Waypoints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Display routes in list 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Find nearest stop for current </a:t>
            </a:r>
            <a:r>
              <a:rPr lang="en-US" sz="3500" dirty="0" smtClean="0"/>
              <a:t>location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639800" y="120396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System Design</a:t>
            </a:r>
          </a:p>
        </p:txBody>
      </p:sp>
      <p:pic>
        <p:nvPicPr>
          <p:cNvPr id="46" name="Picture 45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3106400"/>
            <a:ext cx="7010400" cy="4191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 rot="5400000">
            <a:off x="7429500" y="23126700"/>
            <a:ext cx="18592800" cy="9220200"/>
          </a:xfrm>
          <a:prstGeom prst="rect">
            <a:avLst/>
          </a:prstGeom>
          <a:solidFill>
            <a:srgbClr val="1A39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54200" y="34594800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B6A674"/>
                </a:solidFill>
              </a:rPr>
              <a:t>Code in the backed was done in the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Spring Tool Suite: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Estimated Time</a:t>
            </a:r>
            <a:endParaRPr lang="en-US" sz="2500" dirty="0">
              <a:solidFill>
                <a:srgbClr val="B6A67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59000" y="25755600"/>
            <a:ext cx="3505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B6A674"/>
                </a:solidFill>
              </a:rPr>
              <a:t>Sublime Text 2 was used to develop the </a:t>
            </a:r>
            <a:r>
              <a:rPr lang="en-US" sz="2500" dirty="0">
                <a:solidFill>
                  <a:srgbClr val="B6A674"/>
                </a:solidFill>
              </a:rPr>
              <a:t>S</a:t>
            </a:r>
            <a:r>
              <a:rPr lang="en-US" sz="2500" dirty="0" smtClean="0">
                <a:solidFill>
                  <a:srgbClr val="B6A674"/>
                </a:solidFill>
              </a:rPr>
              <a:t>encha application. Here you can see the Map Controller.</a:t>
            </a:r>
            <a:endParaRPr lang="en-US" sz="2500" dirty="0">
              <a:solidFill>
                <a:srgbClr val="B6A674"/>
              </a:solidFill>
            </a:endParaRPr>
          </a:p>
        </p:txBody>
      </p:sp>
      <p:pic>
        <p:nvPicPr>
          <p:cNvPr id="25" name="Picture 24" descr="Screen Shot 2014-12-03 at 8.28.46 PM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9812000"/>
            <a:ext cx="7798279" cy="5486400"/>
          </a:xfrm>
          <a:prstGeom prst="rect">
            <a:avLst/>
          </a:prstGeom>
        </p:spPr>
      </p:pic>
      <p:pic>
        <p:nvPicPr>
          <p:cNvPr id="20" name="Picture 19" descr="Screen Shot 2014-12-03 at 8.32.26 PM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28346400"/>
            <a:ext cx="7230493" cy="5562600"/>
          </a:xfrm>
          <a:prstGeom prst="rect">
            <a:avLst/>
          </a:prstGeom>
        </p:spPr>
      </p:pic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3716000" y="186690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</a:t>
            </a:r>
          </a:p>
        </p:txBody>
      </p:sp>
      <p:sp>
        <p:nvSpPr>
          <p:cNvPr id="14336" name="TextBox 14335"/>
          <p:cNvSpPr txBox="1"/>
          <p:nvPr/>
        </p:nvSpPr>
        <p:spPr>
          <a:xfrm>
            <a:off x="21488400" y="37695426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View when Near Me button is selected</a:t>
            </a:r>
            <a:endParaRPr lang="en-US" sz="2500" dirty="0"/>
          </a:p>
        </p:txBody>
      </p:sp>
      <p:sp>
        <p:nvSpPr>
          <p:cNvPr id="14337" name="TextBox 14336"/>
          <p:cNvSpPr txBox="1"/>
          <p:nvPr/>
        </p:nvSpPr>
        <p:spPr>
          <a:xfrm>
            <a:off x="26974800" y="37695426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Main Menu with Estimated Time functionality showing</a:t>
            </a:r>
            <a:endParaRPr lang="en-US" sz="2500" dirty="0"/>
          </a:p>
        </p:txBody>
      </p:sp>
      <p:sp>
        <p:nvSpPr>
          <p:cNvPr id="14338" name="TextBox 14337"/>
          <p:cNvSpPr txBox="1"/>
          <p:nvPr/>
        </p:nvSpPr>
        <p:spPr>
          <a:xfrm>
            <a:off x="20345400" y="141732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3-Tier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Presentation Layer –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Business Layer –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Data Layer – </a:t>
            </a:r>
            <a:r>
              <a:rPr lang="en-US" sz="3000" dirty="0" err="1" smtClean="0"/>
              <a:t>MySql</a:t>
            </a:r>
            <a:r>
              <a:rPr lang="en-US" sz="3000" dirty="0" smtClean="0"/>
              <a:t> Database</a:t>
            </a:r>
            <a:endParaRPr lang="en-US" sz="30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1981200" y="284226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Above are the classes I implemented for the Estimated Time Functionality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12289</TotalTime>
  <Words>374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Diseño predeterminado</vt:lpstr>
      <vt:lpstr>Microsoft Word 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</dc:creator>
  <cp:lastModifiedBy>Ricardo Martinez</cp:lastModifiedBy>
  <cp:revision>53</cp:revision>
  <dcterms:created xsi:type="dcterms:W3CDTF">2012-11-19T15:27:41Z</dcterms:created>
  <dcterms:modified xsi:type="dcterms:W3CDTF">2014-12-04T04:35:56Z</dcterms:modified>
</cp:coreProperties>
</file>