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58" r:id="rId4"/>
    <p:sldId id="262" r:id="rId5"/>
    <p:sldId id="259"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2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F9CA3-105E-4857-9057-6DB6197DA786}" type="datetimeFigureOut">
              <a:rPr lang="en-US" smtClean="0"/>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t>12/11/14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1F9CA3-105E-4857-9057-6DB6197DA786}" type="datetimeFigureOut">
              <a:rPr lang="en-US" smtClean="0"/>
              <a:t>12/11/14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F9CA3-105E-4857-9057-6DB6197DA786}" type="datetimeFigureOut">
              <a:rPr lang="en-US" smtClean="0"/>
              <a:t>12/11/14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12/11/14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01F9CA3-105E-4857-9057-6DB6197DA786}" type="datetimeFigureOut">
              <a:rPr lang="en-US" smtClean="0"/>
              <a:t>12/11/14</a:t>
            </a:fld>
            <a:endParaRPr lang="en-US"/>
          </a:p>
        </p:txBody>
      </p:sp>
      <p:sp>
        <p:nvSpPr>
          <p:cNvPr id="9" name="Slide Number Placeholder 8"/>
          <p:cNvSpPr>
            <a:spLocks noGrp="1"/>
          </p:cNvSpPr>
          <p:nvPr>
            <p:ph type="sldNum" sz="quarter" idx="11"/>
          </p:nvPr>
        </p:nvSpPr>
        <p:spPr/>
        <p:txBody>
          <a:bodyPr/>
          <a:lstStyle/>
          <a:p>
            <a:fld id="{7F5CE407-6216-4202-80E4-A30DC2F709B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F5CE407-6216-4202-80E4-A30DC2F709B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01F9CA3-105E-4857-9057-6DB6197DA786}" type="datetimeFigureOut">
              <a:rPr lang="en-US" smtClean="0"/>
              <a:t>12/11/14</a:t>
            </a:fld>
            <a:endParaRPr lang="en-US"/>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221034" y="584200"/>
            <a:ext cx="6502400" cy="2997199"/>
          </a:xfrm>
        </p:spPr>
        <p:txBody>
          <a:bodyPr>
            <a:noAutofit/>
          </a:bodyPr>
          <a:lstStyle/>
          <a:p>
            <a:pPr algn="ctr"/>
            <a:r>
              <a:rPr lang="en-US" sz="2800" dirty="0" smtClean="0"/>
              <a:t/>
            </a:r>
            <a:br>
              <a:rPr lang="en-US" sz="2800" dirty="0" smtClean="0"/>
            </a:br>
            <a:r>
              <a:rPr lang="en-US" sz="4400" dirty="0" smtClean="0"/>
              <a:t/>
            </a:r>
            <a:br>
              <a:rPr lang="en-US" sz="4400" dirty="0" smtClean="0"/>
            </a:br>
            <a:r>
              <a:rPr lang="en-US" sz="4800" b="1" dirty="0">
                <a:solidFill>
                  <a:schemeClr val="tx1"/>
                </a:solidFill>
              </a:rPr>
              <a:t>Virtual </a:t>
            </a:r>
            <a:r>
              <a:rPr lang="en-US" sz="4800" b="1" dirty="0" smtClean="0">
                <a:solidFill>
                  <a:schemeClr val="tx1"/>
                </a:solidFill>
              </a:rPr>
              <a:t>Queue</a:t>
            </a:r>
            <a:r>
              <a:rPr lang="en-US" sz="4400" dirty="0"/>
              <a:t/>
            </a:r>
            <a:br>
              <a:rPr lang="en-US" sz="4400" dirty="0"/>
            </a:br>
            <a:r>
              <a:rPr lang="en-US" sz="2800" dirty="0" smtClean="0"/>
              <a:t/>
            </a:r>
            <a:br>
              <a:rPr lang="en-US" sz="2800" dirty="0" smtClean="0"/>
            </a:br>
            <a:r>
              <a:rPr lang="en-US" sz="2800" b="1" dirty="0" smtClean="0">
                <a:solidFill>
                  <a:srgbClr val="000000"/>
                </a:solidFill>
              </a:rPr>
              <a:t>Team Members: </a:t>
            </a:r>
            <a:r>
              <a:rPr lang="en-US" sz="2800" dirty="0" smtClean="0">
                <a:solidFill>
                  <a:srgbClr val="000000"/>
                </a:solidFill>
              </a:rPr>
              <a:t/>
            </a:r>
            <a:br>
              <a:rPr lang="en-US" sz="2800" dirty="0" smtClean="0">
                <a:solidFill>
                  <a:srgbClr val="000000"/>
                </a:solidFill>
              </a:rPr>
            </a:br>
            <a:r>
              <a:rPr lang="en-US" sz="2800" dirty="0" smtClean="0">
                <a:solidFill>
                  <a:srgbClr val="000000"/>
                </a:solidFill>
              </a:rPr>
              <a:t>Kely Cid</a:t>
            </a:r>
            <a:br>
              <a:rPr lang="en-US" sz="2800" dirty="0" smtClean="0">
                <a:solidFill>
                  <a:srgbClr val="000000"/>
                </a:solidFill>
              </a:rPr>
            </a:br>
            <a:r>
              <a:rPr lang="en-US" sz="2800" dirty="0" smtClean="0">
                <a:solidFill>
                  <a:srgbClr val="000000"/>
                </a:solidFill>
              </a:rPr>
              <a:t/>
            </a:r>
            <a:br>
              <a:rPr lang="en-US" sz="2800" dirty="0" smtClean="0">
                <a:solidFill>
                  <a:srgbClr val="000000"/>
                </a:solidFill>
              </a:rPr>
            </a:br>
            <a:r>
              <a:rPr lang="en-US" sz="2800" b="1" dirty="0" smtClean="0">
                <a:solidFill>
                  <a:srgbClr val="000000"/>
                </a:solidFill>
              </a:rPr>
              <a:t>Mentor: </a:t>
            </a:r>
            <a:r>
              <a:rPr lang="en-US" sz="2800" dirty="0" smtClean="0">
                <a:solidFill>
                  <a:srgbClr val="000000"/>
                </a:solidFill>
              </a:rPr>
              <a:t>Bernard Parenteau</a:t>
            </a:r>
            <a:endParaRPr lang="en-US" sz="2800" dirty="0">
              <a:solidFill>
                <a:srgbClr val="000000"/>
              </a:solidFill>
            </a:endParaRPr>
          </a:p>
        </p:txBody>
      </p:sp>
      <p:sp>
        <p:nvSpPr>
          <p:cNvPr id="7" name="Subtitle 2"/>
          <p:cNvSpPr>
            <a:spLocks noGrp="1"/>
          </p:cNvSpPr>
          <p:nvPr>
            <p:ph type="subTitle" idx="1"/>
          </p:nvPr>
        </p:nvSpPr>
        <p:spPr>
          <a:xfrm>
            <a:off x="1221034" y="4305300"/>
            <a:ext cx="6400800" cy="1676400"/>
          </a:xfrm>
        </p:spPr>
        <p:txBody>
          <a:bodyPr>
            <a:normAutofit/>
          </a:bodyPr>
          <a:lstStyle/>
          <a:p>
            <a:pPr algn="ctr"/>
            <a:r>
              <a:rPr lang="en-US" sz="2200" dirty="0" smtClean="0">
                <a:solidFill>
                  <a:schemeClr val="tx1"/>
                </a:solidFill>
              </a:rPr>
              <a:t>CIS </a:t>
            </a:r>
            <a:r>
              <a:rPr lang="en-US" sz="2200" dirty="0">
                <a:solidFill>
                  <a:schemeClr val="tx1"/>
                </a:solidFill>
              </a:rPr>
              <a:t>4911 Senior Project</a:t>
            </a:r>
          </a:p>
          <a:p>
            <a:pPr algn="ctr"/>
            <a:r>
              <a:rPr lang="en-US" sz="2200" dirty="0">
                <a:solidFill>
                  <a:schemeClr val="tx1"/>
                </a:solidFill>
              </a:rPr>
              <a:t>School of Computing and Information Sciences</a:t>
            </a:r>
          </a:p>
          <a:p>
            <a:pPr algn="ctr"/>
            <a:r>
              <a:rPr lang="en-US" sz="2200" dirty="0">
                <a:solidFill>
                  <a:schemeClr val="tx1"/>
                </a:solidFill>
              </a:rPr>
              <a:t>Florida International </a:t>
            </a:r>
            <a:r>
              <a:rPr lang="en-US" sz="2200" dirty="0" smtClean="0">
                <a:solidFill>
                  <a:schemeClr val="tx1"/>
                </a:solidFill>
              </a:rPr>
              <a:t>University</a:t>
            </a:r>
          </a:p>
          <a:p>
            <a:pPr algn="ctr"/>
            <a:r>
              <a:rPr lang="en-US" sz="2200" dirty="0" smtClean="0">
                <a:solidFill>
                  <a:schemeClr val="tx1"/>
                </a:solidFill>
              </a:rPr>
              <a:t>December 12th, 2014</a:t>
            </a:r>
            <a:endParaRPr lang="en-US" sz="2200" dirty="0">
              <a:solidFill>
                <a:schemeClr val="tx1"/>
              </a:solidFill>
            </a:endParaRPr>
          </a:p>
          <a:p>
            <a:endParaRPr lang="en-US" dirty="0"/>
          </a:p>
        </p:txBody>
      </p:sp>
    </p:spTree>
    <p:extLst>
      <p:ext uri="{BB962C8B-B14F-4D97-AF65-F5344CB8AC3E}">
        <p14:creationId xmlns:p14="http://schemas.microsoft.com/office/powerpoint/2010/main" val="162586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914908" y="295276"/>
            <a:ext cx="7238492" cy="91122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Problems and Limitations</a:t>
            </a:r>
            <a:endParaRPr lang="en-US" b="1"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508000" y="1435100"/>
            <a:ext cx="7765288" cy="5029200"/>
          </a:xfrm>
          <a:prstGeom prst="rect">
            <a:avLst/>
          </a:prstGeom>
        </p:spPr>
        <p:txBody>
          <a:bodyPr vert="horz" lIns="91440" tIns="45720" rIns="91440" bIns="45720" rtlCol="0">
            <a:normAutofit fontScale="925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400" u="sng" dirty="0" smtClean="0">
                <a:solidFill>
                  <a:srgbClr val="000000"/>
                </a:solidFill>
              </a:rPr>
              <a:t>On Parks  with multiple </a:t>
            </a:r>
            <a:r>
              <a:rPr lang="en-US" sz="2400" u="sng" dirty="0">
                <a:solidFill>
                  <a:srgbClr val="000000"/>
                </a:solidFill>
              </a:rPr>
              <a:t>recurring rides or </a:t>
            </a:r>
            <a:r>
              <a:rPr lang="en-US" sz="2400" u="sng" dirty="0" smtClean="0">
                <a:solidFill>
                  <a:srgbClr val="000000"/>
                </a:solidFill>
              </a:rPr>
              <a:t>events:</a:t>
            </a:r>
          </a:p>
          <a:p>
            <a:pPr marL="342900" indent="-342900" algn="l">
              <a:buFont typeface="Arial"/>
              <a:buChar char="•"/>
            </a:pPr>
            <a:r>
              <a:rPr lang="en-US" sz="2400" dirty="0">
                <a:solidFill>
                  <a:srgbClr val="000000"/>
                </a:solidFill>
              </a:rPr>
              <a:t>C</a:t>
            </a:r>
            <a:r>
              <a:rPr lang="en-US" sz="2400" dirty="0" smtClean="0">
                <a:solidFill>
                  <a:srgbClr val="000000"/>
                </a:solidFill>
              </a:rPr>
              <a:t>ustomers have to </a:t>
            </a:r>
            <a:r>
              <a:rPr lang="en-US" sz="2400" dirty="0">
                <a:solidFill>
                  <a:srgbClr val="000000"/>
                </a:solidFill>
              </a:rPr>
              <a:t>wait in line until their time comes </a:t>
            </a:r>
            <a:r>
              <a:rPr lang="en-US" sz="2400" dirty="0" smtClean="0">
                <a:solidFill>
                  <a:srgbClr val="000000"/>
                </a:solidFill>
              </a:rPr>
              <a:t>up (Time Consuming). </a:t>
            </a:r>
          </a:p>
          <a:p>
            <a:pPr algn="l"/>
            <a:endParaRPr lang="en-US" sz="1100" dirty="0" smtClean="0">
              <a:solidFill>
                <a:srgbClr val="000000"/>
              </a:solidFill>
            </a:endParaRPr>
          </a:p>
          <a:p>
            <a:pPr marL="342900" indent="-342900" algn="l">
              <a:buFont typeface="Arial"/>
              <a:buChar char="•"/>
            </a:pPr>
            <a:r>
              <a:rPr lang="en-US" sz="2400" dirty="0" smtClean="0">
                <a:solidFill>
                  <a:srgbClr val="000000"/>
                </a:solidFill>
              </a:rPr>
              <a:t>There is not a possibility of be </a:t>
            </a:r>
            <a:r>
              <a:rPr lang="en-US" sz="2400" dirty="0">
                <a:solidFill>
                  <a:srgbClr val="000000"/>
                </a:solidFill>
              </a:rPr>
              <a:t>doing something else like walking around, buying souvenirs, or food, or going perhaps to another ride. </a:t>
            </a:r>
            <a:endParaRPr lang="en-US" sz="2400" dirty="0" smtClean="0">
              <a:solidFill>
                <a:srgbClr val="000000"/>
              </a:solidFill>
            </a:endParaRPr>
          </a:p>
          <a:p>
            <a:pPr algn="l"/>
            <a:endParaRPr lang="en-US" sz="1100" dirty="0" smtClean="0">
              <a:solidFill>
                <a:srgbClr val="000000"/>
              </a:solidFill>
            </a:endParaRPr>
          </a:p>
          <a:p>
            <a:pPr marL="342900" indent="-342900" algn="l">
              <a:buFont typeface="Arial"/>
              <a:buChar char="•"/>
            </a:pPr>
            <a:r>
              <a:rPr lang="en-US" sz="2400" dirty="0" smtClean="0">
                <a:solidFill>
                  <a:srgbClr val="000000"/>
                </a:solidFill>
              </a:rPr>
              <a:t>Venue loses </a:t>
            </a:r>
            <a:r>
              <a:rPr lang="en-US" sz="2400" dirty="0">
                <a:solidFill>
                  <a:srgbClr val="000000"/>
                </a:solidFill>
              </a:rPr>
              <a:t>potential additional sales by having that customer in line rather than walking around </a:t>
            </a:r>
            <a:r>
              <a:rPr lang="en-US" sz="2400" dirty="0" smtClean="0">
                <a:solidFill>
                  <a:srgbClr val="000000"/>
                </a:solidFill>
              </a:rPr>
              <a:t>visiting other </a:t>
            </a:r>
            <a:r>
              <a:rPr lang="en-US" sz="2400" dirty="0">
                <a:solidFill>
                  <a:srgbClr val="000000"/>
                </a:solidFill>
              </a:rPr>
              <a:t>areas like restaurants or shops. </a:t>
            </a:r>
            <a:endParaRPr lang="en-US" sz="2400" dirty="0" smtClean="0">
              <a:solidFill>
                <a:srgbClr val="000000"/>
              </a:solidFill>
            </a:endParaRPr>
          </a:p>
          <a:p>
            <a:pPr algn="l"/>
            <a:endParaRPr lang="en-US" sz="2400" dirty="0" smtClean="0">
              <a:solidFill>
                <a:srgbClr val="000000"/>
              </a:solidFill>
            </a:endParaRPr>
          </a:p>
          <a:p>
            <a:pPr algn="l"/>
            <a:r>
              <a:rPr lang="en-US" sz="2400" dirty="0" smtClean="0">
                <a:solidFill>
                  <a:srgbClr val="000000"/>
                </a:solidFill>
              </a:rPr>
              <a:t>There </a:t>
            </a:r>
            <a:r>
              <a:rPr lang="en-US" sz="2400" dirty="0">
                <a:solidFill>
                  <a:srgbClr val="000000"/>
                </a:solidFill>
              </a:rPr>
              <a:t>is no system to provide venue users a way so that they can queue for a ride and enjoy more activities of the park without the need to be standing long periods of time waiting for their turn.</a:t>
            </a:r>
          </a:p>
          <a:p>
            <a:pPr marL="342900" indent="-342900" algn="l">
              <a:buFont typeface="Arial"/>
              <a:buChar char="•"/>
            </a:pPr>
            <a:endParaRPr lang="en-US" sz="2400" dirty="0">
              <a:solidFill>
                <a:srgbClr val="000000"/>
              </a:solidFill>
            </a:endParaRPr>
          </a:p>
        </p:txBody>
      </p:sp>
    </p:spTree>
    <p:extLst>
      <p:ext uri="{BB962C8B-B14F-4D97-AF65-F5344CB8AC3E}">
        <p14:creationId xmlns:p14="http://schemas.microsoft.com/office/powerpoint/2010/main" val="558313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49808" y="254000"/>
            <a:ext cx="7238492" cy="727076"/>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roposed </a:t>
            </a:r>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ystem (VQ)</a:t>
            </a:r>
            <a:endParaRPr lang="en-US" b="1"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749808" y="1196976"/>
            <a:ext cx="7498080" cy="5432424"/>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buFont typeface="Courier New"/>
              <a:buChar char="o"/>
            </a:pPr>
            <a:r>
              <a:rPr lang="en-US" sz="1600" dirty="0">
                <a:solidFill>
                  <a:srgbClr val="000000"/>
                </a:solidFill>
              </a:rPr>
              <a:t>The Virtual Queue System </a:t>
            </a:r>
            <a:r>
              <a:rPr lang="en-US" sz="1600" dirty="0" smtClean="0">
                <a:solidFill>
                  <a:srgbClr val="000000"/>
                </a:solidFill>
              </a:rPr>
              <a:t>will give users </a:t>
            </a:r>
            <a:r>
              <a:rPr lang="en-US" sz="1600" dirty="0">
                <a:solidFill>
                  <a:srgbClr val="000000"/>
                </a:solidFill>
              </a:rPr>
              <a:t>the freedom </a:t>
            </a:r>
            <a:r>
              <a:rPr lang="en-US" sz="1600" dirty="0" smtClean="0">
                <a:solidFill>
                  <a:srgbClr val="000000"/>
                </a:solidFill>
              </a:rPr>
              <a:t>they </a:t>
            </a:r>
            <a:r>
              <a:rPr lang="en-US" sz="1600" dirty="0">
                <a:solidFill>
                  <a:srgbClr val="000000"/>
                </a:solidFill>
              </a:rPr>
              <a:t>need to enjoy more of </a:t>
            </a:r>
            <a:r>
              <a:rPr lang="en-US" sz="1600" dirty="0" smtClean="0">
                <a:solidFill>
                  <a:srgbClr val="000000"/>
                </a:solidFill>
              </a:rPr>
              <a:t>their </a:t>
            </a:r>
            <a:r>
              <a:rPr lang="en-US" sz="1600" dirty="0">
                <a:solidFill>
                  <a:srgbClr val="000000"/>
                </a:solidFill>
              </a:rPr>
              <a:t>free time from a touch on </a:t>
            </a:r>
            <a:r>
              <a:rPr lang="en-US" sz="1600" dirty="0" smtClean="0">
                <a:solidFill>
                  <a:srgbClr val="000000"/>
                </a:solidFill>
              </a:rPr>
              <a:t>their phone</a:t>
            </a:r>
            <a:r>
              <a:rPr lang="en-US" sz="1600" dirty="0">
                <a:solidFill>
                  <a:srgbClr val="000000"/>
                </a:solidFill>
              </a:rPr>
              <a:t>, or any other device.  </a:t>
            </a:r>
            <a:endParaRPr lang="en-US" sz="1600" dirty="0" smtClean="0">
              <a:solidFill>
                <a:srgbClr val="000000"/>
              </a:solidFill>
            </a:endParaRPr>
          </a:p>
          <a:p>
            <a:pPr algn="l"/>
            <a:endParaRPr lang="en-US" sz="1700" dirty="0" smtClean="0">
              <a:solidFill>
                <a:srgbClr val="000000"/>
              </a:solidFill>
            </a:endParaRPr>
          </a:p>
          <a:p>
            <a:pPr lvl="1" algn="l"/>
            <a:r>
              <a:rPr lang="en-US" sz="1600" u="sng" dirty="0" smtClean="0">
                <a:solidFill>
                  <a:srgbClr val="000000"/>
                </a:solidFill>
              </a:rPr>
              <a:t>VQ system will allow users to:</a:t>
            </a:r>
          </a:p>
          <a:p>
            <a:pPr marL="914256" lvl="1" indent="-457056" algn="l">
              <a:buFont typeface="Arial"/>
              <a:buChar char="•"/>
              <a:defRPr/>
            </a:pPr>
            <a:r>
              <a:rPr lang="en-US" sz="1600" dirty="0" smtClean="0">
                <a:solidFill>
                  <a:srgbClr val="000000"/>
                </a:solidFill>
              </a:rPr>
              <a:t> </a:t>
            </a:r>
            <a:r>
              <a:rPr lang="en-US" sz="1600" dirty="0">
                <a:solidFill>
                  <a:srgbClr val="000000"/>
                </a:solidFill>
              </a:rPr>
              <a:t>H</a:t>
            </a:r>
            <a:r>
              <a:rPr lang="en-US" sz="1600" dirty="0" smtClean="0">
                <a:solidFill>
                  <a:srgbClr val="000000"/>
                </a:solidFill>
              </a:rPr>
              <a:t>ave </a:t>
            </a:r>
            <a:r>
              <a:rPr lang="en-US" sz="1600" dirty="0">
                <a:solidFill>
                  <a:srgbClr val="000000"/>
                </a:solidFill>
              </a:rPr>
              <a:t>access to the available </a:t>
            </a:r>
            <a:r>
              <a:rPr lang="en-US" sz="1600" dirty="0" smtClean="0">
                <a:solidFill>
                  <a:srgbClr val="000000"/>
                </a:solidFill>
              </a:rPr>
              <a:t>rides </a:t>
            </a:r>
            <a:r>
              <a:rPr lang="en-US" sz="1600" dirty="0">
                <a:solidFill>
                  <a:srgbClr val="000000"/>
                </a:solidFill>
              </a:rPr>
              <a:t>once they login.</a:t>
            </a:r>
          </a:p>
          <a:p>
            <a:pPr marL="914256" lvl="1" indent="-457056" algn="l">
              <a:buFont typeface="Arial"/>
              <a:buChar char="•"/>
              <a:defRPr/>
            </a:pPr>
            <a:r>
              <a:rPr lang="en-US" sz="1600" dirty="0" smtClean="0">
                <a:solidFill>
                  <a:srgbClr val="000000"/>
                </a:solidFill>
              </a:rPr>
              <a:t>Queue for their </a:t>
            </a:r>
            <a:r>
              <a:rPr lang="en-US" sz="1600" dirty="0">
                <a:solidFill>
                  <a:srgbClr val="000000"/>
                </a:solidFill>
              </a:rPr>
              <a:t>favorite </a:t>
            </a:r>
            <a:r>
              <a:rPr lang="en-US" sz="1600" dirty="0" smtClean="0">
                <a:solidFill>
                  <a:srgbClr val="000000"/>
                </a:solidFill>
              </a:rPr>
              <a:t>rides.</a:t>
            </a:r>
            <a:endParaRPr lang="en-US" sz="1600" dirty="0">
              <a:solidFill>
                <a:srgbClr val="000000"/>
              </a:solidFill>
            </a:endParaRPr>
          </a:p>
          <a:p>
            <a:pPr marL="914256" lvl="1" indent="-457056" algn="l">
              <a:buFont typeface="Arial"/>
              <a:buChar char="•"/>
              <a:defRPr/>
            </a:pPr>
            <a:r>
              <a:rPr lang="en-US" sz="1600" dirty="0" smtClean="0">
                <a:solidFill>
                  <a:srgbClr val="000000"/>
                </a:solidFill>
              </a:rPr>
              <a:t>Keep track of all their activities they </a:t>
            </a:r>
            <a:r>
              <a:rPr lang="en-US" sz="1600" dirty="0">
                <a:solidFill>
                  <a:srgbClr val="000000"/>
                </a:solidFill>
              </a:rPr>
              <a:t>queued on for.</a:t>
            </a:r>
          </a:p>
          <a:p>
            <a:pPr marL="914256" lvl="1" indent="-457056" algn="l">
              <a:buFont typeface="Arial"/>
              <a:buChar char="•"/>
              <a:defRPr/>
            </a:pPr>
            <a:r>
              <a:rPr lang="en-US" sz="1600" dirty="0">
                <a:solidFill>
                  <a:srgbClr val="000000"/>
                </a:solidFill>
              </a:rPr>
              <a:t>D</a:t>
            </a:r>
            <a:r>
              <a:rPr lang="en-US" sz="1600" dirty="0" smtClean="0">
                <a:solidFill>
                  <a:srgbClr val="000000"/>
                </a:solidFill>
              </a:rPr>
              <a:t>equeue </a:t>
            </a:r>
            <a:r>
              <a:rPr lang="en-US" sz="1600" dirty="0">
                <a:solidFill>
                  <a:srgbClr val="000000"/>
                </a:solidFill>
              </a:rPr>
              <a:t>themselves from </a:t>
            </a:r>
            <a:r>
              <a:rPr lang="en-US" sz="1600" dirty="0" smtClean="0">
                <a:solidFill>
                  <a:srgbClr val="000000"/>
                </a:solidFill>
              </a:rPr>
              <a:t>a registered rides. </a:t>
            </a:r>
            <a:endParaRPr lang="en-US" sz="1600" dirty="0">
              <a:solidFill>
                <a:srgbClr val="000000"/>
              </a:solidFill>
            </a:endParaRPr>
          </a:p>
          <a:p>
            <a:pPr marL="914256" lvl="1" indent="-457056" algn="l">
              <a:buFont typeface="Arial"/>
              <a:buChar char="•"/>
              <a:defRPr/>
            </a:pPr>
            <a:r>
              <a:rPr lang="en-US" sz="1600" dirty="0" smtClean="0">
                <a:solidFill>
                  <a:srgbClr val="000000"/>
                </a:solidFill>
              </a:rPr>
              <a:t>Be dequeue from their </a:t>
            </a:r>
            <a:r>
              <a:rPr lang="en-US" sz="1600" dirty="0">
                <a:solidFill>
                  <a:srgbClr val="000000"/>
                </a:solidFill>
              </a:rPr>
              <a:t>selected </a:t>
            </a:r>
            <a:r>
              <a:rPr lang="en-US" sz="1600" dirty="0" smtClean="0">
                <a:solidFill>
                  <a:srgbClr val="000000"/>
                </a:solidFill>
              </a:rPr>
              <a:t>rides according to queue algorithm and jobs once their </a:t>
            </a:r>
            <a:r>
              <a:rPr lang="en-US" sz="1600" dirty="0">
                <a:solidFill>
                  <a:srgbClr val="000000"/>
                </a:solidFill>
              </a:rPr>
              <a:t>ride time </a:t>
            </a:r>
            <a:r>
              <a:rPr lang="en-US" sz="1600" dirty="0" smtClean="0">
                <a:solidFill>
                  <a:srgbClr val="000000"/>
                </a:solidFill>
              </a:rPr>
              <a:t>has </a:t>
            </a:r>
            <a:r>
              <a:rPr lang="en-US" sz="1600" dirty="0">
                <a:solidFill>
                  <a:srgbClr val="000000"/>
                </a:solidFill>
              </a:rPr>
              <a:t>approached. </a:t>
            </a:r>
          </a:p>
          <a:p>
            <a:pPr marL="914256" lvl="1" indent="-457056" algn="l">
              <a:buFont typeface="Arial"/>
              <a:buChar char="•"/>
              <a:defRPr/>
            </a:pPr>
            <a:r>
              <a:rPr lang="en-US" sz="1600" dirty="0" smtClean="0">
                <a:solidFill>
                  <a:srgbClr val="000000"/>
                </a:solidFill>
              </a:rPr>
              <a:t>Receive an email notification before </a:t>
            </a:r>
            <a:r>
              <a:rPr lang="en-US" sz="1600" dirty="0">
                <a:solidFill>
                  <a:srgbClr val="000000"/>
                </a:solidFill>
              </a:rPr>
              <a:t>their </a:t>
            </a:r>
            <a:r>
              <a:rPr lang="en-US" sz="1600" dirty="0" smtClean="0">
                <a:solidFill>
                  <a:srgbClr val="000000"/>
                </a:solidFill>
              </a:rPr>
              <a:t>rides time </a:t>
            </a:r>
            <a:r>
              <a:rPr lang="en-US" sz="1600" dirty="0">
                <a:solidFill>
                  <a:srgbClr val="000000"/>
                </a:solidFill>
              </a:rPr>
              <a:t>approaches. </a:t>
            </a:r>
          </a:p>
          <a:p>
            <a:pPr marL="914256" lvl="1" indent="-457056" algn="l">
              <a:buFont typeface="Arial"/>
              <a:buChar char="•"/>
              <a:defRPr/>
            </a:pPr>
            <a:r>
              <a:rPr lang="en-US" sz="1600" dirty="0">
                <a:solidFill>
                  <a:srgbClr val="000000"/>
                </a:solidFill>
              </a:rPr>
              <a:t>E</a:t>
            </a:r>
            <a:r>
              <a:rPr lang="en-US" sz="1600" dirty="0" smtClean="0">
                <a:solidFill>
                  <a:srgbClr val="000000"/>
                </a:solidFill>
              </a:rPr>
              <a:t>dit</a:t>
            </a:r>
            <a:r>
              <a:rPr lang="en-US" sz="1600" dirty="0">
                <a:solidFill>
                  <a:srgbClr val="000000"/>
                </a:solidFill>
              </a:rPr>
              <a:t>, enable and disable user’s </a:t>
            </a:r>
            <a:r>
              <a:rPr lang="en-US" sz="1600" dirty="0" smtClean="0">
                <a:solidFill>
                  <a:srgbClr val="000000"/>
                </a:solidFill>
              </a:rPr>
              <a:t>account (Admin).</a:t>
            </a:r>
          </a:p>
          <a:p>
            <a:pPr algn="l">
              <a:defRPr/>
            </a:pPr>
            <a:endParaRPr lang="en-US" sz="1700" dirty="0">
              <a:solidFill>
                <a:srgbClr val="000000"/>
              </a:solidFill>
            </a:endParaRPr>
          </a:p>
          <a:p>
            <a:pPr marL="285750" indent="-285750" algn="l">
              <a:buFont typeface="Courier New"/>
              <a:buChar char="o"/>
              <a:defRPr/>
            </a:pPr>
            <a:r>
              <a:rPr lang="en-US" sz="1600" dirty="0" smtClean="0">
                <a:solidFill>
                  <a:srgbClr val="000000"/>
                </a:solidFill>
              </a:rPr>
              <a:t>VQ </a:t>
            </a:r>
            <a:r>
              <a:rPr lang="en-US" sz="1600" dirty="0">
                <a:solidFill>
                  <a:srgbClr val="000000"/>
                </a:solidFill>
              </a:rPr>
              <a:t>will reduce the waiting time and give</a:t>
            </a:r>
            <a:r>
              <a:rPr lang="en-US" sz="1600" dirty="0">
                <a:solidFill>
                  <a:srgbClr val="000000"/>
                </a:solidFill>
                <a:cs typeface="Arial" charset="0"/>
              </a:rPr>
              <a:t> users a more satisfying experience. </a:t>
            </a:r>
            <a:endParaRPr lang="en-US" sz="1600" dirty="0" smtClean="0">
              <a:solidFill>
                <a:srgbClr val="000000"/>
              </a:solidFill>
              <a:cs typeface="Arial" charset="0"/>
            </a:endParaRPr>
          </a:p>
          <a:p>
            <a:pPr marL="285750" indent="-285750" algn="l">
              <a:buFont typeface="Courier New"/>
              <a:buChar char="o"/>
              <a:defRPr/>
            </a:pPr>
            <a:r>
              <a:rPr lang="en-US" sz="1600" dirty="0" smtClean="0">
                <a:solidFill>
                  <a:srgbClr val="000000"/>
                </a:solidFill>
                <a:cs typeface="Arial" charset="0"/>
              </a:rPr>
              <a:t>By </a:t>
            </a:r>
            <a:r>
              <a:rPr lang="en-US" sz="1600" dirty="0">
                <a:solidFill>
                  <a:srgbClr val="000000"/>
                </a:solidFill>
                <a:cs typeface="Arial" charset="0"/>
              </a:rPr>
              <a:t>increasing user satisfaction, the venue  business will have an advantage over competitors</a:t>
            </a:r>
            <a:r>
              <a:rPr lang="en-US" sz="1600" dirty="0" smtClean="0">
                <a:solidFill>
                  <a:srgbClr val="000000"/>
                </a:solidFill>
                <a:cs typeface="Arial" charset="0"/>
              </a:rPr>
              <a:t>.</a:t>
            </a:r>
          </a:p>
          <a:p>
            <a:pPr marL="285750" indent="-285750" algn="l">
              <a:buFont typeface="Courier New"/>
              <a:buChar char="o"/>
              <a:defRPr/>
            </a:pPr>
            <a:r>
              <a:rPr lang="en-US" sz="1600" dirty="0" smtClean="0">
                <a:solidFill>
                  <a:srgbClr val="000000"/>
                </a:solidFill>
                <a:cs typeface="Arial" charset="0"/>
              </a:rPr>
              <a:t>In </a:t>
            </a:r>
            <a:r>
              <a:rPr lang="en-US" sz="1600" dirty="0">
                <a:solidFill>
                  <a:srgbClr val="000000"/>
                </a:solidFill>
                <a:cs typeface="Arial" charset="0"/>
              </a:rPr>
              <a:t>addition, the venue will enhance revenue by getting users out of line so they can have more time to visit their shops and/or restaurants. </a:t>
            </a:r>
            <a:endParaRPr lang="en-US" sz="1600" dirty="0">
              <a:solidFill>
                <a:srgbClr val="000000"/>
              </a:solidFill>
            </a:endParaRPr>
          </a:p>
        </p:txBody>
      </p:sp>
    </p:spTree>
    <p:extLst>
      <p:ext uri="{BB962C8B-B14F-4D97-AF65-F5344CB8AC3E}">
        <p14:creationId xmlns:p14="http://schemas.microsoft.com/office/powerpoint/2010/main" val="2623050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37481" y="685800"/>
            <a:ext cx="7238492" cy="6477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System Design</a:t>
            </a:r>
            <a:endParaRPr lang="en-US" b="1"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698499" y="1942504"/>
            <a:ext cx="7337061" cy="2606676"/>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defRPr/>
            </a:pPr>
            <a:r>
              <a:rPr lang="en-US" sz="2000" dirty="0" smtClean="0">
                <a:solidFill>
                  <a:srgbClr val="000000"/>
                </a:solidFill>
              </a:rPr>
              <a:t>For the </a:t>
            </a:r>
            <a:r>
              <a:rPr lang="en-US" sz="2000" dirty="0">
                <a:solidFill>
                  <a:srgbClr val="000000"/>
                </a:solidFill>
              </a:rPr>
              <a:t>Virtual Queue system a three tier and a multilayer architecture were used. </a:t>
            </a:r>
            <a:endParaRPr lang="en-US" sz="2000" dirty="0" smtClean="0">
              <a:solidFill>
                <a:srgbClr val="000000"/>
              </a:solidFill>
            </a:endParaRPr>
          </a:p>
          <a:p>
            <a:pPr algn="just">
              <a:defRPr/>
            </a:pPr>
            <a:endParaRPr lang="en-US" sz="2000" dirty="0" smtClean="0">
              <a:solidFill>
                <a:srgbClr val="000000"/>
              </a:solidFill>
            </a:endParaRPr>
          </a:p>
          <a:p>
            <a:pPr algn="just">
              <a:defRPr/>
            </a:pPr>
            <a:r>
              <a:rPr lang="en-US" sz="2000" dirty="0" smtClean="0">
                <a:solidFill>
                  <a:srgbClr val="000000"/>
                </a:solidFill>
              </a:rPr>
              <a:t>These </a:t>
            </a:r>
            <a:r>
              <a:rPr lang="en-US" sz="2000" dirty="0">
                <a:solidFill>
                  <a:srgbClr val="000000"/>
                </a:solidFill>
              </a:rPr>
              <a:t>will allow for horizontal scalability, which will let to multiple server instances to easily handle high traffic on the site. </a:t>
            </a:r>
            <a:endParaRPr lang="en-US" sz="2000" dirty="0" smtClean="0">
              <a:solidFill>
                <a:srgbClr val="000000"/>
              </a:solidFill>
            </a:endParaRPr>
          </a:p>
          <a:p>
            <a:pPr algn="just">
              <a:defRPr/>
            </a:pPr>
            <a:endParaRPr lang="en-US" sz="1900" dirty="0" smtClean="0">
              <a:solidFill>
                <a:srgbClr val="000000"/>
              </a:solidFill>
            </a:endParaRPr>
          </a:p>
          <a:p>
            <a:pPr algn="just">
              <a:defRPr/>
            </a:pPr>
            <a:r>
              <a:rPr lang="en-US" sz="2000" dirty="0" smtClean="0">
                <a:solidFill>
                  <a:srgbClr val="000000"/>
                </a:solidFill>
              </a:rPr>
              <a:t>Allows </a:t>
            </a:r>
            <a:r>
              <a:rPr lang="en-US" sz="2000" dirty="0">
                <a:solidFill>
                  <a:srgbClr val="000000"/>
                </a:solidFill>
              </a:rPr>
              <a:t>decoupling each layer using interfaces contracts only to communicate between </a:t>
            </a:r>
            <a:r>
              <a:rPr lang="en-US" sz="2000" dirty="0" smtClean="0">
                <a:solidFill>
                  <a:srgbClr val="000000"/>
                </a:solidFill>
              </a:rPr>
              <a:t>them.</a:t>
            </a:r>
            <a:endParaRPr lang="en-US" sz="1900" dirty="0">
              <a:solidFill>
                <a:srgbClr val="000000"/>
              </a:solidFill>
            </a:endParaRPr>
          </a:p>
        </p:txBody>
      </p:sp>
    </p:spTree>
    <p:extLst>
      <p:ext uri="{BB962C8B-B14F-4D97-AF65-F5344CB8AC3E}">
        <p14:creationId xmlns:p14="http://schemas.microsoft.com/office/powerpoint/2010/main" val="951740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914908" y="295276"/>
            <a:ext cx="7238492" cy="911224"/>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Virtual Queue Implementation</a:t>
            </a: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4908" y="1633538"/>
            <a:ext cx="6628892" cy="3816429"/>
          </a:xfrm>
          <a:prstGeom prst="rect">
            <a:avLst/>
          </a:prstGeom>
          <a:noFill/>
        </p:spPr>
        <p:txBody>
          <a:bodyPr wrap="square" rtlCol="0">
            <a:spAutoFit/>
          </a:bodyPr>
          <a:lstStyle/>
          <a:p>
            <a:pPr>
              <a:defRPr/>
            </a:pPr>
            <a:r>
              <a:rPr lang="en-US" sz="2200" dirty="0"/>
              <a:t>For the VQ implementation </a:t>
            </a:r>
            <a:r>
              <a:rPr lang="en-US" sz="2200" b="1" dirty="0">
                <a:solidFill>
                  <a:srgbClr val="000000"/>
                </a:solidFill>
                <a:cs typeface="Arial" charset="0"/>
              </a:rPr>
              <a:t>HTML5</a:t>
            </a:r>
            <a:r>
              <a:rPr lang="en-US" sz="2200" dirty="0">
                <a:solidFill>
                  <a:srgbClr val="000000"/>
                </a:solidFill>
                <a:cs typeface="Arial" charset="0"/>
              </a:rPr>
              <a:t>, </a:t>
            </a:r>
            <a:r>
              <a:rPr lang="en-US" sz="2200" b="1" dirty="0">
                <a:solidFill>
                  <a:srgbClr val="000000"/>
                </a:solidFill>
                <a:cs typeface="Arial" charset="0"/>
              </a:rPr>
              <a:t>CSS</a:t>
            </a:r>
            <a:r>
              <a:rPr lang="en-US" sz="2200" dirty="0">
                <a:solidFill>
                  <a:srgbClr val="000000"/>
                </a:solidFill>
                <a:cs typeface="Arial" charset="0"/>
              </a:rPr>
              <a:t>, </a:t>
            </a:r>
            <a:r>
              <a:rPr lang="en-US" sz="2200" b="1" dirty="0">
                <a:solidFill>
                  <a:srgbClr val="000000"/>
                </a:solidFill>
                <a:cs typeface="Arial" charset="0"/>
              </a:rPr>
              <a:t>JavaScript,</a:t>
            </a:r>
            <a:r>
              <a:rPr lang="en-US" sz="2200" dirty="0"/>
              <a:t> </a:t>
            </a:r>
            <a:r>
              <a:rPr lang="en-US" sz="2200" b="1" dirty="0"/>
              <a:t>JQuery</a:t>
            </a:r>
            <a:r>
              <a:rPr lang="en-US" sz="2200" dirty="0"/>
              <a:t> and </a:t>
            </a:r>
            <a:r>
              <a:rPr lang="en-US" sz="2200" b="1" dirty="0"/>
              <a:t>Bootstrap 3</a:t>
            </a:r>
            <a:r>
              <a:rPr lang="en-US" sz="2200" dirty="0"/>
              <a:t> framework were used for the UI dynamic development, which allowed for a responsive, mobile first project that can be seen on all devices.</a:t>
            </a:r>
          </a:p>
          <a:p>
            <a:pPr>
              <a:defRPr/>
            </a:pPr>
            <a:endParaRPr lang="en-US" sz="2200" dirty="0"/>
          </a:p>
          <a:p>
            <a:pPr>
              <a:defRPr/>
            </a:pPr>
            <a:r>
              <a:rPr lang="en-US" sz="2200" b="1" dirty="0"/>
              <a:t>Spring MVC </a:t>
            </a:r>
            <a:r>
              <a:rPr lang="en-US" sz="2200" dirty="0"/>
              <a:t>Java framework was used for the server side implementation. In addition, all state changes for any model goes through Rest API, which accesses the Services, and DAO layers to interact with </a:t>
            </a:r>
            <a:r>
              <a:rPr lang="en-US" sz="2200" b="1" dirty="0"/>
              <a:t>MySQL</a:t>
            </a:r>
            <a:r>
              <a:rPr lang="en-US" sz="2200" dirty="0"/>
              <a:t> database. </a:t>
            </a:r>
          </a:p>
          <a:p>
            <a:pPr>
              <a:defRPr/>
            </a:pPr>
            <a:endParaRPr lang="en-US" sz="2200" dirty="0"/>
          </a:p>
        </p:txBody>
      </p:sp>
      <p:sp>
        <p:nvSpPr>
          <p:cNvPr id="5" name="TextBox 9"/>
          <p:cNvSpPr txBox="1">
            <a:spLocks noChangeArrowheads="1"/>
          </p:cNvSpPr>
          <p:nvPr/>
        </p:nvSpPr>
        <p:spPr bwMode="auto">
          <a:xfrm>
            <a:off x="1524000" y="34823400"/>
            <a:ext cx="7924800" cy="6448425"/>
          </a:xfrm>
          <a:prstGeom prst="rect">
            <a:avLst/>
          </a:prstGeom>
          <a:ln/>
        </p:spPr>
        <p:style>
          <a:lnRef idx="2">
            <a:schemeClr val="accent5"/>
          </a:lnRef>
          <a:fillRef idx="1">
            <a:schemeClr val="lt1"/>
          </a:fillRef>
          <a:effectRef idx="0">
            <a:schemeClr val="accent5"/>
          </a:effectRef>
          <a:fontRef idx="minor">
            <a:schemeClr val="dk1"/>
          </a:fontRef>
        </p:style>
        <p:txBody>
          <a:bodyPr lIns="91411" tIns="45701" rIns="91411" bIns="45701">
            <a:spAutoFit/>
          </a:bodyPr>
          <a:lstStyle>
            <a:lvl1pPr>
              <a:defRPr sz="8200">
                <a:solidFill>
                  <a:schemeClr val="tx1"/>
                </a:solidFill>
                <a:latin typeface="Arial" charset="0"/>
                <a:ea typeface="ＭＳ Ｐゴシック" charset="0"/>
                <a:cs typeface="ＭＳ Ｐゴシック" charset="0"/>
              </a:defRPr>
            </a:lvl1pPr>
            <a:lvl2pPr marL="742950" indent="-285750">
              <a:defRPr sz="8200">
                <a:solidFill>
                  <a:schemeClr val="tx1"/>
                </a:solidFill>
                <a:latin typeface="Arial" charset="0"/>
                <a:ea typeface="ＭＳ Ｐゴシック" charset="0"/>
              </a:defRPr>
            </a:lvl2pPr>
            <a:lvl3pPr marL="1143000" indent="-228600">
              <a:defRPr sz="8200">
                <a:solidFill>
                  <a:schemeClr val="tx1"/>
                </a:solidFill>
                <a:latin typeface="Arial" charset="0"/>
                <a:ea typeface="ＭＳ Ｐゴシック" charset="0"/>
              </a:defRPr>
            </a:lvl3pPr>
            <a:lvl4pPr marL="1600200" indent="-228600">
              <a:defRPr sz="8200">
                <a:solidFill>
                  <a:schemeClr val="tx1"/>
                </a:solidFill>
                <a:latin typeface="Arial" charset="0"/>
                <a:ea typeface="ＭＳ Ｐゴシック" charset="0"/>
              </a:defRPr>
            </a:lvl4pPr>
            <a:lvl5pPr marL="2057400" indent="-228600">
              <a:defRPr sz="8200">
                <a:solidFill>
                  <a:schemeClr val="tx1"/>
                </a:solidFill>
                <a:latin typeface="Arial" charset="0"/>
                <a:ea typeface="ＭＳ Ｐゴシック" charset="0"/>
              </a:defRPr>
            </a:lvl5pPr>
            <a:lvl6pPr marL="2514600" indent="-228600" eaLnBrk="0" fontAlgn="base" hangingPunct="0">
              <a:spcBef>
                <a:spcPct val="0"/>
              </a:spcBef>
              <a:spcAft>
                <a:spcPct val="0"/>
              </a:spcAft>
              <a:defRPr sz="8200">
                <a:solidFill>
                  <a:schemeClr val="tx1"/>
                </a:solidFill>
                <a:latin typeface="Arial" charset="0"/>
                <a:ea typeface="ＭＳ Ｐゴシック" charset="0"/>
              </a:defRPr>
            </a:lvl6pPr>
            <a:lvl7pPr marL="2971800" indent="-228600" eaLnBrk="0" fontAlgn="base" hangingPunct="0">
              <a:spcBef>
                <a:spcPct val="0"/>
              </a:spcBef>
              <a:spcAft>
                <a:spcPct val="0"/>
              </a:spcAft>
              <a:defRPr sz="8200">
                <a:solidFill>
                  <a:schemeClr val="tx1"/>
                </a:solidFill>
                <a:latin typeface="Arial" charset="0"/>
                <a:ea typeface="ＭＳ Ｐゴシック" charset="0"/>
              </a:defRPr>
            </a:lvl7pPr>
            <a:lvl8pPr marL="3429000" indent="-228600" eaLnBrk="0" fontAlgn="base" hangingPunct="0">
              <a:spcBef>
                <a:spcPct val="0"/>
              </a:spcBef>
              <a:spcAft>
                <a:spcPct val="0"/>
              </a:spcAft>
              <a:defRPr sz="8200">
                <a:solidFill>
                  <a:schemeClr val="tx1"/>
                </a:solidFill>
                <a:latin typeface="Arial" charset="0"/>
                <a:ea typeface="ＭＳ Ｐゴシック" charset="0"/>
              </a:defRPr>
            </a:lvl8pPr>
            <a:lvl9pPr marL="3886200" indent="-228600" eaLnBrk="0" fontAlgn="base" hangingPunct="0">
              <a:spcBef>
                <a:spcPct val="0"/>
              </a:spcBef>
              <a:spcAft>
                <a:spcPct val="0"/>
              </a:spcAft>
              <a:defRPr sz="8200">
                <a:solidFill>
                  <a:schemeClr val="tx1"/>
                </a:solidFill>
                <a:latin typeface="Arial" charset="0"/>
                <a:ea typeface="ＭＳ Ｐゴシック" charset="0"/>
              </a:defRPr>
            </a:lvl9pPr>
          </a:lstStyle>
          <a:p>
            <a:pPr eaLnBrk="1" hangingPunct="1">
              <a:defRPr/>
            </a:pPr>
            <a:r>
              <a:rPr lang="en-US" sz="2900" dirty="0" smtClean="0"/>
              <a:t>For the VQ implementation </a:t>
            </a:r>
            <a:r>
              <a:rPr lang="en-US" sz="2900" b="1" dirty="0" smtClean="0">
                <a:solidFill>
                  <a:srgbClr val="000000"/>
                </a:solidFill>
                <a:cs typeface="Arial" charset="0"/>
              </a:rPr>
              <a:t>HTML5</a:t>
            </a:r>
            <a:r>
              <a:rPr lang="en-US" sz="2900" dirty="0" smtClean="0">
                <a:solidFill>
                  <a:srgbClr val="000000"/>
                </a:solidFill>
                <a:cs typeface="Arial" charset="0"/>
              </a:rPr>
              <a:t>, </a:t>
            </a:r>
            <a:r>
              <a:rPr lang="en-US" sz="2900" b="1" dirty="0" smtClean="0">
                <a:solidFill>
                  <a:srgbClr val="000000"/>
                </a:solidFill>
                <a:cs typeface="Arial" charset="0"/>
              </a:rPr>
              <a:t>CSS</a:t>
            </a:r>
            <a:r>
              <a:rPr lang="en-US" sz="2900" dirty="0" smtClean="0">
                <a:solidFill>
                  <a:srgbClr val="000000"/>
                </a:solidFill>
                <a:cs typeface="Arial" charset="0"/>
              </a:rPr>
              <a:t>, </a:t>
            </a:r>
            <a:r>
              <a:rPr lang="en-US" sz="2900" b="1" dirty="0" smtClean="0">
                <a:solidFill>
                  <a:srgbClr val="000000"/>
                </a:solidFill>
                <a:cs typeface="Arial" charset="0"/>
              </a:rPr>
              <a:t>JavaScript,</a:t>
            </a:r>
            <a:r>
              <a:rPr lang="en-US" sz="2900" dirty="0" smtClean="0"/>
              <a:t> </a:t>
            </a:r>
            <a:r>
              <a:rPr lang="en-US" sz="2900" b="1" dirty="0" smtClean="0"/>
              <a:t>JQuery</a:t>
            </a:r>
            <a:r>
              <a:rPr lang="en-US" sz="2900" dirty="0" smtClean="0"/>
              <a:t> and </a:t>
            </a:r>
            <a:r>
              <a:rPr lang="en-US" sz="2900" b="1" dirty="0" smtClean="0"/>
              <a:t>Bootstrap 3</a:t>
            </a:r>
            <a:r>
              <a:rPr lang="en-US" sz="2900" dirty="0" smtClean="0"/>
              <a:t> framework were used for the UI dynamic development, which allowed for a responsive, mobile first project that can be seen on all devices.</a:t>
            </a:r>
          </a:p>
          <a:p>
            <a:pPr eaLnBrk="1" hangingPunct="1">
              <a:defRPr/>
            </a:pPr>
            <a:endParaRPr lang="en-US" sz="1800" dirty="0" smtClean="0"/>
          </a:p>
          <a:p>
            <a:pPr eaLnBrk="1" hangingPunct="1">
              <a:defRPr/>
            </a:pPr>
            <a:r>
              <a:rPr lang="en-US" sz="2900" b="1" dirty="0" smtClean="0"/>
              <a:t>Spring MVC </a:t>
            </a:r>
            <a:r>
              <a:rPr lang="en-US" sz="2900" dirty="0" smtClean="0"/>
              <a:t>Java framework was used for the server side implementation. In addition, all state changes for any model goes through Rest API, which accesses the Services, and DAO layers to interact with </a:t>
            </a:r>
            <a:r>
              <a:rPr lang="en-US" sz="2900" b="1" dirty="0" smtClean="0"/>
              <a:t>MySQL</a:t>
            </a:r>
            <a:r>
              <a:rPr lang="en-US" sz="2900" dirty="0" smtClean="0"/>
              <a:t> database. </a:t>
            </a:r>
          </a:p>
          <a:p>
            <a:pPr eaLnBrk="1" hangingPunct="1">
              <a:defRPr/>
            </a:pPr>
            <a:endParaRPr lang="en-US" sz="1800" dirty="0" smtClean="0"/>
          </a:p>
          <a:p>
            <a:pPr eaLnBrk="1" hangingPunct="1">
              <a:defRPr/>
            </a:pPr>
            <a:r>
              <a:rPr lang="en-US" sz="2900" dirty="0" smtClean="0"/>
              <a:t>The combination of all these frameworks provided a robust and scalable system.</a:t>
            </a:r>
          </a:p>
        </p:txBody>
      </p:sp>
    </p:spTree>
    <p:extLst>
      <p:ext uri="{BB962C8B-B14F-4D97-AF65-F5344CB8AC3E}">
        <p14:creationId xmlns:p14="http://schemas.microsoft.com/office/powerpoint/2010/main" val="404284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97069" y="2416176"/>
            <a:ext cx="7238492" cy="91122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DEMO</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38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216</TotalTime>
  <Words>541</Words>
  <Application>Microsoft Macintosh PowerPoint</Application>
  <PresentationFormat>On-screen Show (4:3)</PresentationFormat>
  <Paragraphs>45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  Virtual Queue  Team Members:  Kely Cid  Mentor: Bernard Parenteau</vt:lpstr>
      <vt:lpstr>PowerPoint Presentation</vt:lpstr>
      <vt:lpstr>PowerPoint Presentation</vt:lpstr>
      <vt:lpstr>PowerPoint Presentation</vt:lpstr>
      <vt:lpstr>PowerPoint Presentation</vt:lpstr>
      <vt:lpstr>PowerPoint Presentation</vt:lpstr>
    </vt:vector>
  </TitlesOfParts>
  <Company>Student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Virtual Queue  Team Members:  Kely Cid  Mentor: Bernard Parenteau</dc:title>
  <dc:creator>Kely Cid</dc:creator>
  <cp:lastModifiedBy>Kely Cid</cp:lastModifiedBy>
  <cp:revision>15</cp:revision>
  <dcterms:created xsi:type="dcterms:W3CDTF">2014-12-10T16:15:05Z</dcterms:created>
  <dcterms:modified xsi:type="dcterms:W3CDTF">2014-12-11T16:35:15Z</dcterms:modified>
</cp:coreProperties>
</file>