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BOLO Flyer Creator		</a:t>
            </a:r>
            <a:endParaRPr lang="en-US" dirty="0"/>
          </a:p>
        </p:txBody>
      </p:sp>
      <p:sp>
        <p:nvSpPr>
          <p:cNvPr id="3" name="Subtitle 2"/>
          <p:cNvSpPr>
            <a:spLocks noGrp="1"/>
          </p:cNvSpPr>
          <p:nvPr>
            <p:ph type="subTitle" idx="1"/>
          </p:nvPr>
        </p:nvSpPr>
        <p:spPr/>
        <p:txBody>
          <a:bodyPr/>
          <a:lstStyle/>
          <a:p>
            <a:r>
              <a:rPr lang="en-US" dirty="0" smtClean="0"/>
              <a:t>Danae I. Perez Tillan – Developer</a:t>
            </a:r>
          </a:p>
          <a:p>
            <a:r>
              <a:rPr lang="en-US" dirty="0" smtClean="0"/>
              <a:t>Icxe Vidal – Developer</a:t>
            </a:r>
          </a:p>
          <a:p>
            <a:endParaRPr lang="en-US" dirty="0"/>
          </a:p>
        </p:txBody>
      </p:sp>
    </p:spTree>
    <p:extLst>
      <p:ext uri="{BB962C8B-B14F-4D97-AF65-F5344CB8AC3E}">
        <p14:creationId xmlns:p14="http://schemas.microsoft.com/office/powerpoint/2010/main" val="355700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a:t>
            </a:r>
            <a:r>
              <a:rPr lang="en-US" dirty="0" smtClean="0"/>
              <a:t>pt </a:t>
            </a:r>
            <a:r>
              <a:rPr lang="en-US" dirty="0"/>
              <a:t>out/in of notifications</a:t>
            </a:r>
            <a:br>
              <a:rPr lang="en-US" dirty="0"/>
            </a:br>
            <a:endParaRPr lang="en-US" dirty="0"/>
          </a:p>
        </p:txBody>
      </p:sp>
      <p:pic>
        <p:nvPicPr>
          <p:cNvPr id="3074" name="Picture 2" descr="https://lh5.googleusercontent.com/uI20eCE7IB5liplalZc18sA3LT6LveJwrSq0hMMyE6UtJTX0h2Fwus1JrzTpmaS_fq0THXt19GNdMdwPzNWjkn5tIiMtR_3ep2B-371k32yM78sl6Sq_Bp7rNWlD_synBMn-JV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288" y="1701522"/>
            <a:ext cx="5826005" cy="436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642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as PDF</a:t>
            </a:r>
            <a:endParaRPr lang="en-US" dirty="0"/>
          </a:p>
        </p:txBody>
      </p:sp>
      <p:pic>
        <p:nvPicPr>
          <p:cNvPr id="4098" name="Picture 2" descr="https://lh6.googleusercontent.com/Zk-X4vW3gwe_8b33WLlGNuSlCN5azhX19acs1kyPXtqyCAwbLyymff4rVxfdUauXIuzAL9SVJyh_dsOeRJqgcdhT7BqPbogw63BxV6D3sU7vs1ThV8VGdp2DGDDjUybKRKO7-f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057" y="1930400"/>
            <a:ext cx="6166149" cy="379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801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BOLO</a:t>
            </a:r>
            <a:endParaRPr lang="en-US" dirty="0"/>
          </a:p>
        </p:txBody>
      </p:sp>
      <p:pic>
        <p:nvPicPr>
          <p:cNvPr id="5122" name="Picture 2" descr="https://lh6.googleusercontent.com/yn5yasG1-3uXt7G21m6-5mcRsu30a-mJ-IU0R2pkvhLXeXabtdtTAOo_fOS0rAKXru5MGfKgqmVSAedUNuXUc0ujgu0jBOUE_J7wdJu0qMwzGz2KKunYJI5p-1Lyz7Klgr88Jk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6225" y="1930400"/>
            <a:ext cx="7054896" cy="437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38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pen </a:t>
            </a:r>
            <a:r>
              <a:rPr lang="en-US" dirty="0"/>
              <a:t>image full size</a:t>
            </a:r>
          </a:p>
        </p:txBody>
      </p:sp>
      <p:pic>
        <p:nvPicPr>
          <p:cNvPr id="6146" name="Picture 2" descr="https://lh4.googleusercontent.com/wTDrnTl6_BOr2ym480WDKWFdN6ood6y9xYft6aooaQthSpM0aJoq3jf7tO3A6SEa-6gLL64SaQ6qoq_pwcoPJok7lU1nhLSBiqTJfI4vQhosG5VFgJcuYpGHiHAPIdb8BLkhN1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522" y="1608428"/>
            <a:ext cx="6913078" cy="3793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224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pic>
        <p:nvPicPr>
          <p:cNvPr id="7170" name="Picture 2" descr="https://lh4.googleusercontent.com/Y4Her8MYj8oEbWLDWE9VLGTBIKeEd6FSAuRLfyFYAnKMEG7b1eOZ8_snMY1hWmBA6jSROCgE-cXIQYOU30tCjrr7CE-JoXAFb7JITnySis5hlPoRnLUPsX6dl-m1cIBfIaOKWG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0748" y="1581039"/>
            <a:ext cx="7125370" cy="465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50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reate </a:t>
            </a:r>
            <a:r>
              <a:rPr lang="en-US" dirty="0"/>
              <a:t>new agency(user group)</a:t>
            </a:r>
            <a:br>
              <a:rPr lang="en-US" dirty="0"/>
            </a:br>
            <a:r>
              <a:rPr lang="en-US" dirty="0"/>
              <a:t/>
            </a:r>
            <a:br>
              <a:rPr lang="en-US" dirty="0"/>
            </a:br>
            <a:endParaRPr lang="en-US" dirty="0"/>
          </a:p>
        </p:txBody>
      </p:sp>
      <p:pic>
        <p:nvPicPr>
          <p:cNvPr id="8194" name="Picture 2" descr="https://lh5.googleusercontent.com/D1KfSwiaMaf0QE0Dy1jpLOvdc87_ocBFJKnYADW6L1W8zL9jqqaGyheuNLyFOLOSiffP5jR-cPv_W3VezqpVlgyLRKya2m17ugqabGckKy8iVW3HFlOQnrP-jPqIrv_I79pbSA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5209" y="1581039"/>
            <a:ext cx="6540917" cy="429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16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BOLO</a:t>
            </a:r>
            <a:endParaRPr lang="en-US" dirty="0"/>
          </a:p>
        </p:txBody>
      </p:sp>
      <p:pic>
        <p:nvPicPr>
          <p:cNvPr id="9218" name="Picture 2" descr="https://lh5.googleusercontent.com/cAcrYQ5fWgkl42Iop2gOWxS9FnKZiFaBSXnU2xTzD3N8TdrwKlp3aJP_fC-5-eG2f_g1-CbPFsyRgwUZ3jzCRB9Jdh035nlYXpQtLe1rlGqJGse1AGbLXMlXUBFfotFJsaXKC9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0459" y="1735585"/>
            <a:ext cx="6533991" cy="448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83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BOLO</a:t>
            </a:r>
            <a:endParaRPr lang="en-US" dirty="0"/>
          </a:p>
        </p:txBody>
      </p:sp>
      <p:pic>
        <p:nvPicPr>
          <p:cNvPr id="10242" name="Picture 2" descr="https://lh4.googleusercontent.com/zYXrap-eMcd2c6teb7YKzO9p6S8VaY_HUnBFPkZGzjI2l6ScfMPWcdDVQ_RAoZex2JGD3Cg_YE7DdMlpungD1u9uT85tLoAVIJQ9XaDNayjhCiXJBOrIS_pun8uzDpLjGW8BR4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098" y="1744272"/>
            <a:ext cx="7089809" cy="376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956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Alerts</a:t>
            </a:r>
            <a:endParaRPr lang="en-US" dirty="0"/>
          </a:p>
        </p:txBody>
      </p:sp>
      <p:pic>
        <p:nvPicPr>
          <p:cNvPr id="12290" name="Picture 2" descr="https://lh4.googleusercontent.com/nf2mkuzY6jm3caNk834h55mxybNGJXMzEWpGP7_WxQf738-JEbz6xSacFSsSyhWn_diT2ypVf7lZN2uWqJvf2pCelrkoSTF-32i9p8DSkcvR5mFrIedp7QrcZ1uwB2fyLRKyf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2525" y="1930400"/>
            <a:ext cx="7262533" cy="382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80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BOLO</a:t>
            </a:r>
            <a:endParaRPr lang="en-US" dirty="0"/>
          </a:p>
        </p:txBody>
      </p:sp>
      <p:pic>
        <p:nvPicPr>
          <p:cNvPr id="13314" name="Picture 2" descr="https://lh4.googleusercontent.com/JdUUjPoAE9N6fSxPmhUn3TDlg1H8m7MK9zZDatPWOnT0AC1HHgGq2ntqPMvS3LFvzFkuFkVXt5aWWWpfskMoGlrrB0WrBidhtaaxHxLtnE7Yvoro3lXJHJl1W0q72EKENpUx9X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8434" y="1781701"/>
            <a:ext cx="7293596" cy="44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26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677334" y="1812861"/>
            <a:ext cx="8596668" cy="3880773"/>
          </a:xfrm>
        </p:spPr>
        <p:txBody>
          <a:bodyPr>
            <a:normAutofit fontScale="92500" lnSpcReduction="20000"/>
          </a:bodyPr>
          <a:lstStyle/>
          <a:p>
            <a:pPr marL="0" indent="0">
              <a:spcBef>
                <a:spcPts val="600"/>
              </a:spcBef>
              <a:spcAft>
                <a:spcPts val="600"/>
              </a:spcAft>
              <a:buNone/>
            </a:pPr>
            <a:r>
              <a:rPr lang="en-US" altLang="en-US" sz="2400" dirty="0"/>
              <a:t>BOLOS, or Be On the Look Outs, is a law enforcement term that describes the way information is shared amongst police officers and between police agencies.</a:t>
            </a:r>
          </a:p>
          <a:p>
            <a:pPr>
              <a:spcBef>
                <a:spcPts val="600"/>
              </a:spcBef>
              <a:spcAft>
                <a:spcPts val="600"/>
              </a:spcAft>
            </a:pPr>
            <a:r>
              <a:rPr lang="en-US" altLang="en-US" sz="2400" dirty="0"/>
              <a:t>First responding police officer does not usually have the capability or time to create such flyer. Flyers are commonly created by detectives or analysts several days after the incident was reported. </a:t>
            </a:r>
            <a:endParaRPr lang="en-US" altLang="en-US" sz="2400" dirty="0" smtClean="0"/>
          </a:p>
          <a:p>
            <a:pPr>
              <a:spcBef>
                <a:spcPts val="600"/>
              </a:spcBef>
              <a:spcAft>
                <a:spcPts val="600"/>
              </a:spcAft>
            </a:pPr>
            <a:r>
              <a:rPr lang="en-US" altLang="en-US" sz="2400" dirty="0" smtClean="0"/>
              <a:t>The </a:t>
            </a:r>
            <a:r>
              <a:rPr lang="en-US" altLang="en-US" sz="2400" dirty="0"/>
              <a:t>distribution is via email so there is no central, searchable database. If you are not on the email distribution list, you don’t get the BOLO flyer</a:t>
            </a:r>
            <a:r>
              <a:rPr lang="en-US" altLang="en-US" sz="2400" dirty="0" smtClean="0"/>
              <a:t>.</a:t>
            </a:r>
          </a:p>
          <a:p>
            <a:pPr>
              <a:spcBef>
                <a:spcPts val="600"/>
              </a:spcBef>
              <a:spcAft>
                <a:spcPts val="600"/>
              </a:spcAft>
            </a:pPr>
            <a:r>
              <a:rPr lang="en-US" altLang="en-US" sz="2400" dirty="0" smtClean="0"/>
              <a:t>The is not way for them to attached a video to the BOLO flyer.</a:t>
            </a:r>
            <a:endParaRPr lang="en-US" altLang="en-US" sz="2400" dirty="0"/>
          </a:p>
          <a:p>
            <a:endParaRPr lang="en-US" sz="2400" dirty="0"/>
          </a:p>
        </p:txBody>
      </p:sp>
    </p:spTree>
    <p:extLst>
      <p:ext uri="{BB962C8B-B14F-4D97-AF65-F5344CB8AC3E}">
        <p14:creationId xmlns:p14="http://schemas.microsoft.com/office/powerpoint/2010/main" val="2812864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Purge Option	</a:t>
            </a:r>
            <a:endParaRPr lang="en-US" dirty="0"/>
          </a:p>
        </p:txBody>
      </p:sp>
      <p:pic>
        <p:nvPicPr>
          <p:cNvPr id="14338" name="Picture 2" descr="https://lh5.googleusercontent.com/I9A_5LGAbKrnfHCJEgC0I0cEeyirG7nbyP4V6v85aLMsMe8ZqWHRg-TLidUxmL6PntjsgT0bRO20fKGZZ3HK_TyCPxRE7j3voChXX5EMNfzpYJ3EguXEcisU7MXBHplbOWFlB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942" y="1712735"/>
            <a:ext cx="6772900" cy="432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221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BOLO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150" y="1388736"/>
            <a:ext cx="7728968" cy="3961564"/>
          </a:xfrm>
        </p:spPr>
      </p:pic>
    </p:spTree>
    <p:extLst>
      <p:ext uri="{BB962C8B-B14F-4D97-AF65-F5344CB8AC3E}">
        <p14:creationId xmlns:p14="http://schemas.microsoft.com/office/powerpoint/2010/main" val="2168365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endParaRPr lang="en-US" dirty="0"/>
          </a:p>
        </p:txBody>
      </p:sp>
      <p:pic>
        <p:nvPicPr>
          <p:cNvPr id="15362" name="Picture 2" descr="https://lh3.googleusercontent.com/tSacen4dWq9qIJ4411VaBPRlnZxCcrcYkj9cVAfsSbv_Ka_aMOi1nkdPGfUgga0zrLlX8UV6GzB_qfJJnITx8qkqsa7lwicBEjf0BAdWlx89fnWHZSpjMhwpxc2KwcA4Xopdl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6167" y="1619574"/>
            <a:ext cx="7478739" cy="387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81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Deployment</a:t>
            </a:r>
            <a:endParaRPr lang="en-US" dirty="0"/>
          </a:p>
        </p:txBody>
      </p:sp>
      <p:pic>
        <p:nvPicPr>
          <p:cNvPr id="16386" name="Picture 2" descr="https://lh5.googleusercontent.com/wZQlP1l3yy1_vJt5WtnP5xIS7IiYWForKlgLE-BJ1Q0oVJ0rBLEyvfg_1_nPSWeKjXFtRrFogohE2DzLMTxIUMHjA-zFsho0neqbgKMUE2_9uECwRg5O3fvCoqtXHwQcbT_EsZ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078" y="2265597"/>
            <a:ext cx="7625556" cy="370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15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 Design</a:t>
            </a:r>
            <a:endParaRPr lang="en-US" dirty="0"/>
          </a:p>
        </p:txBody>
      </p:sp>
      <p:sp>
        <p:nvSpPr>
          <p:cNvPr id="3" name="Content Placeholder 2"/>
          <p:cNvSpPr>
            <a:spLocks noGrp="1"/>
          </p:cNvSpPr>
          <p:nvPr>
            <p:ph idx="1"/>
          </p:nvPr>
        </p:nvSpPr>
        <p:spPr/>
        <p:txBody>
          <a:bodyPr/>
          <a:lstStyle/>
          <a:p>
            <a:r>
              <a:rPr lang="en-US" sz="2200" dirty="0"/>
              <a:t>The system will store two kinds of data: a profile for each user containing his name, rank, agency and Tier the user belongs </a:t>
            </a:r>
            <a:r>
              <a:rPr lang="en-US" sz="2200" dirty="0" smtClean="0"/>
              <a:t>to.</a:t>
            </a:r>
          </a:p>
          <a:p>
            <a:r>
              <a:rPr lang="en-US" sz="2200" dirty="0"/>
              <a:t>A</a:t>
            </a:r>
            <a:r>
              <a:rPr lang="en-US" sz="2200" dirty="0" smtClean="0"/>
              <a:t>ll </a:t>
            </a:r>
            <a:r>
              <a:rPr lang="en-US" sz="2200" dirty="0"/>
              <a:t>the information pertinent to each BOLO created: type of BOLO, description of the subject, officer who created, date created, </a:t>
            </a:r>
            <a:r>
              <a:rPr lang="en-US" sz="2200" dirty="0" smtClean="0"/>
              <a:t>etc.</a:t>
            </a:r>
          </a:p>
          <a:p>
            <a:pPr lvl="1">
              <a:buFont typeface="Wingdings" panose="05000000000000000000" pitchFamily="2" charset="2"/>
              <a:buChar char="§"/>
            </a:pPr>
            <a:r>
              <a:rPr lang="en-US" sz="2000" dirty="0" smtClean="0"/>
              <a:t>All BOLO marked as an archived will be saved in another table</a:t>
            </a:r>
          </a:p>
          <a:p>
            <a:pPr lvl="1">
              <a:buFont typeface="Wingdings" panose="05000000000000000000" pitchFamily="2" charset="2"/>
              <a:buChar char="§"/>
            </a:pPr>
            <a:r>
              <a:rPr lang="en-US" sz="2000" dirty="0" smtClean="0"/>
              <a:t>Tracking History table </a:t>
            </a:r>
          </a:p>
          <a:p>
            <a:endParaRPr lang="en-US" sz="2200" dirty="0"/>
          </a:p>
          <a:p>
            <a:pPr marL="0" indent="0">
              <a:buNone/>
            </a:pPr>
            <a:endParaRPr lang="en-US" dirty="0"/>
          </a:p>
        </p:txBody>
      </p:sp>
    </p:spTree>
    <p:extLst>
      <p:ext uri="{BB962C8B-B14F-4D97-AF65-F5344CB8AC3E}">
        <p14:creationId xmlns:p14="http://schemas.microsoft.com/office/powerpoint/2010/main" val="3369318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Security/Privacy</a:t>
            </a:r>
            <a:endParaRPr lang="en-US" dirty="0"/>
          </a:p>
        </p:txBody>
      </p:sp>
      <p:sp>
        <p:nvSpPr>
          <p:cNvPr id="3" name="Content Placeholder 2"/>
          <p:cNvSpPr>
            <a:spLocks noGrp="1"/>
          </p:cNvSpPr>
          <p:nvPr>
            <p:ph idx="1"/>
          </p:nvPr>
        </p:nvSpPr>
        <p:spPr/>
        <p:txBody>
          <a:bodyPr/>
          <a:lstStyle/>
          <a:p>
            <a:r>
              <a:rPr lang="en-US" u="sng" dirty="0"/>
              <a:t>SQL Injection</a:t>
            </a:r>
            <a:r>
              <a:rPr lang="en-US" dirty="0"/>
              <a:t> The system relies on the </a:t>
            </a:r>
            <a:r>
              <a:rPr lang="en-US" dirty="0" smtClean="0"/>
              <a:t>WordPress </a:t>
            </a:r>
            <a:r>
              <a:rPr lang="en-US" dirty="0"/>
              <a:t>framework for protection against SQL Injection.</a:t>
            </a:r>
          </a:p>
          <a:p>
            <a:r>
              <a:rPr lang="en-US" u="sng" dirty="0"/>
              <a:t>Data Encryption:</a:t>
            </a:r>
            <a:r>
              <a:rPr lang="en-US" dirty="0"/>
              <a:t> the system encrypts user passwords in the database by using the class </a:t>
            </a:r>
            <a:r>
              <a:rPr lang="en-US" dirty="0" err="1"/>
              <a:t>phpass</a:t>
            </a:r>
            <a:r>
              <a:rPr lang="en-US" dirty="0"/>
              <a:t> </a:t>
            </a:r>
          </a:p>
          <a:p>
            <a:r>
              <a:rPr lang="en-US" u="sng" dirty="0"/>
              <a:t>Cross-site scripting:</a:t>
            </a:r>
            <a:r>
              <a:rPr lang="en-US" b="1" u="sng" dirty="0"/>
              <a:t> </a:t>
            </a:r>
            <a:r>
              <a:rPr lang="en-US" dirty="0" smtClean="0"/>
              <a:t>WordPress </a:t>
            </a:r>
            <a:r>
              <a:rPr lang="en-US" dirty="0"/>
              <a:t>comes with a Cross Site Scripting Hack prevention filter that filters all POST and COOKIE data</a:t>
            </a:r>
          </a:p>
          <a:p>
            <a:r>
              <a:rPr lang="en-US" u="sng" dirty="0"/>
              <a:t>Cross-site request forgery:</a:t>
            </a:r>
            <a:r>
              <a:rPr lang="en-US" dirty="0"/>
              <a:t> CSRF is also addressed by enabling the Cross Site Scripting Hack prevention filter</a:t>
            </a:r>
          </a:p>
        </p:txBody>
      </p:sp>
    </p:spTree>
    <p:extLst>
      <p:ext uri="{BB962C8B-B14F-4D97-AF65-F5344CB8AC3E}">
        <p14:creationId xmlns:p14="http://schemas.microsoft.com/office/powerpoint/2010/main" val="2674497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88"/>
            <a:ext cx="8596668" cy="1320800"/>
          </a:xfrm>
        </p:spPr>
        <p:txBody>
          <a:bodyPr/>
          <a:lstStyle/>
          <a:p>
            <a:r>
              <a:rPr lang="en-US" dirty="0" smtClean="0"/>
              <a:t>Minimal 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466" y="1040126"/>
            <a:ext cx="7054865" cy="5590649"/>
          </a:xfrm>
        </p:spPr>
      </p:pic>
    </p:spTree>
    <p:extLst>
      <p:ext uri="{BB962C8B-B14F-4D97-AF65-F5344CB8AC3E}">
        <p14:creationId xmlns:p14="http://schemas.microsoft.com/office/powerpoint/2010/main" val="4151235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a:t>
            </a:r>
            <a:endParaRPr lang="en-US" dirty="0"/>
          </a:p>
        </p:txBody>
      </p:sp>
      <p:pic>
        <p:nvPicPr>
          <p:cNvPr id="17410" name="Picture 2" descr="https://lh6.googleusercontent.com/Ng8oz-Jz9hhlC7orgPxmFncviB2licMHS83JLBFByjeePgKvEbjfzo1Bo_6WW7ApPXuVA_NLoKLrOsXNWVdC1fJqajxMVHxXsaIWR0SLaiZELp038U2ACcwcbyji_RK8rdQiI2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7815" y="1270000"/>
            <a:ext cx="5625113" cy="522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066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Alerts– Algorithm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85" y="1720738"/>
            <a:ext cx="4457231" cy="4520454"/>
          </a:xfrm>
          <a:prstGeom prst="rect">
            <a:avLst/>
          </a:prstGeom>
        </p:spPr>
      </p:pic>
    </p:spTree>
    <p:extLst>
      <p:ext uri="{BB962C8B-B14F-4D97-AF65-F5344CB8AC3E}">
        <p14:creationId xmlns:p14="http://schemas.microsoft.com/office/powerpoint/2010/main" val="4262110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29" y="177800"/>
            <a:ext cx="8596668" cy="1320800"/>
          </a:xfrm>
        </p:spPr>
        <p:txBody>
          <a:bodyPr/>
          <a:lstStyle/>
          <a:p>
            <a:r>
              <a:rPr lang="en-US" dirty="0" smtClean="0"/>
              <a:t>Test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188777"/>
              </p:ext>
            </p:extLst>
          </p:nvPr>
        </p:nvGraphicFramePr>
        <p:xfrm>
          <a:off x="877277" y="1066800"/>
          <a:ext cx="8370220" cy="2586990"/>
        </p:xfrm>
        <a:graphic>
          <a:graphicData uri="http://schemas.openxmlformats.org/drawingml/2006/table">
            <a:tbl>
              <a:tblPr/>
              <a:tblGrid>
                <a:gridCol w="1690141"/>
                <a:gridCol w="6680079"/>
              </a:tblGrid>
              <a:tr h="0">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Test Case ID</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BOLO 017 SUNNY1</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r>
              <a:tr h="0">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Purpose</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To validate the email notifications functionality</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Preconditions</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A user has logged in to the system</a:t>
                      </a:r>
                      <a:endParaRPr lang="en-US" dirty="0">
                        <a:effectLst/>
                      </a:endParaRPr>
                    </a:p>
                    <a:p>
                      <a:pPr rtl="0" fontAlgn="t">
                        <a:spcBef>
                          <a:spcPts val="0"/>
                        </a:spcBef>
                        <a:spcAft>
                          <a:spcPts val="0"/>
                        </a:spcAft>
                      </a:pPr>
                      <a:r>
                        <a:rPr lang="en-US" b="0" i="0" u="none" strike="noStrike" dirty="0">
                          <a:solidFill>
                            <a:srgbClr val="000000"/>
                          </a:solidFill>
                          <a:effectLst/>
                          <a:latin typeface="Arial" panose="020B0604020202020204" pitchFamily="34" charset="0"/>
                        </a:rPr>
                        <a:t>The user has filled a bolo form with the available information</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Input</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The user clicks on submit</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Expected Result</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All registered users receive an email with a link to the flier view of the bolo the user just created</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16051418"/>
              </p:ext>
            </p:extLst>
          </p:nvPr>
        </p:nvGraphicFramePr>
        <p:xfrm>
          <a:off x="891383" y="4005966"/>
          <a:ext cx="8356114" cy="2586990"/>
        </p:xfrm>
        <a:graphic>
          <a:graphicData uri="http://schemas.openxmlformats.org/drawingml/2006/table">
            <a:tbl>
              <a:tblPr/>
              <a:tblGrid>
                <a:gridCol w="1687291"/>
                <a:gridCol w="6668823"/>
              </a:tblGrid>
              <a:tr h="0">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Test Case ID</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BOLO 017 RAINY</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r>
              <a:tr h="0">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Purpose</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To validate the email notifications functionality</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Preconditions</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A user has logged in to the system</a:t>
                      </a:r>
                      <a:endParaRPr lang="en-US">
                        <a:effectLst/>
                      </a:endParaRPr>
                    </a:p>
                    <a:p>
                      <a:pPr rtl="0" fontAlgn="t">
                        <a:spcBef>
                          <a:spcPts val="0"/>
                        </a:spcBef>
                        <a:spcAft>
                          <a:spcPts val="0"/>
                        </a:spcAft>
                      </a:pPr>
                      <a:r>
                        <a:rPr lang="en-US" b="0" i="0" u="none" strike="noStrike">
                          <a:solidFill>
                            <a:srgbClr val="000000"/>
                          </a:solidFill>
                          <a:effectLst/>
                          <a:latin typeface="Arial" panose="020B0604020202020204" pitchFamily="34" charset="0"/>
                        </a:rPr>
                        <a:t>The user has filled a bolo form with the available information</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Input</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The user clicks on Save as pdf</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pPr rtl="0" fontAlgn="t">
                        <a:spcBef>
                          <a:spcPts val="0"/>
                        </a:spcBef>
                        <a:spcAft>
                          <a:spcPts val="0"/>
                        </a:spcAft>
                      </a:pPr>
                      <a:r>
                        <a:rPr lang="en-US" b="0" i="0" u="none" strike="noStrike">
                          <a:solidFill>
                            <a:srgbClr val="000000"/>
                          </a:solidFill>
                          <a:effectLst/>
                          <a:latin typeface="Arial" panose="020B0604020202020204" pitchFamily="34" charset="0"/>
                        </a:rPr>
                        <a:t>Expected Result</a:t>
                      </a:r>
                      <a:endParaRPr lang="en-US">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FE2F3"/>
                    </a:solidFill>
                  </a:tcPr>
                </a:tc>
                <a:tc>
                  <a:txBody>
                    <a:bodyPr/>
                    <a:lstStyle/>
                    <a:p>
                      <a:pPr rtl="0" fontAlgn="t">
                        <a:spcBef>
                          <a:spcPts val="0"/>
                        </a:spcBef>
                        <a:spcAft>
                          <a:spcPts val="0"/>
                        </a:spcAft>
                      </a:pPr>
                      <a:r>
                        <a:rPr lang="en-US" b="0" i="0" u="none" strike="noStrike" dirty="0">
                          <a:solidFill>
                            <a:srgbClr val="000000"/>
                          </a:solidFill>
                          <a:effectLst/>
                          <a:latin typeface="Arial" panose="020B0604020202020204" pitchFamily="34" charset="0"/>
                        </a:rPr>
                        <a:t>The system downloads a </a:t>
                      </a:r>
                      <a:r>
                        <a:rPr lang="en-US" b="0" i="0" u="none" strike="noStrike" dirty="0" err="1">
                          <a:solidFill>
                            <a:srgbClr val="000000"/>
                          </a:solidFill>
                          <a:effectLst/>
                          <a:latin typeface="Arial" panose="020B0604020202020204" pitchFamily="34" charset="0"/>
                        </a:rPr>
                        <a:t>psd</a:t>
                      </a:r>
                      <a:r>
                        <a:rPr lang="en-US" b="0" i="0" u="none" strike="noStrike" dirty="0">
                          <a:solidFill>
                            <a:srgbClr val="000000"/>
                          </a:solidFill>
                          <a:effectLst/>
                          <a:latin typeface="Arial" panose="020B0604020202020204" pitchFamily="34" charset="0"/>
                        </a:rPr>
                        <a:t> version of the bolo, and no email notification is sent</a:t>
                      </a:r>
                      <a:endParaRPr lang="en-US" dirty="0">
                        <a:effectLst/>
                      </a:endParaRPr>
                    </a:p>
                  </a:txBody>
                  <a:tcPr marL="66675" marR="66675" marT="66675" marB="666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2717443"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066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System		</a:t>
            </a:r>
            <a:endParaRPr lang="en-US" dirty="0"/>
          </a:p>
        </p:txBody>
      </p:sp>
      <p:sp>
        <p:nvSpPr>
          <p:cNvPr id="3" name="Content Placeholder 2"/>
          <p:cNvSpPr>
            <a:spLocks noGrp="1"/>
          </p:cNvSpPr>
          <p:nvPr>
            <p:ph idx="1"/>
          </p:nvPr>
        </p:nvSpPr>
        <p:spPr>
          <a:xfrm>
            <a:off x="677334" y="1928767"/>
            <a:ext cx="8596668" cy="3880773"/>
          </a:xfrm>
        </p:spPr>
        <p:txBody>
          <a:bodyPr>
            <a:normAutofit fontScale="92500"/>
          </a:bodyPr>
          <a:lstStyle/>
          <a:p>
            <a:pPr marL="0" indent="0">
              <a:spcBef>
                <a:spcPts val="600"/>
              </a:spcBef>
              <a:spcAft>
                <a:spcPts val="600"/>
              </a:spcAft>
              <a:buNone/>
            </a:pPr>
            <a:r>
              <a:rPr lang="en-US" altLang="en-US" sz="2200" dirty="0"/>
              <a:t>A BOLO is distributed in several ways:</a:t>
            </a:r>
          </a:p>
          <a:p>
            <a:pPr>
              <a:spcBef>
                <a:spcPts val="600"/>
              </a:spcBef>
              <a:spcAft>
                <a:spcPts val="600"/>
              </a:spcAft>
            </a:pPr>
            <a:r>
              <a:rPr lang="en-US" altLang="en-US" sz="2200" b="1" dirty="0"/>
              <a:t>Over the police radio</a:t>
            </a:r>
            <a:r>
              <a:rPr lang="en-US" altLang="en-US" sz="2200" dirty="0"/>
              <a:t>:   When an incident occurs the responding officer will “BOLO” pertinent information over the police radio for other units to hear. </a:t>
            </a:r>
          </a:p>
          <a:p>
            <a:pPr>
              <a:spcBef>
                <a:spcPts val="600"/>
              </a:spcBef>
              <a:spcAft>
                <a:spcPts val="600"/>
              </a:spcAft>
            </a:pPr>
            <a:r>
              <a:rPr lang="en-US" altLang="en-US" sz="2200" b="1" dirty="0"/>
              <a:t>Via Computer Aided Dispatch (CAD) message</a:t>
            </a:r>
            <a:r>
              <a:rPr lang="en-US" altLang="en-US" sz="2200" dirty="0"/>
              <a:t>:  The officer will send a text only message via the CAD to other police units that are currently on duty</a:t>
            </a:r>
            <a:r>
              <a:rPr lang="en-US" altLang="en-US" sz="2200" b="1" dirty="0"/>
              <a:t>. </a:t>
            </a:r>
          </a:p>
          <a:p>
            <a:pPr>
              <a:spcBef>
                <a:spcPts val="600"/>
              </a:spcBef>
              <a:spcAft>
                <a:spcPts val="600"/>
              </a:spcAft>
            </a:pPr>
            <a:r>
              <a:rPr lang="en-US" altLang="en-US" sz="2200" dirty="0"/>
              <a:t>A</a:t>
            </a:r>
            <a:r>
              <a:rPr lang="en-US" altLang="en-US" sz="2200" b="1" dirty="0"/>
              <a:t> BOLO Flyer </a:t>
            </a:r>
            <a:r>
              <a:rPr lang="en-US" altLang="en-US" sz="2200" dirty="0"/>
              <a:t>(Document) with pertinent information, to include pictures, is created, usually via MS WORD and then converted to PDF and distributed to other officers or agencies via Email or FAX</a:t>
            </a:r>
            <a:r>
              <a:rPr lang="en-US" altLang="en-US" sz="2200" b="1" dirty="0"/>
              <a:t>. </a:t>
            </a:r>
            <a:endParaRPr lang="en-US" altLang="en-US" sz="2200" dirty="0"/>
          </a:p>
          <a:p>
            <a:endParaRPr lang="en-US" dirty="0"/>
          </a:p>
        </p:txBody>
      </p:sp>
    </p:spTree>
    <p:extLst>
      <p:ext uri="{BB962C8B-B14F-4D97-AF65-F5344CB8AC3E}">
        <p14:creationId xmlns:p14="http://schemas.microsoft.com/office/powerpoint/2010/main" val="2594345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2"/>
            <a:ext cx="8596668" cy="1320800"/>
          </a:xfrm>
        </p:spPr>
        <p:txBody>
          <a:bodyPr/>
          <a:lstStyle/>
          <a:p>
            <a:r>
              <a:rPr lang="en-US" dirty="0" smtClean="0"/>
              <a:t>Implemented Use Cases – Sunny/Rainy </a:t>
            </a:r>
            <a:endParaRPr lang="en-US" dirty="0"/>
          </a:p>
        </p:txBody>
      </p:sp>
      <p:pic>
        <p:nvPicPr>
          <p:cNvPr id="19458" name="Picture 2" descr="https://lh6.googleusercontent.com/qGWpmrbcfV4UhZPb5gNaKBx4NThh3luz4KU5lL8PF1hVchA8G0yvSylgCcVAQYpv_64okQlnerKsJCqMRxzfmRNpoIBl1AGWW9STzNFPgW8AzSt_5p8Iy_dIuTDk2WVRkSebhl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2382" y="1270000"/>
            <a:ext cx="6546572" cy="542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69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Scripts and Demo</a:t>
            </a:r>
            <a:endParaRPr lang="en-US" dirty="0"/>
          </a:p>
        </p:txBody>
      </p:sp>
    </p:spTree>
    <p:extLst>
      <p:ext uri="{BB962C8B-B14F-4D97-AF65-F5344CB8AC3E}">
        <p14:creationId xmlns:p14="http://schemas.microsoft.com/office/powerpoint/2010/main" val="2286899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410" y="2129307"/>
            <a:ext cx="8596668" cy="1320800"/>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178706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															</a:t>
            </a:r>
            <a:endParaRPr lang="en-US" dirty="0"/>
          </a:p>
        </p:txBody>
      </p:sp>
      <p:pic>
        <p:nvPicPr>
          <p:cNvPr id="1026" name="Picture 2" descr="https://lh4.googleusercontent.com/nfYx0wg8sGyNd_oaRqvKC7BMWaqJ311iVhqBBA6LLB3AuqIFWov0eAXt9rsjZzTDCCtxSUmCc_X_5jM8YFmdl0biUNJRu1WdsFgJeLLZJNiui3q2dPWhQFqtoOrgso91HpQXHw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7767" y="1930399"/>
            <a:ext cx="7719112" cy="423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973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677334" y="2160589"/>
            <a:ext cx="3134812" cy="3880773"/>
          </a:xfrm>
        </p:spPr>
        <p:txBody>
          <a:bodyPr>
            <a:normAutofit lnSpcReduction="10000"/>
          </a:bodyPr>
          <a:lstStyle/>
          <a:p>
            <a:pPr>
              <a:buFont typeface="Wingdings" panose="05000000000000000000" pitchFamily="2" charset="2"/>
              <a:buChar char="Ø"/>
            </a:pPr>
            <a:r>
              <a:rPr lang="en-US" sz="2200" dirty="0" smtClean="0">
                <a:solidFill>
                  <a:schemeClr val="tx1">
                    <a:lumMod val="65000"/>
                    <a:lumOff val="35000"/>
                  </a:schemeClr>
                </a:solidFill>
              </a:rPr>
              <a:t>Create BOLO		</a:t>
            </a:r>
          </a:p>
          <a:p>
            <a:pPr>
              <a:buFont typeface="Wingdings" panose="05000000000000000000" pitchFamily="2" charset="2"/>
              <a:buChar char="Ø"/>
            </a:pPr>
            <a:r>
              <a:rPr lang="en-US" sz="2200" dirty="0" smtClean="0">
                <a:solidFill>
                  <a:schemeClr val="tx1">
                    <a:lumMod val="65000"/>
                    <a:lumOff val="35000"/>
                  </a:schemeClr>
                </a:solidFill>
              </a:rPr>
              <a:t>User </a:t>
            </a:r>
            <a:r>
              <a:rPr lang="en-US" sz="2200" dirty="0">
                <a:solidFill>
                  <a:schemeClr val="tx1">
                    <a:lumMod val="65000"/>
                    <a:lumOff val="35000"/>
                  </a:schemeClr>
                </a:solidFill>
              </a:rPr>
              <a:t>Management</a:t>
            </a:r>
          </a:p>
          <a:p>
            <a:pPr>
              <a:buFont typeface="Wingdings" panose="05000000000000000000" pitchFamily="2" charset="2"/>
              <a:buChar char="Ø"/>
            </a:pPr>
            <a:r>
              <a:rPr lang="en-US" sz="2200" dirty="0">
                <a:solidFill>
                  <a:schemeClr val="tx1">
                    <a:lumMod val="65000"/>
                    <a:lumOff val="35000"/>
                  </a:schemeClr>
                </a:solidFill>
              </a:rPr>
              <a:t>User Permissions</a:t>
            </a:r>
          </a:p>
          <a:p>
            <a:pPr>
              <a:buFont typeface="Wingdings" panose="05000000000000000000" pitchFamily="2" charset="2"/>
              <a:buChar char="Ø"/>
            </a:pPr>
            <a:r>
              <a:rPr lang="en-US" sz="2200" dirty="0">
                <a:solidFill>
                  <a:schemeClr val="tx1">
                    <a:lumMod val="65000"/>
                    <a:lumOff val="35000"/>
                  </a:schemeClr>
                </a:solidFill>
              </a:rPr>
              <a:t>User Groups</a:t>
            </a:r>
          </a:p>
          <a:p>
            <a:pPr>
              <a:buFont typeface="Wingdings" panose="05000000000000000000" pitchFamily="2" charset="2"/>
              <a:buChar char="Ø"/>
            </a:pPr>
            <a:r>
              <a:rPr lang="en-US" sz="2200" dirty="0">
                <a:solidFill>
                  <a:schemeClr val="tx1">
                    <a:lumMod val="65000"/>
                    <a:lumOff val="35000"/>
                  </a:schemeClr>
                </a:solidFill>
              </a:rPr>
              <a:t>Login</a:t>
            </a:r>
          </a:p>
          <a:p>
            <a:pPr>
              <a:buFont typeface="Wingdings" panose="05000000000000000000" pitchFamily="2" charset="2"/>
              <a:buChar char="Ø"/>
            </a:pPr>
            <a:r>
              <a:rPr lang="en-US" sz="2200" dirty="0">
                <a:solidFill>
                  <a:schemeClr val="tx1">
                    <a:lumMod val="65000"/>
                    <a:lumOff val="35000"/>
                  </a:schemeClr>
                </a:solidFill>
              </a:rPr>
              <a:t>BOLO Flyer View</a:t>
            </a:r>
          </a:p>
          <a:p>
            <a:pPr>
              <a:buFont typeface="Wingdings" panose="05000000000000000000" pitchFamily="2" charset="2"/>
              <a:buChar char="Ø"/>
            </a:pPr>
            <a:r>
              <a:rPr lang="en-US" sz="2200" dirty="0">
                <a:solidFill>
                  <a:schemeClr val="tx1">
                    <a:lumMod val="65000"/>
                    <a:lumOff val="35000"/>
                  </a:schemeClr>
                </a:solidFill>
              </a:rPr>
              <a:t>Upload Picture</a:t>
            </a:r>
          </a:p>
          <a:p>
            <a:pPr>
              <a:buFont typeface="Wingdings" panose="05000000000000000000" pitchFamily="2" charset="2"/>
              <a:buChar char="Ø"/>
            </a:pPr>
            <a:r>
              <a:rPr lang="en-US" sz="2200" dirty="0">
                <a:solidFill>
                  <a:schemeClr val="tx1">
                    <a:lumMod val="65000"/>
                    <a:lumOff val="35000"/>
                  </a:schemeClr>
                </a:solidFill>
              </a:rPr>
              <a:t>Search Page</a:t>
            </a:r>
          </a:p>
          <a:p>
            <a:pPr>
              <a:buFont typeface="Wingdings" panose="05000000000000000000" pitchFamily="2" charset="2"/>
              <a:buChar char="Ø"/>
            </a:pPr>
            <a:r>
              <a:rPr lang="en-US" sz="2200" dirty="0">
                <a:solidFill>
                  <a:schemeClr val="tx1">
                    <a:lumMod val="65000"/>
                    <a:lumOff val="35000"/>
                  </a:schemeClr>
                </a:solidFill>
              </a:rPr>
              <a:t>Navigation </a:t>
            </a:r>
            <a:r>
              <a:rPr lang="en-US" sz="2200" dirty="0" smtClean="0">
                <a:solidFill>
                  <a:schemeClr val="tx1">
                    <a:lumMod val="65000"/>
                    <a:lumOff val="35000"/>
                  </a:schemeClr>
                </a:solidFill>
              </a:rPr>
              <a:t>Menu</a:t>
            </a:r>
          </a:p>
          <a:p>
            <a:endParaRPr lang="en-US" dirty="0"/>
          </a:p>
        </p:txBody>
      </p:sp>
      <p:sp>
        <p:nvSpPr>
          <p:cNvPr id="5" name="TextBox 4"/>
          <p:cNvSpPr txBox="1"/>
          <p:nvPr/>
        </p:nvSpPr>
        <p:spPr>
          <a:xfrm>
            <a:off x="4808242" y="2160589"/>
            <a:ext cx="3400023" cy="4591000"/>
          </a:xfrm>
          <a:prstGeom prst="rect">
            <a:avLst/>
          </a:prstGeom>
          <a:noFill/>
        </p:spPr>
        <p:txBody>
          <a:bodyPr wrap="square" rtlCol="0">
            <a:spAutoFit/>
          </a:bodyPr>
          <a:lstStyle/>
          <a:p>
            <a:pPr marL="342900" indent="-342900">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Thumbnails </a:t>
            </a:r>
            <a:r>
              <a:rPr lang="en-US" sz="2200" dirty="0" smtClean="0">
                <a:solidFill>
                  <a:schemeClr val="tx1">
                    <a:lumMod val="65000"/>
                    <a:lumOff val="35000"/>
                  </a:schemeClr>
                </a:solidFill>
              </a:rPr>
              <a:t>Preview</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Publish BOLO</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Edit BOLO</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Send Notifications</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Deploy Beta</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Delete BOLO</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Purge Option</a:t>
            </a:r>
          </a:p>
          <a:p>
            <a:pPr marL="342900" indent="-342900">
              <a:spcBef>
                <a:spcPts val="1000"/>
              </a:spcBef>
              <a:buClr>
                <a:schemeClr val="accent1"/>
              </a:buClr>
              <a:buSzPct val="80000"/>
              <a:buFont typeface="Wingdings" panose="05000000000000000000" pitchFamily="2" charset="2"/>
              <a:buChar char="Ø"/>
            </a:pPr>
            <a:r>
              <a:rPr lang="en-US" sz="2200" dirty="0" smtClean="0">
                <a:solidFill>
                  <a:schemeClr val="tx1">
                    <a:lumMod val="65000"/>
                    <a:lumOff val="35000"/>
                  </a:schemeClr>
                </a:solidFill>
              </a:rPr>
              <a:t>Edit/User </a:t>
            </a:r>
            <a:r>
              <a:rPr lang="en-US" sz="2200" dirty="0">
                <a:solidFill>
                  <a:schemeClr val="tx1">
                    <a:lumMod val="65000"/>
                    <a:lumOff val="35000"/>
                  </a:schemeClr>
                </a:solidFill>
              </a:rPr>
              <a:t>Groups Improved</a:t>
            </a:r>
          </a:p>
          <a:p>
            <a:r>
              <a:rPr lang="en-US" dirty="0">
                <a:solidFill>
                  <a:schemeClr val="tx1">
                    <a:lumMod val="65000"/>
                    <a:lumOff val="35000"/>
                  </a:schemeClr>
                </a:solidFill>
              </a:rPr>
              <a:t> </a:t>
            </a:r>
          </a:p>
          <a:p>
            <a:endParaRPr lang="en-US" dirty="0"/>
          </a:p>
        </p:txBody>
      </p:sp>
    </p:spTree>
    <p:extLst>
      <p:ext uri="{BB962C8B-B14F-4D97-AF65-F5344CB8AC3E}">
        <p14:creationId xmlns:p14="http://schemas.microsoft.com/office/powerpoint/2010/main" val="1772124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Cont.</a:t>
            </a:r>
            <a:endParaRPr lang="en-US" dirty="0"/>
          </a:p>
        </p:txBody>
      </p:sp>
      <p:sp>
        <p:nvSpPr>
          <p:cNvPr id="3" name="Content Placeholder 2"/>
          <p:cNvSpPr>
            <a:spLocks noGrp="1"/>
          </p:cNvSpPr>
          <p:nvPr>
            <p:ph idx="1"/>
          </p:nvPr>
        </p:nvSpPr>
        <p:spPr>
          <a:xfrm>
            <a:off x="677334" y="2160589"/>
            <a:ext cx="5079522" cy="4175817"/>
          </a:xfrm>
        </p:spPr>
        <p:txBody>
          <a:bodyPr>
            <a:normAutofit fontScale="92500" lnSpcReduction="20000"/>
          </a:bodyPr>
          <a:lstStyle/>
          <a:p>
            <a:pPr>
              <a:buFont typeface="Wingdings" panose="05000000000000000000" pitchFamily="2" charset="2"/>
              <a:buChar char="Ø"/>
            </a:pPr>
            <a:r>
              <a:rPr lang="en-US" sz="2400" dirty="0">
                <a:solidFill>
                  <a:schemeClr val="tx1">
                    <a:lumMod val="65000"/>
                    <a:lumOff val="35000"/>
                  </a:schemeClr>
                </a:solidFill>
              </a:rPr>
              <a:t>Mobile Version</a:t>
            </a:r>
          </a:p>
          <a:p>
            <a:pPr>
              <a:buFont typeface="Wingdings" panose="05000000000000000000" pitchFamily="2" charset="2"/>
              <a:buChar char="Ø"/>
            </a:pPr>
            <a:r>
              <a:rPr lang="en-US" sz="2400" dirty="0">
                <a:solidFill>
                  <a:schemeClr val="tx1">
                    <a:lumMod val="65000"/>
                    <a:lumOff val="35000"/>
                  </a:schemeClr>
                </a:solidFill>
              </a:rPr>
              <a:t>Archive BOLO</a:t>
            </a:r>
          </a:p>
          <a:p>
            <a:pPr>
              <a:buFont typeface="Wingdings" panose="05000000000000000000" pitchFamily="2" charset="2"/>
              <a:buChar char="Ø"/>
            </a:pPr>
            <a:r>
              <a:rPr lang="en-US" sz="2400" dirty="0">
                <a:solidFill>
                  <a:schemeClr val="tx1">
                    <a:lumMod val="65000"/>
                    <a:lumOff val="35000"/>
                  </a:schemeClr>
                </a:solidFill>
              </a:rPr>
              <a:t>No Image Available</a:t>
            </a:r>
          </a:p>
          <a:p>
            <a:pPr>
              <a:buFont typeface="Wingdings" panose="05000000000000000000" pitchFamily="2" charset="2"/>
              <a:buChar char="Ø"/>
            </a:pPr>
            <a:r>
              <a:rPr lang="en-US" sz="2400" dirty="0" smtClean="0">
                <a:solidFill>
                  <a:schemeClr val="tx1">
                    <a:lumMod val="65000"/>
                    <a:lumOff val="35000"/>
                  </a:schemeClr>
                </a:solidFill>
              </a:rPr>
              <a:t>Banners </a:t>
            </a:r>
          </a:p>
          <a:p>
            <a:pPr>
              <a:buFont typeface="Wingdings" panose="05000000000000000000" pitchFamily="2" charset="2"/>
              <a:buChar char="Ø"/>
            </a:pPr>
            <a:r>
              <a:rPr lang="en-US" sz="2400" dirty="0" smtClean="0">
                <a:solidFill>
                  <a:schemeClr val="tx1">
                    <a:lumMod val="65000"/>
                    <a:lumOff val="35000"/>
                  </a:schemeClr>
                </a:solidFill>
              </a:rPr>
              <a:t>Search/User </a:t>
            </a:r>
            <a:r>
              <a:rPr lang="en-US" sz="2400" dirty="0">
                <a:solidFill>
                  <a:schemeClr val="tx1">
                    <a:lumMod val="65000"/>
                    <a:lumOff val="35000"/>
                  </a:schemeClr>
                </a:solidFill>
              </a:rPr>
              <a:t>Groups Improved</a:t>
            </a:r>
          </a:p>
          <a:p>
            <a:pPr>
              <a:buFont typeface="Wingdings" panose="05000000000000000000" pitchFamily="2" charset="2"/>
              <a:buChar char="Ø"/>
            </a:pPr>
            <a:r>
              <a:rPr lang="en-US" sz="2400" dirty="0">
                <a:solidFill>
                  <a:schemeClr val="tx1">
                    <a:lumMod val="65000"/>
                    <a:lumOff val="35000"/>
                  </a:schemeClr>
                </a:solidFill>
              </a:rPr>
              <a:t>View Full </a:t>
            </a:r>
            <a:r>
              <a:rPr lang="en-US" sz="2400" dirty="0" smtClean="0">
                <a:solidFill>
                  <a:schemeClr val="tx1">
                    <a:lumMod val="65000"/>
                    <a:lumOff val="35000"/>
                  </a:schemeClr>
                </a:solidFill>
              </a:rPr>
              <a:t>Image</a:t>
            </a:r>
          </a:p>
          <a:p>
            <a:pPr>
              <a:buFont typeface="Wingdings" panose="05000000000000000000" pitchFamily="2" charset="2"/>
              <a:buChar char="Ø"/>
            </a:pPr>
            <a:r>
              <a:rPr lang="en-US" sz="2400" dirty="0" smtClean="0">
                <a:solidFill>
                  <a:schemeClr val="tx1">
                    <a:lumMod val="65000"/>
                    <a:lumOff val="35000"/>
                  </a:schemeClr>
                </a:solidFill>
              </a:rPr>
              <a:t>Homepage/User </a:t>
            </a:r>
            <a:r>
              <a:rPr lang="en-US" sz="2400" dirty="0">
                <a:solidFill>
                  <a:schemeClr val="tx1">
                    <a:lumMod val="65000"/>
                    <a:lumOff val="35000"/>
                  </a:schemeClr>
                </a:solidFill>
              </a:rPr>
              <a:t>Groups </a:t>
            </a:r>
            <a:r>
              <a:rPr lang="en-US" sz="2400" dirty="0" smtClean="0">
                <a:solidFill>
                  <a:schemeClr val="tx1">
                    <a:lumMod val="65000"/>
                    <a:lumOff val="35000"/>
                  </a:schemeClr>
                </a:solidFill>
              </a:rPr>
              <a:t>Improved</a:t>
            </a:r>
          </a:p>
          <a:p>
            <a:pPr>
              <a:buFont typeface="Wingdings" panose="05000000000000000000" pitchFamily="2" charset="2"/>
              <a:buChar char="Ø"/>
            </a:pPr>
            <a:r>
              <a:rPr lang="en-US" sz="2400" dirty="0" smtClean="0">
                <a:solidFill>
                  <a:schemeClr val="tx1">
                    <a:lumMod val="65000"/>
                    <a:lumOff val="35000"/>
                  </a:schemeClr>
                </a:solidFill>
              </a:rPr>
              <a:t>Search </a:t>
            </a:r>
            <a:r>
              <a:rPr lang="en-US" sz="2400" dirty="0">
                <a:solidFill>
                  <a:schemeClr val="tx1">
                    <a:lumMod val="65000"/>
                    <a:lumOff val="35000"/>
                  </a:schemeClr>
                </a:solidFill>
              </a:rPr>
              <a:t>Results as </a:t>
            </a:r>
            <a:r>
              <a:rPr lang="en-US" sz="2400" dirty="0" smtClean="0">
                <a:solidFill>
                  <a:schemeClr val="tx1">
                    <a:lumMod val="65000"/>
                    <a:lumOff val="35000"/>
                  </a:schemeClr>
                </a:solidFill>
              </a:rPr>
              <a:t>Thumbnails</a:t>
            </a:r>
          </a:p>
          <a:p>
            <a:pPr>
              <a:buFont typeface="Wingdings" panose="05000000000000000000" pitchFamily="2" charset="2"/>
              <a:buChar char="Ø"/>
            </a:pPr>
            <a:r>
              <a:rPr lang="en-US" sz="2400" dirty="0" smtClean="0">
                <a:solidFill>
                  <a:schemeClr val="tx1">
                    <a:lumMod val="65000"/>
                    <a:lumOff val="35000"/>
                  </a:schemeClr>
                </a:solidFill>
              </a:rPr>
              <a:t>Edit/Update Option</a:t>
            </a:r>
          </a:p>
          <a:p>
            <a:pPr>
              <a:buFont typeface="Wingdings" panose="05000000000000000000" pitchFamily="2" charset="2"/>
              <a:buChar char="Ø"/>
            </a:pPr>
            <a:r>
              <a:rPr lang="en-US" sz="2400" dirty="0" smtClean="0">
                <a:solidFill>
                  <a:schemeClr val="tx1">
                    <a:lumMod val="65000"/>
                    <a:lumOff val="35000"/>
                  </a:schemeClr>
                </a:solidFill>
              </a:rPr>
              <a:t>Continue </a:t>
            </a:r>
            <a:r>
              <a:rPr lang="en-US" sz="2400" dirty="0">
                <a:solidFill>
                  <a:schemeClr val="tx1">
                    <a:lumMod val="65000"/>
                    <a:lumOff val="35000"/>
                  </a:schemeClr>
                </a:solidFill>
              </a:rPr>
              <a:t>Beta site support</a:t>
            </a:r>
          </a:p>
          <a:p>
            <a:endParaRPr lang="en-US" dirty="0"/>
          </a:p>
        </p:txBody>
      </p:sp>
      <p:sp>
        <p:nvSpPr>
          <p:cNvPr id="4" name="TextBox 3"/>
          <p:cNvSpPr txBox="1"/>
          <p:nvPr/>
        </p:nvSpPr>
        <p:spPr>
          <a:xfrm>
            <a:off x="6117465" y="2189409"/>
            <a:ext cx="3825025" cy="3305520"/>
          </a:xfrm>
          <a:prstGeom prst="rect">
            <a:avLst/>
          </a:prstGeom>
          <a:noFill/>
        </p:spPr>
        <p:txBody>
          <a:bodyPr wrap="square" rtlCol="0">
            <a:spAutoFit/>
          </a:bodyPr>
          <a:lstStyle/>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Video Link Field</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Opt in and out of notifications</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Save as PDF</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Continuous pages</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Sort Users by agency</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Edit Record Tracking</a:t>
            </a:r>
          </a:p>
          <a:p>
            <a:pPr marL="342900" indent="-342900">
              <a:lnSpc>
                <a:spcPct val="80000"/>
              </a:lnSpc>
              <a:spcBef>
                <a:spcPts val="1000"/>
              </a:spcBef>
              <a:buClr>
                <a:schemeClr val="accent1"/>
              </a:buClr>
              <a:buSzPct val="80000"/>
              <a:buFont typeface="Wingdings" panose="05000000000000000000" pitchFamily="2" charset="2"/>
              <a:buChar char="Ø"/>
            </a:pPr>
            <a:r>
              <a:rPr lang="en-US" sz="2200" dirty="0">
                <a:solidFill>
                  <a:schemeClr val="tx1">
                    <a:lumMod val="65000"/>
                    <a:lumOff val="35000"/>
                  </a:schemeClr>
                </a:solidFill>
              </a:rPr>
              <a:t>Log out button</a:t>
            </a:r>
          </a:p>
          <a:p>
            <a:endParaRPr lang="en-US" dirty="0"/>
          </a:p>
        </p:txBody>
      </p:sp>
    </p:spTree>
    <p:extLst>
      <p:ext uri="{BB962C8B-B14F-4D97-AF65-F5344CB8AC3E}">
        <p14:creationId xmlns:p14="http://schemas.microsoft.com/office/powerpoint/2010/main" val="2647169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748"/>
            <a:ext cx="8596668" cy="1320800"/>
          </a:xfrm>
        </p:spPr>
        <p:txBody>
          <a:bodyPr/>
          <a:lstStyle/>
          <a:p>
            <a:r>
              <a:rPr lang="en-US" dirty="0" smtClean="0"/>
              <a:t>Use Cases		</a:t>
            </a:r>
            <a:endParaRPr lang="en-US" dirty="0"/>
          </a:p>
        </p:txBody>
      </p:sp>
      <p:sp>
        <p:nvSpPr>
          <p:cNvPr id="3" name="Content Placeholder 2"/>
          <p:cNvSpPr>
            <a:spLocks noGrp="1"/>
          </p:cNvSpPr>
          <p:nvPr>
            <p:ph idx="1"/>
          </p:nvPr>
        </p:nvSpPr>
        <p:spPr>
          <a:xfrm>
            <a:off x="677334" y="1336335"/>
            <a:ext cx="5298463" cy="3880773"/>
          </a:xfrm>
        </p:spPr>
        <p:txBody>
          <a:bodyPr>
            <a:noAutofit/>
          </a:bodyPr>
          <a:lstStyle/>
          <a:p>
            <a:pPr>
              <a:buFont typeface="Wingdings" panose="05000000000000000000" pitchFamily="2" charset="2"/>
              <a:buChar char="Ø"/>
            </a:pPr>
            <a:r>
              <a:rPr lang="en-US" sz="2200" dirty="0" smtClean="0"/>
              <a:t>Bolo-001-Log in</a:t>
            </a:r>
          </a:p>
          <a:p>
            <a:pPr>
              <a:buFont typeface="Wingdings" panose="05000000000000000000" pitchFamily="2" charset="2"/>
              <a:buChar char="Ø"/>
            </a:pPr>
            <a:r>
              <a:rPr lang="en-US" sz="2200" dirty="0" smtClean="0"/>
              <a:t>Bolo-002-Log out</a:t>
            </a:r>
          </a:p>
          <a:p>
            <a:pPr>
              <a:buFont typeface="Wingdings" panose="05000000000000000000" pitchFamily="2" charset="2"/>
              <a:buChar char="Ø"/>
            </a:pPr>
            <a:r>
              <a:rPr lang="en-US" sz="2200" dirty="0"/>
              <a:t>Bolo-004-Edit </a:t>
            </a:r>
            <a:r>
              <a:rPr lang="en-US" sz="2200" dirty="0" smtClean="0"/>
              <a:t>Bolo</a:t>
            </a:r>
          </a:p>
          <a:p>
            <a:pPr>
              <a:buFont typeface="Wingdings" panose="05000000000000000000" pitchFamily="2" charset="2"/>
              <a:buChar char="Ø"/>
            </a:pPr>
            <a:r>
              <a:rPr lang="en-US" sz="2200" dirty="0"/>
              <a:t>Bolo-005-Create </a:t>
            </a:r>
            <a:r>
              <a:rPr lang="en-US" sz="2200" dirty="0" smtClean="0"/>
              <a:t>Bolo</a:t>
            </a:r>
          </a:p>
          <a:p>
            <a:pPr>
              <a:buFont typeface="Wingdings" panose="05000000000000000000" pitchFamily="2" charset="2"/>
              <a:buChar char="Ø"/>
            </a:pPr>
            <a:r>
              <a:rPr lang="en-US" sz="2200" dirty="0" smtClean="0"/>
              <a:t>Bolo-006-Thumbnails</a:t>
            </a:r>
          </a:p>
          <a:p>
            <a:pPr>
              <a:buFont typeface="Wingdings" panose="05000000000000000000" pitchFamily="2" charset="2"/>
              <a:buChar char="Ø"/>
            </a:pPr>
            <a:r>
              <a:rPr lang="en-US" sz="2200" dirty="0" smtClean="0"/>
              <a:t>Bolo-007-save </a:t>
            </a:r>
            <a:r>
              <a:rPr lang="en-US" sz="2200" dirty="0"/>
              <a:t>as </a:t>
            </a:r>
            <a:r>
              <a:rPr lang="en-US" sz="2200" dirty="0" smtClean="0"/>
              <a:t>pdf</a:t>
            </a:r>
          </a:p>
          <a:p>
            <a:pPr>
              <a:buFont typeface="Wingdings" panose="05000000000000000000" pitchFamily="2" charset="2"/>
              <a:buChar char="Ø"/>
            </a:pPr>
            <a:r>
              <a:rPr lang="en-US" sz="2200" dirty="0" smtClean="0"/>
              <a:t>Bolo-008-Search</a:t>
            </a:r>
          </a:p>
          <a:p>
            <a:pPr>
              <a:buFont typeface="Wingdings" panose="05000000000000000000" pitchFamily="2" charset="2"/>
              <a:buChar char="Ø"/>
            </a:pPr>
            <a:r>
              <a:rPr lang="en-US" sz="2200" dirty="0"/>
              <a:t>Bolo-009-Next Button on </a:t>
            </a:r>
            <a:r>
              <a:rPr lang="en-US" sz="2200" dirty="0" smtClean="0"/>
              <a:t>Homepage</a:t>
            </a:r>
          </a:p>
          <a:p>
            <a:pPr>
              <a:buFont typeface="Wingdings" panose="05000000000000000000" pitchFamily="2" charset="2"/>
              <a:buChar char="Ø"/>
            </a:pPr>
            <a:r>
              <a:rPr lang="en-US" sz="2200" dirty="0"/>
              <a:t>Bolo-013-User </a:t>
            </a:r>
            <a:r>
              <a:rPr lang="en-US" sz="2200" dirty="0" smtClean="0"/>
              <a:t>Management</a:t>
            </a:r>
          </a:p>
          <a:p>
            <a:pPr>
              <a:buFont typeface="Wingdings" panose="05000000000000000000" pitchFamily="2" charset="2"/>
              <a:buChar char="Ø"/>
            </a:pPr>
            <a:r>
              <a:rPr lang="en-US" sz="2200" dirty="0"/>
              <a:t>Bolo-014-Bolo flier view</a:t>
            </a:r>
          </a:p>
          <a:p>
            <a:pPr>
              <a:buFont typeface="Wingdings" panose="05000000000000000000" pitchFamily="2" charset="2"/>
              <a:buChar char="Ø"/>
            </a:pPr>
            <a:r>
              <a:rPr lang="en-US" sz="2200" dirty="0"/>
              <a:t>Bolo-015-Navigation menu</a:t>
            </a:r>
          </a:p>
          <a:p>
            <a:endParaRPr lang="en-US" sz="2200" dirty="0" smtClean="0"/>
          </a:p>
        </p:txBody>
      </p:sp>
      <p:sp>
        <p:nvSpPr>
          <p:cNvPr id="4" name="Content Placeholder 2"/>
          <p:cNvSpPr txBox="1">
            <a:spLocks/>
          </p:cNvSpPr>
          <p:nvPr/>
        </p:nvSpPr>
        <p:spPr>
          <a:xfrm>
            <a:off x="5865373" y="1362103"/>
            <a:ext cx="5298463"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200" dirty="0" smtClean="0"/>
              <a:t>Bolo-016-User groups</a:t>
            </a:r>
          </a:p>
          <a:p>
            <a:pPr>
              <a:buFont typeface="Wingdings" panose="05000000000000000000" pitchFamily="2" charset="2"/>
              <a:buChar char="Ø"/>
            </a:pPr>
            <a:r>
              <a:rPr lang="en-US" sz="2200" dirty="0"/>
              <a:t>Bolo-017-Email </a:t>
            </a:r>
            <a:r>
              <a:rPr lang="en-US" sz="2200" dirty="0" smtClean="0"/>
              <a:t>Notifications</a:t>
            </a:r>
          </a:p>
          <a:p>
            <a:pPr>
              <a:buFont typeface="Wingdings" panose="05000000000000000000" pitchFamily="2" charset="2"/>
              <a:buChar char="Ø"/>
            </a:pPr>
            <a:r>
              <a:rPr lang="en-US" sz="2200" dirty="0"/>
              <a:t>Bolo-018-Purge </a:t>
            </a:r>
            <a:r>
              <a:rPr lang="en-US" sz="2200" dirty="0" smtClean="0"/>
              <a:t>Bolos</a:t>
            </a:r>
          </a:p>
          <a:p>
            <a:pPr>
              <a:buFont typeface="Wingdings" panose="05000000000000000000" pitchFamily="2" charset="2"/>
              <a:buChar char="Ø"/>
            </a:pPr>
            <a:r>
              <a:rPr lang="en-US" sz="2200" dirty="0" smtClean="0"/>
              <a:t>Bolo-019-Archive</a:t>
            </a:r>
          </a:p>
          <a:p>
            <a:pPr>
              <a:buFont typeface="Wingdings" panose="05000000000000000000" pitchFamily="2" charset="2"/>
              <a:buChar char="Ø"/>
            </a:pPr>
            <a:r>
              <a:rPr lang="en-US" sz="2200" dirty="0"/>
              <a:t>Bolo-020-No image </a:t>
            </a:r>
            <a:r>
              <a:rPr lang="en-US" sz="2200" dirty="0" smtClean="0"/>
              <a:t>available</a:t>
            </a:r>
          </a:p>
          <a:p>
            <a:pPr>
              <a:buFont typeface="Wingdings" panose="05000000000000000000" pitchFamily="2" charset="2"/>
              <a:buChar char="Ø"/>
            </a:pPr>
            <a:r>
              <a:rPr lang="en-US" sz="2200" dirty="0"/>
              <a:t>Bolo-021-View image full </a:t>
            </a:r>
            <a:r>
              <a:rPr lang="en-US" sz="2200" dirty="0" smtClean="0"/>
              <a:t>size</a:t>
            </a:r>
          </a:p>
          <a:p>
            <a:pPr>
              <a:buFont typeface="Wingdings" panose="05000000000000000000" pitchFamily="2" charset="2"/>
              <a:buChar char="Ø"/>
            </a:pPr>
            <a:r>
              <a:rPr lang="en-US" sz="2200" dirty="0"/>
              <a:t>Bolo-022-Filter </a:t>
            </a:r>
            <a:r>
              <a:rPr lang="en-US" sz="2200" dirty="0" smtClean="0"/>
              <a:t>thumbnails</a:t>
            </a:r>
          </a:p>
          <a:p>
            <a:pPr>
              <a:buFont typeface="Wingdings" panose="05000000000000000000" pitchFamily="2" charset="2"/>
              <a:buChar char="Ø"/>
            </a:pPr>
            <a:r>
              <a:rPr lang="en-US" sz="2200" dirty="0"/>
              <a:t>Bolo-023-Opt out </a:t>
            </a:r>
            <a:r>
              <a:rPr lang="en-US" sz="2200" dirty="0" smtClean="0"/>
              <a:t>alerts</a:t>
            </a:r>
          </a:p>
          <a:p>
            <a:pPr>
              <a:buFont typeface="Wingdings" panose="05000000000000000000" pitchFamily="2" charset="2"/>
              <a:buChar char="Ø"/>
            </a:pPr>
            <a:r>
              <a:rPr lang="en-US" sz="2200" dirty="0"/>
              <a:t>Bolo-024-Edit tracking</a:t>
            </a:r>
            <a:endParaRPr lang="en-US" sz="2200" dirty="0" smtClean="0"/>
          </a:p>
        </p:txBody>
      </p:sp>
    </p:spTree>
    <p:extLst>
      <p:ext uri="{BB962C8B-B14F-4D97-AF65-F5344CB8AC3E}">
        <p14:creationId xmlns:p14="http://schemas.microsoft.com/office/powerpoint/2010/main" val="386569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870" r="7367"/>
          <a:stretch/>
        </p:blipFill>
        <p:spPr>
          <a:xfrm>
            <a:off x="2743200" y="1231900"/>
            <a:ext cx="5105400" cy="5621306"/>
          </a:xfrm>
        </p:spPr>
      </p:pic>
      <p:sp>
        <p:nvSpPr>
          <p:cNvPr id="2" name="Title 1"/>
          <p:cNvSpPr>
            <a:spLocks noGrp="1"/>
          </p:cNvSpPr>
          <p:nvPr>
            <p:ph type="title"/>
          </p:nvPr>
        </p:nvSpPr>
        <p:spPr/>
        <p:txBody>
          <a:bodyPr/>
          <a:lstStyle/>
          <a:p>
            <a:r>
              <a:rPr lang="en-US" dirty="0" smtClean="0"/>
              <a:t>Use Case Diagram</a:t>
            </a:r>
            <a:endParaRPr lang="en-US" dirty="0"/>
          </a:p>
        </p:txBody>
      </p:sp>
    </p:spTree>
    <p:extLst>
      <p:ext uri="{BB962C8B-B14F-4D97-AF65-F5344CB8AC3E}">
        <p14:creationId xmlns:p14="http://schemas.microsoft.com/office/powerpoint/2010/main" val="1215777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t>
            </a:r>
            <a:r>
              <a:rPr lang="en-US" dirty="0" smtClean="0"/>
              <a:t>omepage </a:t>
            </a:r>
            <a:r>
              <a:rPr lang="en-US" dirty="0"/>
              <a:t>next and </a:t>
            </a:r>
            <a:r>
              <a:rPr lang="en-US" dirty="0" err="1"/>
              <a:t>prev</a:t>
            </a:r>
            <a:r>
              <a:rPr lang="en-US" dirty="0"/>
              <a:t> buttons</a:t>
            </a:r>
          </a:p>
        </p:txBody>
      </p:sp>
      <p:sp>
        <p:nvSpPr>
          <p:cNvPr id="5" name="Rectangle 3"/>
          <p:cNvSpPr>
            <a:spLocks noChangeArrowheads="1"/>
          </p:cNvSpPr>
          <p:nvPr/>
        </p:nvSpPr>
        <p:spPr bwMode="auto">
          <a:xfrm>
            <a:off x="1609859" y="328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245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h</a:t>
            </a:r>
            <a:r>
              <a:rPr kumimoji="0" lang="en-US" altLang="en-US" sz="11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omepage next and prev buttons</a:t>
            </a:r>
            <a:r>
              <a:rPr kumimoji="0" lang="en-US" altLang="en-US" sz="1100" b="0" i="0" u="none" strike="noStrike" cap="none" normalizeH="0" baseline="0" smtClean="0">
                <a:ln>
                  <a:noFill/>
                </a:ln>
                <a:solidFill>
                  <a:schemeClr val="tx1"/>
                </a:solidFill>
                <a:effectLst/>
              </a:rPr>
              <a:t> </a:t>
            </a:r>
            <a:endParaRPr kumimoji="0" lang="en-US" altLang="en-US" sz="11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p:txBody>
      </p:sp>
      <p:pic>
        <p:nvPicPr>
          <p:cNvPr id="2052" name="Picture 4" descr="https://lh5.googleusercontent.com/C5pFyrOgZEFCYcWSdZqRg5yq_OqbRjQSC818F8YSVuaEXzvUEcDJHe9e6NtTKOpIK-9L_lNZpBzTVnm-rLSa22Y5T5tPFBQBVY0GVZqVIFnponPgbfk3jrHTgHrzrvw86yCIW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034" y="1645813"/>
            <a:ext cx="654367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6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647</TotalTime>
  <Words>690</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Trebuchet MS</vt:lpstr>
      <vt:lpstr>Wingdings</vt:lpstr>
      <vt:lpstr>Wingdings 3</vt:lpstr>
      <vt:lpstr>Facet</vt:lpstr>
      <vt:lpstr>       BOLO Flyer Creator  </vt:lpstr>
      <vt:lpstr>Problem Definition</vt:lpstr>
      <vt:lpstr>Current System  </vt:lpstr>
      <vt:lpstr>Gantt Chart               </vt:lpstr>
      <vt:lpstr>User Stories</vt:lpstr>
      <vt:lpstr>User Stories Cont.</vt:lpstr>
      <vt:lpstr>Use Cases  </vt:lpstr>
      <vt:lpstr>Use Case Diagram</vt:lpstr>
      <vt:lpstr>Homepage next and prev buttons</vt:lpstr>
      <vt:lpstr>Opt out/in of notifications </vt:lpstr>
      <vt:lpstr>Save as PDF</vt:lpstr>
      <vt:lpstr>Edit BOLO</vt:lpstr>
      <vt:lpstr>Open image full size</vt:lpstr>
      <vt:lpstr>Homepage</vt:lpstr>
      <vt:lpstr>Create new agency(user group)  </vt:lpstr>
      <vt:lpstr>Search BOLO</vt:lpstr>
      <vt:lpstr>Delete BOLO</vt:lpstr>
      <vt:lpstr>Email Alerts</vt:lpstr>
      <vt:lpstr>Archive BOLO</vt:lpstr>
      <vt:lpstr>Purge Option </vt:lpstr>
      <vt:lpstr>Create BOLO</vt:lpstr>
      <vt:lpstr>System Decomposition </vt:lpstr>
      <vt:lpstr>System Deployment</vt:lpstr>
      <vt:lpstr>Persistent Data Design</vt:lpstr>
      <vt:lpstr>Security/Privacy</vt:lpstr>
      <vt:lpstr>Minimal Class Diagram</vt:lpstr>
      <vt:lpstr>State Machine </vt:lpstr>
      <vt:lpstr>Email Alerts– Algorithm </vt:lpstr>
      <vt:lpstr>Test Cases</vt:lpstr>
      <vt:lpstr>Implemented Use Cases – Sunny/Rainy </vt:lpstr>
      <vt:lpstr>Automated Scripts and Demo</vt:lpstr>
      <vt:lpstr>Thank You</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BOLO Flyer Creator  </dc:title>
  <dc:creator>DAEGIA</dc:creator>
  <cp:lastModifiedBy>DAEGIA</cp:lastModifiedBy>
  <cp:revision>87</cp:revision>
  <dcterms:created xsi:type="dcterms:W3CDTF">2015-04-29T01:30:46Z</dcterms:created>
  <dcterms:modified xsi:type="dcterms:W3CDTF">2015-04-30T06:09:28Z</dcterms:modified>
</cp:coreProperties>
</file>