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43891200"/>
  <p:notesSz cx="6858000" cy="9144000"/>
  <p:defaultTextStyle>
    <a:defPPr>
      <a:defRPr lang="en-US"/>
    </a:defPPr>
    <a:lvl1pPr algn="l" rtl="0" eaLnBrk="0" fontAlgn="base" hangingPunct="0">
      <a:spcBef>
        <a:spcPct val="0"/>
      </a:spcBef>
      <a:spcAft>
        <a:spcPct val="0"/>
      </a:spcAft>
      <a:defRPr sz="8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8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8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8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8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8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8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8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8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24" autoAdjust="0"/>
    <p:restoredTop sz="94434" autoAdjust="0"/>
  </p:normalViewPr>
  <p:slideViewPr>
    <p:cSldViewPr>
      <p:cViewPr varScale="1">
        <p:scale>
          <a:sx n="18" d="100"/>
          <a:sy n="18" d="100"/>
        </p:scale>
        <p:origin x="3348" y="126"/>
      </p:cViewPr>
      <p:guideLst>
        <p:guide orient="horz" pos="13824"/>
        <p:guide pos="1036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ea typeface="ＭＳ Ｐゴシック" panose="020B0600070205080204" pitchFamily="34" charset="-128"/>
              </a:defRPr>
            </a:lvl1pPr>
          </a:lstStyle>
          <a:p>
            <a:pPr>
              <a:defRPr/>
            </a:pPr>
            <a:fld id="{A17F76F7-3CB9-4F74-A8B0-7C269CBAF495}" type="datetime1">
              <a:rPr lang="en-US" altLang="en-US"/>
              <a:pPr>
                <a:defRPr/>
              </a:pPr>
              <a:t>4/27/2015</a:t>
            </a:fld>
            <a:endParaRPr lang="en-US" alt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7F6B95B-8D4B-48F6-9083-9ADACAEE047E}" type="slidenum">
              <a:rPr lang="en-US" altLang="en-US"/>
              <a:pPr>
                <a:defRPr/>
              </a:pPr>
              <a:t>‹#›</a:t>
            </a:fld>
            <a:endParaRPr lang="en-US" altLang="en-US"/>
          </a:p>
        </p:txBody>
      </p:sp>
    </p:spTree>
    <p:extLst>
      <p:ext uri="{BB962C8B-B14F-4D97-AF65-F5344CB8AC3E}">
        <p14:creationId xmlns:p14="http://schemas.microsoft.com/office/powerpoint/2010/main" val="38658873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B7FA9EA7-606C-453A-84AB-AD1266BE46E9}" type="slidenum">
              <a:rPr lang="en-US" altLang="en-US" smtClean="0">
                <a:latin typeface="Arial" panose="020B0604020202020204" pitchFamily="34" charset="0"/>
              </a:rPr>
              <a:pPr>
                <a:spcBef>
                  <a:spcPct val="0"/>
                </a:spcBef>
              </a:pPr>
              <a:t>1</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706955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8" y="13635321"/>
            <a:ext cx="27979687" cy="9408459"/>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523" y="24872579"/>
            <a:ext cx="23043356" cy="11214847"/>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A391BCA-5114-4023-A808-659488243EBE}" type="slidenum">
              <a:rPr lang="en-US" altLang="en-US"/>
              <a:pPr>
                <a:defRPr/>
              </a:pPr>
              <a:t>‹#›</a:t>
            </a:fld>
            <a:endParaRPr lang="en-US" altLang="en-US"/>
          </a:p>
        </p:txBody>
      </p:sp>
    </p:spTree>
    <p:extLst>
      <p:ext uri="{BB962C8B-B14F-4D97-AF65-F5344CB8AC3E}">
        <p14:creationId xmlns:p14="http://schemas.microsoft.com/office/powerpoint/2010/main" val="1842403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6525762-82FD-4E7E-A813-1DD3CCE3B5D8}" type="slidenum">
              <a:rPr lang="en-US" altLang="en-US"/>
              <a:pPr>
                <a:defRPr/>
              </a:pPr>
              <a:t>‹#›</a:t>
            </a:fld>
            <a:endParaRPr lang="en-US" altLang="en-US"/>
          </a:p>
        </p:txBody>
      </p:sp>
    </p:spTree>
    <p:extLst>
      <p:ext uri="{BB962C8B-B14F-4D97-AF65-F5344CB8AC3E}">
        <p14:creationId xmlns:p14="http://schemas.microsoft.com/office/powerpoint/2010/main" val="270900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079" y="1757084"/>
            <a:ext cx="7406878" cy="3745005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446" y="1757084"/>
            <a:ext cx="22106335" cy="3745005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27BBE52-3F74-413C-B549-E5E7DAF56D20}" type="slidenum">
              <a:rPr lang="en-US" altLang="en-US"/>
              <a:pPr>
                <a:defRPr/>
              </a:pPr>
              <a:t>‹#›</a:t>
            </a:fld>
            <a:endParaRPr lang="en-US" altLang="en-US"/>
          </a:p>
        </p:txBody>
      </p:sp>
    </p:spTree>
    <p:extLst>
      <p:ext uri="{BB962C8B-B14F-4D97-AF65-F5344CB8AC3E}">
        <p14:creationId xmlns:p14="http://schemas.microsoft.com/office/powerpoint/2010/main" val="544532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092E2E9-A756-48AF-8B6A-44AEBEECE516}" type="slidenum">
              <a:rPr lang="en-US" altLang="en-US"/>
              <a:pPr>
                <a:defRPr/>
              </a:pPr>
              <a:t>‹#›</a:t>
            </a:fld>
            <a:endParaRPr lang="en-US" altLang="en-US"/>
          </a:p>
        </p:txBody>
      </p:sp>
    </p:spTree>
    <p:extLst>
      <p:ext uri="{BB962C8B-B14F-4D97-AF65-F5344CB8AC3E}">
        <p14:creationId xmlns:p14="http://schemas.microsoft.com/office/powerpoint/2010/main" val="1939160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5210"/>
            <a:ext cx="27980878" cy="871593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6" y="18604007"/>
            <a:ext cx="27980878" cy="9601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8BF78A0-29B3-4534-9D82-D99DD3FE94A2}" type="slidenum">
              <a:rPr lang="en-US" altLang="en-US"/>
              <a:pPr>
                <a:defRPr/>
              </a:pPr>
              <a:t>‹#›</a:t>
            </a:fld>
            <a:endParaRPr lang="en-US" altLang="en-US"/>
          </a:p>
        </p:txBody>
      </p:sp>
    </p:spTree>
    <p:extLst>
      <p:ext uri="{BB962C8B-B14F-4D97-AF65-F5344CB8AC3E}">
        <p14:creationId xmlns:p14="http://schemas.microsoft.com/office/powerpoint/2010/main" val="216800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445" y="10242177"/>
            <a:ext cx="14756606" cy="289649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16352" y="10242177"/>
            <a:ext cx="14756606" cy="289649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62C527B-13A0-4EE5-AB12-8049A87398A8}" type="slidenum">
              <a:rPr lang="en-US" altLang="en-US"/>
              <a:pPr>
                <a:defRPr/>
              </a:pPr>
              <a:t>‹#›</a:t>
            </a:fld>
            <a:endParaRPr lang="en-US" altLang="en-US"/>
          </a:p>
        </p:txBody>
      </p:sp>
    </p:spTree>
    <p:extLst>
      <p:ext uri="{BB962C8B-B14F-4D97-AF65-F5344CB8AC3E}">
        <p14:creationId xmlns:p14="http://schemas.microsoft.com/office/powerpoint/2010/main" val="190048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444" y="9825318"/>
            <a:ext cx="14544676" cy="4094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45444" y="13919949"/>
            <a:ext cx="14544676" cy="252871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328" y="9825318"/>
            <a:ext cx="14550628" cy="4094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722328" y="13919949"/>
            <a:ext cx="14550628" cy="252871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EB4C7DF-241D-4093-8EF3-4F7B67ACEEF5}" type="slidenum">
              <a:rPr lang="en-US" altLang="en-US"/>
              <a:pPr>
                <a:defRPr/>
              </a:pPr>
              <a:t>‹#›</a:t>
            </a:fld>
            <a:endParaRPr lang="en-US" altLang="en-US"/>
          </a:p>
        </p:txBody>
      </p:sp>
    </p:spTree>
    <p:extLst>
      <p:ext uri="{BB962C8B-B14F-4D97-AF65-F5344CB8AC3E}">
        <p14:creationId xmlns:p14="http://schemas.microsoft.com/office/powerpoint/2010/main" val="2557865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B921DE9-562C-4543-A423-D65BF707C28E}" type="slidenum">
              <a:rPr lang="en-US" altLang="en-US"/>
              <a:pPr>
                <a:defRPr/>
              </a:pPr>
              <a:t>‹#›</a:t>
            </a:fld>
            <a:endParaRPr lang="en-US" altLang="en-US"/>
          </a:p>
        </p:txBody>
      </p:sp>
    </p:spTree>
    <p:extLst>
      <p:ext uri="{BB962C8B-B14F-4D97-AF65-F5344CB8AC3E}">
        <p14:creationId xmlns:p14="http://schemas.microsoft.com/office/powerpoint/2010/main" val="701678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3EE6791-F08F-42E9-9885-55F9C68FF7A6}" type="slidenum">
              <a:rPr lang="en-US" altLang="en-US"/>
              <a:pPr>
                <a:defRPr/>
              </a:pPr>
              <a:t>‹#›</a:t>
            </a:fld>
            <a:endParaRPr lang="en-US" altLang="en-US"/>
          </a:p>
        </p:txBody>
      </p:sp>
    </p:spTree>
    <p:extLst>
      <p:ext uri="{BB962C8B-B14F-4D97-AF65-F5344CB8AC3E}">
        <p14:creationId xmlns:p14="http://schemas.microsoft.com/office/powerpoint/2010/main" val="2911380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5" y="1748118"/>
            <a:ext cx="10829926" cy="7436224"/>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70656" y="1748118"/>
            <a:ext cx="18402300" cy="374590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445" y="9184341"/>
            <a:ext cx="10829926" cy="30022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4C60B00-D0EB-47F8-8689-393DFFD96524}" type="slidenum">
              <a:rPr lang="en-US" altLang="en-US"/>
              <a:pPr>
                <a:defRPr/>
              </a:pPr>
              <a:t>‹#›</a:t>
            </a:fld>
            <a:endParaRPr lang="en-US" altLang="en-US"/>
          </a:p>
        </p:txBody>
      </p:sp>
    </p:spTree>
    <p:extLst>
      <p:ext uri="{BB962C8B-B14F-4D97-AF65-F5344CB8AC3E}">
        <p14:creationId xmlns:p14="http://schemas.microsoft.com/office/powerpoint/2010/main" val="2179743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9" y="30724289"/>
            <a:ext cx="19751278" cy="362622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1999" y="3922059"/>
            <a:ext cx="19751278" cy="2633382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451999" y="34350512"/>
            <a:ext cx="19751278" cy="5152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7984E41-AD80-4B8A-9E11-5722CEE71EA8}" type="slidenum">
              <a:rPr lang="en-US" altLang="en-US"/>
              <a:pPr>
                <a:defRPr/>
              </a:pPr>
              <a:t>‹#›</a:t>
            </a:fld>
            <a:endParaRPr lang="en-US" altLang="en-US"/>
          </a:p>
        </p:txBody>
      </p:sp>
    </p:spTree>
    <p:extLst>
      <p:ext uri="{BB962C8B-B14F-4D97-AF65-F5344CB8AC3E}">
        <p14:creationId xmlns:p14="http://schemas.microsoft.com/office/powerpoint/2010/main" val="3404755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238" y="1757363"/>
            <a:ext cx="29627512"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460" tIns="214230" rIns="428460" bIns="214230" numCol="1" anchor="ctr" anchorCtr="0" compatLnSpc="1">
            <a:prstTxWarp prst="textNoShape">
              <a:avLst/>
            </a:prstTxWarp>
          </a:bodyPr>
          <a:lstStyle/>
          <a:p>
            <a:pPr lvl="0"/>
            <a:r>
              <a:rPr lang="en-US" altLang="en-US" smtClean="0"/>
              <a:t>Haga clic para cambiar el estilo de título	</a:t>
            </a:r>
          </a:p>
        </p:txBody>
      </p:sp>
      <p:sp>
        <p:nvSpPr>
          <p:cNvPr id="1027" name="Rectangle 3"/>
          <p:cNvSpPr>
            <a:spLocks noGrp="1" noChangeArrowheads="1"/>
          </p:cNvSpPr>
          <p:nvPr>
            <p:ph type="body" idx="1"/>
          </p:nvPr>
        </p:nvSpPr>
        <p:spPr bwMode="auto">
          <a:xfrm>
            <a:off x="1646238" y="10242550"/>
            <a:ext cx="29627512" cy="289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460" tIns="214230" rIns="428460" bIns="214230" numCol="1" anchor="t" anchorCtr="0" compatLnSpc="1">
            <a:prstTxWarp prst="textNoShape">
              <a:avLst/>
            </a:prstTxWarp>
          </a:bodyPr>
          <a:lstStyle/>
          <a:p>
            <a:pPr lvl="0"/>
            <a:r>
              <a:rPr lang="en-US" altLang="en-US" smtClean="0"/>
              <a:t>Haga clic para modificar el estilo de texto del patrón</a:t>
            </a:r>
          </a:p>
          <a:p>
            <a:pPr lvl="1"/>
            <a:r>
              <a:rPr lang="en-US" altLang="en-US" smtClean="0"/>
              <a:t>Segundo nivel</a:t>
            </a:r>
          </a:p>
          <a:p>
            <a:pPr lvl="2"/>
            <a:r>
              <a:rPr lang="en-US" altLang="en-US" smtClean="0"/>
              <a:t>Tercer nivel</a:t>
            </a:r>
          </a:p>
          <a:p>
            <a:pPr lvl="3"/>
            <a:r>
              <a:rPr lang="en-US" altLang="en-US" smtClean="0"/>
              <a:t>Cuarto nivel</a:t>
            </a:r>
          </a:p>
          <a:p>
            <a:pPr lvl="4"/>
            <a:r>
              <a:rPr lang="en-US" altLang="en-US" smtClean="0"/>
              <a:t>Quinto nivel</a:t>
            </a:r>
          </a:p>
        </p:txBody>
      </p:sp>
      <p:sp>
        <p:nvSpPr>
          <p:cNvPr id="1028" name="Rectangle 4"/>
          <p:cNvSpPr>
            <a:spLocks noGrp="1" noChangeArrowheads="1"/>
          </p:cNvSpPr>
          <p:nvPr>
            <p:ph type="dt" sz="half" idx="2"/>
          </p:nvPr>
        </p:nvSpPr>
        <p:spPr bwMode="auto">
          <a:xfrm>
            <a:off x="1644650" y="39968488"/>
            <a:ext cx="7681913"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eaLnBrk="1" hangingPunct="1">
              <a:defRPr sz="6600">
                <a:latin typeface="Arial" charset="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11247438" y="39968488"/>
            <a:ext cx="10425112"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lgn="ctr" eaLnBrk="1" hangingPunct="1">
              <a:defRPr sz="6600">
                <a:latin typeface="Arial" charset="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23591838" y="39968488"/>
            <a:ext cx="7681912"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lgn="r" eaLnBrk="1" hangingPunct="1">
              <a:defRPr sz="6600"/>
            </a:lvl1pPr>
          </a:lstStyle>
          <a:p>
            <a:pPr>
              <a:defRPr/>
            </a:pPr>
            <a:fld id="{6E6F5E9C-E246-413F-941B-9934A1FCD4A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84663" rtl="0" eaLnBrk="0" fontAlgn="base" hangingPunct="0">
        <a:spcBef>
          <a:spcPct val="0"/>
        </a:spcBef>
        <a:spcAft>
          <a:spcPct val="0"/>
        </a:spcAft>
        <a:defRPr sz="20600">
          <a:solidFill>
            <a:schemeClr val="tx2"/>
          </a:solidFill>
          <a:latin typeface="+mj-lt"/>
          <a:ea typeface="MS PGothic" panose="020B0600070205080204" pitchFamily="34" charset="-128"/>
          <a:cs typeface="ＭＳ Ｐゴシック" charset="-128"/>
        </a:defRPr>
      </a:lvl1pPr>
      <a:lvl2pPr algn="ctr" defTabSz="4284663" rtl="0" eaLnBrk="0" fontAlgn="base" hangingPunct="0">
        <a:spcBef>
          <a:spcPct val="0"/>
        </a:spcBef>
        <a:spcAft>
          <a:spcPct val="0"/>
        </a:spcAft>
        <a:defRPr sz="20600">
          <a:solidFill>
            <a:schemeClr val="tx2"/>
          </a:solidFill>
          <a:latin typeface="Arial" charset="0"/>
          <a:ea typeface="MS PGothic" panose="020B0600070205080204" pitchFamily="34" charset="-128"/>
          <a:cs typeface="ＭＳ Ｐゴシック" charset="-128"/>
        </a:defRPr>
      </a:lvl2pPr>
      <a:lvl3pPr algn="ctr" defTabSz="4284663" rtl="0" eaLnBrk="0" fontAlgn="base" hangingPunct="0">
        <a:spcBef>
          <a:spcPct val="0"/>
        </a:spcBef>
        <a:spcAft>
          <a:spcPct val="0"/>
        </a:spcAft>
        <a:defRPr sz="20600">
          <a:solidFill>
            <a:schemeClr val="tx2"/>
          </a:solidFill>
          <a:latin typeface="Arial" charset="0"/>
          <a:ea typeface="MS PGothic" panose="020B0600070205080204" pitchFamily="34" charset="-128"/>
          <a:cs typeface="ＭＳ Ｐゴシック" charset="-128"/>
        </a:defRPr>
      </a:lvl3pPr>
      <a:lvl4pPr algn="ctr" defTabSz="4284663" rtl="0" eaLnBrk="0" fontAlgn="base" hangingPunct="0">
        <a:spcBef>
          <a:spcPct val="0"/>
        </a:spcBef>
        <a:spcAft>
          <a:spcPct val="0"/>
        </a:spcAft>
        <a:defRPr sz="20600">
          <a:solidFill>
            <a:schemeClr val="tx2"/>
          </a:solidFill>
          <a:latin typeface="Arial" charset="0"/>
          <a:ea typeface="MS PGothic" panose="020B0600070205080204" pitchFamily="34" charset="-128"/>
          <a:cs typeface="ＭＳ Ｐゴシック" charset="-128"/>
        </a:defRPr>
      </a:lvl4pPr>
      <a:lvl5pPr algn="ctr" defTabSz="4284663" rtl="0" eaLnBrk="0" fontAlgn="base" hangingPunct="0">
        <a:spcBef>
          <a:spcPct val="0"/>
        </a:spcBef>
        <a:spcAft>
          <a:spcPct val="0"/>
        </a:spcAft>
        <a:defRPr sz="20600">
          <a:solidFill>
            <a:schemeClr val="tx2"/>
          </a:solidFill>
          <a:latin typeface="Arial" charset="0"/>
          <a:ea typeface="MS PGothic" panose="020B0600070205080204" pitchFamily="34" charset="-128"/>
          <a:cs typeface="ＭＳ Ｐゴシック" charset="-128"/>
        </a:defRPr>
      </a:lvl5pPr>
      <a:lvl6pPr marL="457200" algn="ctr" defTabSz="4284663" rtl="0" fontAlgn="base">
        <a:spcBef>
          <a:spcPct val="0"/>
        </a:spcBef>
        <a:spcAft>
          <a:spcPct val="0"/>
        </a:spcAft>
        <a:defRPr sz="20600">
          <a:solidFill>
            <a:schemeClr val="tx2"/>
          </a:solidFill>
          <a:latin typeface="Arial" charset="0"/>
        </a:defRPr>
      </a:lvl6pPr>
      <a:lvl7pPr marL="914400" algn="ctr" defTabSz="4284663" rtl="0" fontAlgn="base">
        <a:spcBef>
          <a:spcPct val="0"/>
        </a:spcBef>
        <a:spcAft>
          <a:spcPct val="0"/>
        </a:spcAft>
        <a:defRPr sz="20600">
          <a:solidFill>
            <a:schemeClr val="tx2"/>
          </a:solidFill>
          <a:latin typeface="Arial" charset="0"/>
        </a:defRPr>
      </a:lvl7pPr>
      <a:lvl8pPr marL="1371600" algn="ctr" defTabSz="4284663" rtl="0" fontAlgn="base">
        <a:spcBef>
          <a:spcPct val="0"/>
        </a:spcBef>
        <a:spcAft>
          <a:spcPct val="0"/>
        </a:spcAft>
        <a:defRPr sz="20600">
          <a:solidFill>
            <a:schemeClr val="tx2"/>
          </a:solidFill>
          <a:latin typeface="Arial" charset="0"/>
        </a:defRPr>
      </a:lvl8pPr>
      <a:lvl9pPr marL="1828800" algn="ctr" defTabSz="4284663" rtl="0" fontAlgn="base">
        <a:spcBef>
          <a:spcPct val="0"/>
        </a:spcBef>
        <a:spcAft>
          <a:spcPct val="0"/>
        </a:spcAft>
        <a:defRPr sz="20600">
          <a:solidFill>
            <a:schemeClr val="tx2"/>
          </a:solidFill>
          <a:latin typeface="Arial" charset="0"/>
        </a:defRPr>
      </a:lvl9pPr>
    </p:titleStyle>
    <p:bodyStyle>
      <a:lvl1pPr marL="1606550" indent="-1606550" algn="l" defTabSz="4284663" rtl="0" eaLnBrk="0" fontAlgn="base" hangingPunct="0">
        <a:spcBef>
          <a:spcPct val="20000"/>
        </a:spcBef>
        <a:spcAft>
          <a:spcPct val="0"/>
        </a:spcAft>
        <a:buChar char="•"/>
        <a:defRPr sz="15000">
          <a:solidFill>
            <a:schemeClr val="tx1"/>
          </a:solidFill>
          <a:latin typeface="+mn-lt"/>
          <a:ea typeface="MS PGothic" panose="020B0600070205080204" pitchFamily="34" charset="-128"/>
          <a:cs typeface="ＭＳ Ｐゴシック" charset="-128"/>
        </a:defRPr>
      </a:lvl1pPr>
      <a:lvl2pPr marL="3481388" indent="-1339850" algn="l" defTabSz="4284663" rtl="0" eaLnBrk="0" fontAlgn="base" hangingPunct="0">
        <a:spcBef>
          <a:spcPct val="20000"/>
        </a:spcBef>
        <a:spcAft>
          <a:spcPct val="0"/>
        </a:spcAft>
        <a:buChar char="–"/>
        <a:defRPr sz="13100">
          <a:solidFill>
            <a:schemeClr val="tx1"/>
          </a:solidFill>
          <a:latin typeface="+mn-lt"/>
          <a:ea typeface="MS PGothic" panose="020B0600070205080204" pitchFamily="34" charset="-128"/>
        </a:defRPr>
      </a:lvl2pPr>
      <a:lvl3pPr marL="5356225" indent="-1071563" algn="l" defTabSz="4284663" rtl="0" eaLnBrk="0" fontAlgn="base" hangingPunct="0">
        <a:spcBef>
          <a:spcPct val="20000"/>
        </a:spcBef>
        <a:spcAft>
          <a:spcPct val="0"/>
        </a:spcAft>
        <a:buChar char="•"/>
        <a:defRPr sz="11200">
          <a:solidFill>
            <a:schemeClr val="tx1"/>
          </a:solidFill>
          <a:latin typeface="+mn-lt"/>
          <a:ea typeface="MS PGothic" panose="020B0600070205080204" pitchFamily="34" charset="-128"/>
        </a:defRPr>
      </a:lvl3pPr>
      <a:lvl4pPr marL="7497763" indent="-1071563" algn="l" defTabSz="4284663" rtl="0" eaLnBrk="0" fontAlgn="base" hangingPunct="0">
        <a:spcBef>
          <a:spcPct val="20000"/>
        </a:spcBef>
        <a:spcAft>
          <a:spcPct val="0"/>
        </a:spcAft>
        <a:buChar char="–"/>
        <a:defRPr sz="9400">
          <a:solidFill>
            <a:schemeClr val="tx1"/>
          </a:solidFill>
          <a:latin typeface="+mn-lt"/>
          <a:ea typeface="MS PGothic" panose="020B0600070205080204" pitchFamily="34" charset="-128"/>
        </a:defRPr>
      </a:lvl4pPr>
      <a:lvl5pPr marL="9640888" indent="-1071563" algn="l" defTabSz="4284663" rtl="0" eaLnBrk="0" fontAlgn="base" hangingPunct="0">
        <a:spcBef>
          <a:spcPct val="20000"/>
        </a:spcBef>
        <a:spcAft>
          <a:spcPct val="0"/>
        </a:spcAft>
        <a:buChar char="»"/>
        <a:defRPr sz="9400">
          <a:solidFill>
            <a:schemeClr val="tx1"/>
          </a:solidFill>
          <a:latin typeface="+mn-lt"/>
          <a:ea typeface="MS PGothic" panose="020B0600070205080204" pitchFamily="34" charset="-128"/>
        </a:defRPr>
      </a:lvl5pPr>
      <a:lvl6pPr marL="10098088" indent="-1071563" algn="l" defTabSz="4284663" rtl="0" fontAlgn="base">
        <a:spcBef>
          <a:spcPct val="20000"/>
        </a:spcBef>
        <a:spcAft>
          <a:spcPct val="0"/>
        </a:spcAft>
        <a:buChar char="»"/>
        <a:defRPr sz="9400">
          <a:solidFill>
            <a:schemeClr val="tx1"/>
          </a:solidFill>
          <a:latin typeface="+mn-lt"/>
        </a:defRPr>
      </a:lvl6pPr>
      <a:lvl7pPr marL="10555288" indent="-1071563" algn="l" defTabSz="4284663" rtl="0" fontAlgn="base">
        <a:spcBef>
          <a:spcPct val="20000"/>
        </a:spcBef>
        <a:spcAft>
          <a:spcPct val="0"/>
        </a:spcAft>
        <a:buChar char="»"/>
        <a:defRPr sz="9400">
          <a:solidFill>
            <a:schemeClr val="tx1"/>
          </a:solidFill>
          <a:latin typeface="+mn-lt"/>
        </a:defRPr>
      </a:lvl7pPr>
      <a:lvl8pPr marL="11012488" indent="-1071563" algn="l" defTabSz="4284663" rtl="0" fontAlgn="base">
        <a:spcBef>
          <a:spcPct val="20000"/>
        </a:spcBef>
        <a:spcAft>
          <a:spcPct val="0"/>
        </a:spcAft>
        <a:buChar char="»"/>
        <a:defRPr sz="9400">
          <a:solidFill>
            <a:schemeClr val="tx1"/>
          </a:solidFill>
          <a:latin typeface="+mn-lt"/>
        </a:defRPr>
      </a:lvl8pPr>
      <a:lvl9pPr marL="11469688" indent="-1071563" algn="l" defTabSz="4284663" rtl="0" fontAlgn="base">
        <a:spcBef>
          <a:spcPct val="20000"/>
        </a:spcBef>
        <a:spcAft>
          <a:spcPct val="0"/>
        </a:spcAft>
        <a:buChar char="»"/>
        <a:defRPr sz="9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e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jpeg"/><Relationship Id="rId12" Type="http://schemas.openxmlformats.org/officeDocument/2006/relationships/image" Target="../media/image10.jpe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emf"/><Relationship Id="rId19" Type="http://schemas.openxmlformats.org/officeDocument/2006/relationships/image" Target="../media/image17.pn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0288" y="5246688"/>
            <a:ext cx="31089600" cy="3567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7"/>
          <p:cNvPicPr>
            <a:picLocks noChangeAspect="1"/>
          </p:cNvPicPr>
          <p:nvPr/>
        </p:nvPicPr>
        <p:blipFill>
          <a:blip r:embed="rId4">
            <a:extLst>
              <a:ext uri="{28A0092B-C50C-407E-A947-70E740481C1C}">
                <a14:useLocalDpi xmlns:a14="http://schemas.microsoft.com/office/drawing/2010/main" val="0"/>
              </a:ext>
            </a:extLst>
          </a:blip>
          <a:srcRect l="60417"/>
          <a:stretch>
            <a:fillRect/>
          </a:stretch>
        </p:blipFill>
        <p:spPr bwMode="auto">
          <a:xfrm>
            <a:off x="19888200" y="5562600"/>
            <a:ext cx="12114213" cy="3558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 name="Text Box 5"/>
          <p:cNvSpPr txBox="1">
            <a:spLocks noChangeArrowheads="1"/>
          </p:cNvSpPr>
          <p:nvPr/>
        </p:nvSpPr>
        <p:spPr bwMode="auto">
          <a:xfrm>
            <a:off x="5791200" y="2257425"/>
            <a:ext cx="21107400" cy="565150"/>
          </a:xfrm>
          <a:prstGeom prst="rect">
            <a:avLst/>
          </a:prstGeom>
          <a:noFill/>
          <a:ln w="9525">
            <a:noFill/>
            <a:miter lim="800000"/>
            <a:headEnd/>
            <a:tailEnd/>
          </a:ln>
          <a:effectLst/>
        </p:spPr>
        <p:txBody>
          <a:bodyPr lIns="98655" tIns="49327" rIns="98655" bIns="49327">
            <a:spAutoFit/>
          </a:bodyPr>
          <a:lstStyle>
            <a:lvl1pPr defTabSz="985838"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defTabSz="985838"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30000"/>
              </a:lnSpc>
              <a:spcBef>
                <a:spcPct val="50000"/>
              </a:spcBef>
              <a:defRPr/>
            </a:pPr>
            <a:r>
              <a:rPr lang="en-US" altLang="en-US" sz="7200" b="1" dirty="0" smtClean="0">
                <a:effectLst>
                  <a:outerShdw blurRad="38100" dist="38100" dir="2700000" algn="tl">
                    <a:srgbClr val="C0C0C0"/>
                  </a:outerShdw>
                </a:effectLst>
                <a:latin typeface="Times New Roman" panose="02020603050405020304" pitchFamily="18" charset="0"/>
              </a:rPr>
              <a:t>Senior Project, 2015, Spring</a:t>
            </a:r>
            <a:endParaRPr lang="en-US" altLang="en-US" sz="7200" dirty="0" smtClean="0">
              <a:latin typeface="Times New Roman" panose="02020603050405020304" pitchFamily="18" charset="0"/>
            </a:endParaRPr>
          </a:p>
        </p:txBody>
      </p:sp>
      <p:sp>
        <p:nvSpPr>
          <p:cNvPr id="3077" name="Text Box 12"/>
          <p:cNvSpPr txBox="1">
            <a:spLocks noChangeArrowheads="1"/>
          </p:cNvSpPr>
          <p:nvPr/>
        </p:nvSpPr>
        <p:spPr bwMode="auto">
          <a:xfrm>
            <a:off x="6567488" y="2743200"/>
            <a:ext cx="19797712" cy="247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655" tIns="49327" rIns="98655" bIns="49327">
            <a:spAutoFit/>
          </a:bodyPr>
          <a:lstStyle>
            <a:lvl1pPr defTabSz="985838">
              <a:spcBef>
                <a:spcPct val="20000"/>
              </a:spcBef>
              <a:buChar char="•"/>
              <a:defRPr sz="15000">
                <a:solidFill>
                  <a:schemeClr val="tx1"/>
                </a:solidFill>
                <a:latin typeface="Arial" panose="020B0604020202020204" pitchFamily="34" charset="0"/>
                <a:ea typeface="MS PGothic" panose="020B0600070205080204" pitchFamily="34" charset="-128"/>
              </a:defRPr>
            </a:lvl1pPr>
            <a:lvl2pPr marL="37931725" indent="-37474525" defTabSz="985838">
              <a:spcBef>
                <a:spcPct val="20000"/>
              </a:spcBef>
              <a:buChar char="–"/>
              <a:defRPr sz="13100">
                <a:solidFill>
                  <a:schemeClr val="tx1"/>
                </a:solidFill>
                <a:latin typeface="Arial" panose="020B0604020202020204" pitchFamily="34" charset="0"/>
                <a:ea typeface="MS PGothic" panose="020B0600070205080204" pitchFamily="34" charset="-128"/>
              </a:defRPr>
            </a:lvl2pPr>
            <a:lvl3pPr marL="5356225" indent="-1071563" defTabSz="985838">
              <a:spcBef>
                <a:spcPct val="20000"/>
              </a:spcBef>
              <a:buChar char="•"/>
              <a:defRPr sz="11200">
                <a:solidFill>
                  <a:schemeClr val="tx1"/>
                </a:solidFill>
                <a:latin typeface="Arial" panose="020B0604020202020204" pitchFamily="34" charset="0"/>
                <a:ea typeface="MS PGothic" panose="020B0600070205080204" pitchFamily="34" charset="-128"/>
              </a:defRPr>
            </a:lvl3pPr>
            <a:lvl4pPr marL="7497763" indent="-1071563" defTabSz="985838">
              <a:spcBef>
                <a:spcPct val="20000"/>
              </a:spcBef>
              <a:buChar char="–"/>
              <a:defRPr sz="9400">
                <a:solidFill>
                  <a:schemeClr val="tx1"/>
                </a:solidFill>
                <a:latin typeface="Arial" panose="020B0604020202020204" pitchFamily="34" charset="0"/>
                <a:ea typeface="MS PGothic" panose="020B0600070205080204" pitchFamily="34" charset="-128"/>
              </a:defRPr>
            </a:lvl4pPr>
            <a:lvl5pPr marL="9640888" indent="-1071563" defTabSz="985838">
              <a:spcBef>
                <a:spcPct val="20000"/>
              </a:spcBef>
              <a:buChar char="»"/>
              <a:defRPr sz="9400">
                <a:solidFill>
                  <a:schemeClr val="tx1"/>
                </a:solidFill>
                <a:latin typeface="Arial" panose="020B0604020202020204" pitchFamily="34" charset="0"/>
                <a:ea typeface="MS PGothic" panose="020B0600070205080204" pitchFamily="34" charset="-128"/>
              </a:defRPr>
            </a:lvl5pPr>
            <a:lvl6pPr marL="10098088" indent="-1071563" defTabSz="985838"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6pPr>
            <a:lvl7pPr marL="10555288" indent="-1071563" defTabSz="985838"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7pPr>
            <a:lvl8pPr marL="11012488" indent="-1071563" defTabSz="985838"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8pPr>
            <a:lvl9pPr marL="11469688" indent="-1071563" defTabSz="985838"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pPr>
            <a:r>
              <a:rPr lang="en-US" altLang="en-US" sz="4800" b="1">
                <a:solidFill>
                  <a:srgbClr val="3333CC"/>
                </a:solidFill>
              </a:rPr>
              <a:t>BOLO Flyer Creator</a:t>
            </a:r>
          </a:p>
          <a:p>
            <a:pPr algn="ctr" eaLnBrk="1" hangingPunct="1">
              <a:spcBef>
                <a:spcPct val="0"/>
              </a:spcBef>
              <a:buFontTx/>
              <a:buNone/>
            </a:pPr>
            <a:r>
              <a:rPr lang="en-US" altLang="en-US" sz="3500" b="1">
                <a:solidFill>
                  <a:srgbClr val="3333CC"/>
                </a:solidFill>
              </a:rPr>
              <a:t>Student: </a:t>
            </a:r>
            <a:r>
              <a:rPr lang="en-US" altLang="en-US" sz="3500">
                <a:solidFill>
                  <a:srgbClr val="3333CC"/>
                </a:solidFill>
              </a:rPr>
              <a:t>Danae I. Perez Tillan, Florida International University</a:t>
            </a:r>
          </a:p>
          <a:p>
            <a:pPr algn="ctr" eaLnBrk="1" hangingPunct="1">
              <a:spcBef>
                <a:spcPct val="0"/>
              </a:spcBef>
              <a:buFontTx/>
              <a:buNone/>
            </a:pPr>
            <a:r>
              <a:rPr lang="en-US" altLang="en-US" sz="3500" b="1">
                <a:solidFill>
                  <a:srgbClr val="3333CC"/>
                </a:solidFill>
              </a:rPr>
              <a:t>Mentor</a:t>
            </a:r>
            <a:r>
              <a:rPr lang="en-US" altLang="en-US" sz="3500">
                <a:solidFill>
                  <a:srgbClr val="3333CC"/>
                </a:solidFill>
              </a:rPr>
              <a:t>: Major Jason Cohen, Pinecrest Police Department</a:t>
            </a:r>
            <a:r>
              <a:rPr lang="en-US" altLang="ja-JP" sz="3500">
                <a:solidFill>
                  <a:srgbClr val="3333CC"/>
                </a:solidFill>
              </a:rPr>
              <a:t> </a:t>
            </a:r>
          </a:p>
          <a:p>
            <a:pPr algn="ctr" eaLnBrk="1" hangingPunct="1">
              <a:spcBef>
                <a:spcPct val="0"/>
              </a:spcBef>
              <a:buFontTx/>
              <a:buNone/>
            </a:pPr>
            <a:r>
              <a:rPr lang="en-US" altLang="en-US" sz="3500" b="1">
                <a:solidFill>
                  <a:srgbClr val="3333CC"/>
                </a:solidFill>
              </a:rPr>
              <a:t>Instructor:</a:t>
            </a:r>
            <a:r>
              <a:rPr lang="en-US" altLang="en-US" sz="3500" b="1" i="1">
                <a:solidFill>
                  <a:srgbClr val="3333CC"/>
                </a:solidFill>
              </a:rPr>
              <a:t> </a:t>
            </a:r>
            <a:r>
              <a:rPr lang="en-US" altLang="en-US" sz="3500">
                <a:solidFill>
                  <a:srgbClr val="3333CC"/>
                </a:solidFill>
              </a:rPr>
              <a:t>Masoud Sadjadi, Florida International University</a:t>
            </a:r>
          </a:p>
        </p:txBody>
      </p:sp>
      <p:sp>
        <p:nvSpPr>
          <p:cNvPr id="3078" name="Text Box 72"/>
          <p:cNvSpPr txBox="1">
            <a:spLocks noChangeArrowheads="1"/>
          </p:cNvSpPr>
          <p:nvPr/>
        </p:nvSpPr>
        <p:spPr bwMode="auto">
          <a:xfrm>
            <a:off x="1219200" y="42411650"/>
            <a:ext cx="3063240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98655" tIns="49327" rIns="98655" bIns="49327">
            <a:spAutoFit/>
          </a:bodyPr>
          <a:lstStyle>
            <a:lvl1pPr marL="493713" indent="-493713" defTabSz="985838">
              <a:spcBef>
                <a:spcPct val="20000"/>
              </a:spcBef>
              <a:buChar char="•"/>
              <a:defRPr sz="15000">
                <a:solidFill>
                  <a:schemeClr val="tx1"/>
                </a:solidFill>
                <a:latin typeface="Arial" panose="020B0604020202020204" pitchFamily="34" charset="0"/>
                <a:ea typeface="MS PGothic" panose="020B0600070205080204" pitchFamily="34" charset="-128"/>
              </a:defRPr>
            </a:lvl1pPr>
            <a:lvl2pPr marL="37931725" indent="-37474525" defTabSz="985838">
              <a:spcBef>
                <a:spcPct val="20000"/>
              </a:spcBef>
              <a:buChar char="–"/>
              <a:defRPr sz="13100">
                <a:solidFill>
                  <a:schemeClr val="tx1"/>
                </a:solidFill>
                <a:latin typeface="Arial" panose="020B0604020202020204" pitchFamily="34" charset="0"/>
                <a:ea typeface="MS PGothic" panose="020B0600070205080204" pitchFamily="34" charset="-128"/>
              </a:defRPr>
            </a:lvl2pPr>
            <a:lvl3pPr marL="5356225" indent="-1071563" defTabSz="985838">
              <a:spcBef>
                <a:spcPct val="20000"/>
              </a:spcBef>
              <a:buChar char="•"/>
              <a:defRPr sz="11200">
                <a:solidFill>
                  <a:schemeClr val="tx1"/>
                </a:solidFill>
                <a:latin typeface="Arial" panose="020B0604020202020204" pitchFamily="34" charset="0"/>
                <a:ea typeface="MS PGothic" panose="020B0600070205080204" pitchFamily="34" charset="-128"/>
              </a:defRPr>
            </a:lvl3pPr>
            <a:lvl4pPr marL="7497763" indent="-1071563" defTabSz="985838">
              <a:spcBef>
                <a:spcPct val="20000"/>
              </a:spcBef>
              <a:buChar char="–"/>
              <a:defRPr sz="9400">
                <a:solidFill>
                  <a:schemeClr val="tx1"/>
                </a:solidFill>
                <a:latin typeface="Arial" panose="020B0604020202020204" pitchFamily="34" charset="0"/>
                <a:ea typeface="MS PGothic" panose="020B0600070205080204" pitchFamily="34" charset="-128"/>
              </a:defRPr>
            </a:lvl4pPr>
            <a:lvl5pPr marL="9640888" indent="-1071563" defTabSz="985838">
              <a:spcBef>
                <a:spcPct val="20000"/>
              </a:spcBef>
              <a:buChar char="»"/>
              <a:defRPr sz="9400">
                <a:solidFill>
                  <a:schemeClr val="tx1"/>
                </a:solidFill>
                <a:latin typeface="Arial" panose="020B0604020202020204" pitchFamily="34" charset="0"/>
                <a:ea typeface="MS PGothic" panose="020B0600070205080204" pitchFamily="34" charset="-128"/>
              </a:defRPr>
            </a:lvl5pPr>
            <a:lvl6pPr marL="10098088" indent="-1071563" defTabSz="985838"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6pPr>
            <a:lvl7pPr marL="10555288" indent="-1071563" defTabSz="985838"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7pPr>
            <a:lvl8pPr marL="11012488" indent="-1071563" defTabSz="985838"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8pPr>
            <a:lvl9pPr marL="11469688" indent="-1071563" defTabSz="985838"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
                <a:srgbClr val="3333CC"/>
              </a:buClr>
              <a:buFontTx/>
              <a:buNone/>
            </a:pPr>
            <a:r>
              <a:rPr lang="en-US" altLang="en-US" sz="3000"/>
              <a:t>The material presented in this poster is based upon the work supported by Major Jason Cohen and Pinecrest Police Department. I am thankful to the help that I received from my group member Icxe Vidal. </a:t>
            </a:r>
            <a:r>
              <a:rPr lang="en-US" altLang="en-US" sz="3000">
                <a:latin typeface="Tahoma" panose="020B0604030504040204" pitchFamily="34" charset="0"/>
                <a:cs typeface="Tahoma" panose="020B0604030504040204" pitchFamily="34" charset="0"/>
              </a:rPr>
              <a:t>I would also like to thank Masoud Sadjadi and Juan Caraballo for the feedback provided throughout the semester.</a:t>
            </a:r>
            <a:endParaRPr lang="en-US" altLang="en-US" sz="3000">
              <a:cs typeface="Tahoma" panose="020B0604030504040204" pitchFamily="34" charset="0"/>
            </a:endParaRPr>
          </a:p>
        </p:txBody>
      </p:sp>
      <p:sp>
        <p:nvSpPr>
          <p:cNvPr id="3079" name="Rectangle 18"/>
          <p:cNvSpPr>
            <a:spLocks noChangeArrowheads="1"/>
          </p:cNvSpPr>
          <p:nvPr/>
        </p:nvSpPr>
        <p:spPr bwMode="auto">
          <a:xfrm>
            <a:off x="914400" y="5486400"/>
            <a:ext cx="31089600" cy="35661600"/>
          </a:xfrm>
          <a:prstGeom prst="rect">
            <a:avLst/>
          </a:prstGeom>
          <a:noFill/>
          <a:ln w="635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150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13100">
                <a:solidFill>
                  <a:schemeClr val="tx1"/>
                </a:solidFill>
                <a:latin typeface="Arial" panose="020B0604020202020204" pitchFamily="34" charset="0"/>
                <a:ea typeface="MS PGothic" panose="020B0600070205080204" pitchFamily="34" charset="-128"/>
              </a:defRPr>
            </a:lvl2pPr>
            <a:lvl3pPr marL="5356225" indent="-1071563">
              <a:spcBef>
                <a:spcPct val="20000"/>
              </a:spcBef>
              <a:buChar char="•"/>
              <a:defRPr sz="11200">
                <a:solidFill>
                  <a:schemeClr val="tx1"/>
                </a:solidFill>
                <a:latin typeface="Arial" panose="020B0604020202020204" pitchFamily="34" charset="0"/>
                <a:ea typeface="MS PGothic" panose="020B0600070205080204" pitchFamily="34" charset="-128"/>
              </a:defRPr>
            </a:lvl3pPr>
            <a:lvl4pPr marL="7497763" indent="-1071563">
              <a:spcBef>
                <a:spcPct val="20000"/>
              </a:spcBef>
              <a:buChar char="–"/>
              <a:defRPr sz="9400">
                <a:solidFill>
                  <a:schemeClr val="tx1"/>
                </a:solidFill>
                <a:latin typeface="Arial" panose="020B0604020202020204" pitchFamily="34" charset="0"/>
                <a:ea typeface="MS PGothic" panose="020B0600070205080204" pitchFamily="34" charset="-128"/>
              </a:defRPr>
            </a:lvl4pPr>
            <a:lvl5pPr marL="9640888" indent="-1071563">
              <a:spcBef>
                <a:spcPct val="20000"/>
              </a:spcBef>
              <a:buChar char="»"/>
              <a:defRPr sz="9400">
                <a:solidFill>
                  <a:schemeClr val="tx1"/>
                </a:solidFill>
                <a:latin typeface="Arial" panose="020B0604020202020204" pitchFamily="34" charset="0"/>
                <a:ea typeface="MS PGothic" panose="020B0600070205080204" pitchFamily="34" charset="-128"/>
              </a:defRPr>
            </a:lvl5pPr>
            <a:lvl6pPr marL="100980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6pPr>
            <a:lvl7pPr marL="105552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7pPr>
            <a:lvl8pPr marL="110124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8pPr>
            <a:lvl9pPr marL="114696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8400"/>
          </a:p>
        </p:txBody>
      </p:sp>
      <p:sp>
        <p:nvSpPr>
          <p:cNvPr id="215" name="Text Box 19"/>
          <p:cNvSpPr txBox="1">
            <a:spLocks noChangeArrowheads="1"/>
          </p:cNvSpPr>
          <p:nvPr/>
        </p:nvSpPr>
        <p:spPr bwMode="auto">
          <a:xfrm>
            <a:off x="4114800" y="5789613"/>
            <a:ext cx="5486400" cy="731837"/>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eaLnBrk="1" hangingPunct="1">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Problem</a:t>
            </a:r>
          </a:p>
        </p:txBody>
      </p:sp>
      <p:sp>
        <p:nvSpPr>
          <p:cNvPr id="3081" name="Rectangle 18"/>
          <p:cNvSpPr>
            <a:spLocks noChangeArrowheads="1"/>
          </p:cNvSpPr>
          <p:nvPr/>
        </p:nvSpPr>
        <p:spPr bwMode="auto">
          <a:xfrm>
            <a:off x="914400" y="42062400"/>
            <a:ext cx="31089600" cy="1371600"/>
          </a:xfrm>
          <a:prstGeom prst="rect">
            <a:avLst/>
          </a:prstGeom>
          <a:noFill/>
          <a:ln w="635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150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13100">
                <a:solidFill>
                  <a:schemeClr val="tx1"/>
                </a:solidFill>
                <a:latin typeface="Arial" panose="020B0604020202020204" pitchFamily="34" charset="0"/>
                <a:ea typeface="MS PGothic" panose="020B0600070205080204" pitchFamily="34" charset="-128"/>
              </a:defRPr>
            </a:lvl2pPr>
            <a:lvl3pPr marL="5356225" indent="-1071563">
              <a:spcBef>
                <a:spcPct val="20000"/>
              </a:spcBef>
              <a:buChar char="•"/>
              <a:defRPr sz="11200">
                <a:solidFill>
                  <a:schemeClr val="tx1"/>
                </a:solidFill>
                <a:latin typeface="Arial" panose="020B0604020202020204" pitchFamily="34" charset="0"/>
                <a:ea typeface="MS PGothic" panose="020B0600070205080204" pitchFamily="34" charset="-128"/>
              </a:defRPr>
            </a:lvl3pPr>
            <a:lvl4pPr marL="7497763" indent="-1071563">
              <a:spcBef>
                <a:spcPct val="20000"/>
              </a:spcBef>
              <a:buChar char="–"/>
              <a:defRPr sz="9400">
                <a:solidFill>
                  <a:schemeClr val="tx1"/>
                </a:solidFill>
                <a:latin typeface="Arial" panose="020B0604020202020204" pitchFamily="34" charset="0"/>
                <a:ea typeface="MS PGothic" panose="020B0600070205080204" pitchFamily="34" charset="-128"/>
              </a:defRPr>
            </a:lvl4pPr>
            <a:lvl5pPr marL="9640888" indent="-1071563">
              <a:spcBef>
                <a:spcPct val="20000"/>
              </a:spcBef>
              <a:buChar char="»"/>
              <a:defRPr sz="9400">
                <a:solidFill>
                  <a:schemeClr val="tx1"/>
                </a:solidFill>
                <a:latin typeface="Arial" panose="020B0604020202020204" pitchFamily="34" charset="0"/>
                <a:ea typeface="MS PGothic" panose="020B0600070205080204" pitchFamily="34" charset="-128"/>
              </a:defRPr>
            </a:lvl5pPr>
            <a:lvl6pPr marL="100980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6pPr>
            <a:lvl7pPr marL="105552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7pPr>
            <a:lvl8pPr marL="110124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8pPr>
            <a:lvl9pPr marL="114696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8400"/>
          </a:p>
        </p:txBody>
      </p:sp>
      <p:sp>
        <p:nvSpPr>
          <p:cNvPr id="217" name="Text Box 19"/>
          <p:cNvSpPr txBox="1">
            <a:spLocks noChangeArrowheads="1"/>
          </p:cNvSpPr>
          <p:nvPr/>
        </p:nvSpPr>
        <p:spPr bwMode="auto">
          <a:xfrm>
            <a:off x="1192213" y="41605200"/>
            <a:ext cx="4979987" cy="730250"/>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eaLnBrk="1" hangingPunct="1">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Acknowledgement</a:t>
            </a:r>
          </a:p>
        </p:txBody>
      </p:sp>
      <p:sp>
        <p:nvSpPr>
          <p:cNvPr id="3083" name="Rectangle 6"/>
          <p:cNvSpPr>
            <a:spLocks noChangeArrowheads="1"/>
          </p:cNvSpPr>
          <p:nvPr/>
        </p:nvSpPr>
        <p:spPr bwMode="auto">
          <a:xfrm>
            <a:off x="15925800" y="446088"/>
            <a:ext cx="47244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150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13100">
                <a:solidFill>
                  <a:schemeClr val="tx1"/>
                </a:solidFill>
                <a:latin typeface="Arial" panose="020B0604020202020204" pitchFamily="34" charset="0"/>
                <a:ea typeface="MS PGothic" panose="020B0600070205080204" pitchFamily="34" charset="-128"/>
              </a:defRPr>
            </a:lvl2pPr>
            <a:lvl3pPr marL="5356225" indent="-1071563">
              <a:spcBef>
                <a:spcPct val="20000"/>
              </a:spcBef>
              <a:buChar char="•"/>
              <a:defRPr sz="11200">
                <a:solidFill>
                  <a:schemeClr val="tx1"/>
                </a:solidFill>
                <a:latin typeface="Arial" panose="020B0604020202020204" pitchFamily="34" charset="0"/>
                <a:ea typeface="MS PGothic" panose="020B0600070205080204" pitchFamily="34" charset="-128"/>
              </a:defRPr>
            </a:lvl3pPr>
            <a:lvl4pPr marL="7497763" indent="-1071563">
              <a:spcBef>
                <a:spcPct val="20000"/>
              </a:spcBef>
              <a:buChar char="–"/>
              <a:defRPr sz="9400">
                <a:solidFill>
                  <a:schemeClr val="tx1"/>
                </a:solidFill>
                <a:latin typeface="Arial" panose="020B0604020202020204" pitchFamily="34" charset="0"/>
                <a:ea typeface="MS PGothic" panose="020B0600070205080204" pitchFamily="34" charset="-128"/>
              </a:defRPr>
            </a:lvl4pPr>
            <a:lvl5pPr marL="9640888" indent="-1071563">
              <a:spcBef>
                <a:spcPct val="20000"/>
              </a:spcBef>
              <a:buChar char="»"/>
              <a:defRPr sz="9400">
                <a:solidFill>
                  <a:schemeClr val="tx1"/>
                </a:solidFill>
                <a:latin typeface="Arial" panose="020B0604020202020204" pitchFamily="34" charset="0"/>
                <a:ea typeface="MS PGothic" panose="020B0600070205080204" pitchFamily="34" charset="-128"/>
              </a:defRPr>
            </a:lvl5pPr>
            <a:lvl6pPr marL="100980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6pPr>
            <a:lvl7pPr marL="105552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7pPr>
            <a:lvl8pPr marL="110124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8pPr>
            <a:lvl9pPr marL="114696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3200" b="1">
                <a:solidFill>
                  <a:schemeClr val="accent2"/>
                </a:solidFill>
              </a:rPr>
              <a:t>School of Computing &amp; Information Sciences</a:t>
            </a:r>
            <a:endParaRPr lang="en-US" altLang="en-US" sz="3200">
              <a:solidFill>
                <a:schemeClr val="accent2"/>
              </a:solidFill>
            </a:endParaRPr>
          </a:p>
        </p:txBody>
      </p:sp>
      <p:pic>
        <p:nvPicPr>
          <p:cNvPr id="3084" name="Picture 3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3182600" y="381000"/>
            <a:ext cx="263048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 Box 19"/>
          <p:cNvSpPr txBox="1">
            <a:spLocks noChangeArrowheads="1"/>
          </p:cNvSpPr>
          <p:nvPr/>
        </p:nvSpPr>
        <p:spPr bwMode="auto">
          <a:xfrm>
            <a:off x="13716000" y="5792788"/>
            <a:ext cx="5486400" cy="731837"/>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eaLnBrk="1" hangingPunct="1">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Current System</a:t>
            </a:r>
          </a:p>
        </p:txBody>
      </p:sp>
      <p:sp>
        <p:nvSpPr>
          <p:cNvPr id="35" name="Text Box 19"/>
          <p:cNvSpPr txBox="1">
            <a:spLocks noChangeArrowheads="1"/>
          </p:cNvSpPr>
          <p:nvPr/>
        </p:nvSpPr>
        <p:spPr bwMode="auto">
          <a:xfrm>
            <a:off x="23317200" y="5792788"/>
            <a:ext cx="5486400" cy="731837"/>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eaLnBrk="1" hangingPunct="1">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Requirements</a:t>
            </a:r>
          </a:p>
        </p:txBody>
      </p:sp>
      <p:sp>
        <p:nvSpPr>
          <p:cNvPr id="39" name="Text Box 19"/>
          <p:cNvSpPr txBox="1">
            <a:spLocks noChangeArrowheads="1"/>
          </p:cNvSpPr>
          <p:nvPr/>
        </p:nvSpPr>
        <p:spPr bwMode="auto">
          <a:xfrm>
            <a:off x="23479125" y="18775363"/>
            <a:ext cx="5486400" cy="731837"/>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eaLnBrk="1" hangingPunct="1">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Verification</a:t>
            </a:r>
          </a:p>
        </p:txBody>
      </p:sp>
      <p:sp>
        <p:nvSpPr>
          <p:cNvPr id="40" name="Text Box 19"/>
          <p:cNvSpPr txBox="1">
            <a:spLocks noChangeArrowheads="1"/>
          </p:cNvSpPr>
          <p:nvPr/>
        </p:nvSpPr>
        <p:spPr bwMode="auto">
          <a:xfrm>
            <a:off x="3352800" y="29337000"/>
            <a:ext cx="5486400"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eaLnBrk="1" hangingPunct="1">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Screenshots</a:t>
            </a:r>
          </a:p>
        </p:txBody>
      </p:sp>
      <p:sp>
        <p:nvSpPr>
          <p:cNvPr id="41" name="Text Box 19"/>
          <p:cNvSpPr txBox="1">
            <a:spLocks noChangeArrowheads="1"/>
          </p:cNvSpPr>
          <p:nvPr/>
        </p:nvSpPr>
        <p:spPr bwMode="auto">
          <a:xfrm>
            <a:off x="13173075" y="23115588"/>
            <a:ext cx="5486400" cy="731837"/>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eaLnBrk="1" hangingPunct="1">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Summary</a:t>
            </a:r>
          </a:p>
        </p:txBody>
      </p:sp>
      <p:sp>
        <p:nvSpPr>
          <p:cNvPr id="3090" name="Rectangle 4"/>
          <p:cNvSpPr>
            <a:spLocks noChangeArrowheads="1"/>
          </p:cNvSpPr>
          <p:nvPr/>
        </p:nvSpPr>
        <p:spPr bwMode="auto">
          <a:xfrm>
            <a:off x="11996738" y="6905625"/>
            <a:ext cx="9618662" cy="695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panose="020B0604020202020204" pitchFamily="34" charset="0"/>
                <a:ea typeface="MS PGothic" panose="020B0600070205080204" pitchFamily="34" charset="-128"/>
              </a:defRPr>
            </a:lvl1pPr>
            <a:lvl2pPr marL="742950" indent="-285750">
              <a:defRPr sz="8400">
                <a:solidFill>
                  <a:schemeClr val="tx1"/>
                </a:solidFill>
                <a:latin typeface="Arial" panose="020B0604020202020204" pitchFamily="34" charset="0"/>
                <a:ea typeface="MS PGothic" panose="020B0600070205080204" pitchFamily="34" charset="-128"/>
              </a:defRPr>
            </a:lvl2pPr>
            <a:lvl3pPr marL="1143000" indent="-228600">
              <a:defRPr sz="8400">
                <a:solidFill>
                  <a:schemeClr val="tx1"/>
                </a:solidFill>
                <a:latin typeface="Arial" panose="020B0604020202020204" pitchFamily="34" charset="0"/>
                <a:ea typeface="MS PGothic" panose="020B0600070205080204" pitchFamily="34" charset="-128"/>
              </a:defRPr>
            </a:lvl3pPr>
            <a:lvl4pPr marL="1600200" indent="-228600">
              <a:defRPr sz="8400">
                <a:solidFill>
                  <a:schemeClr val="tx1"/>
                </a:solidFill>
                <a:latin typeface="Arial" panose="020B0604020202020204" pitchFamily="34" charset="0"/>
                <a:ea typeface="MS PGothic" panose="020B0600070205080204" pitchFamily="34" charset="-128"/>
              </a:defRPr>
            </a:lvl4pPr>
            <a:lvl5pPr marL="2057400" indent="-228600">
              <a:defRPr sz="8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MS PGothic" panose="020B0600070205080204" pitchFamily="34" charset="-128"/>
              </a:defRPr>
            </a:lvl9pPr>
          </a:lstStyle>
          <a:p>
            <a:pPr>
              <a:spcBef>
                <a:spcPts val="600"/>
              </a:spcBef>
              <a:spcAft>
                <a:spcPts val="600"/>
              </a:spcAft>
            </a:pPr>
            <a:r>
              <a:rPr lang="en-US" altLang="en-US" sz="3200"/>
              <a:t>A BOLO is distributed in several ways:</a:t>
            </a:r>
          </a:p>
          <a:p>
            <a:pPr>
              <a:spcBef>
                <a:spcPts val="600"/>
              </a:spcBef>
              <a:spcAft>
                <a:spcPts val="600"/>
              </a:spcAft>
            </a:pPr>
            <a:r>
              <a:rPr lang="en-US" altLang="en-US" sz="3200" b="1"/>
              <a:t>Over the police radio</a:t>
            </a:r>
            <a:r>
              <a:rPr lang="en-US" altLang="en-US" sz="3200"/>
              <a:t>:   When an incident occurs the responding officer will “BOLO” pertinent information over the police radio for other units to hear. </a:t>
            </a:r>
          </a:p>
          <a:p>
            <a:pPr>
              <a:spcBef>
                <a:spcPts val="600"/>
              </a:spcBef>
              <a:spcAft>
                <a:spcPts val="600"/>
              </a:spcAft>
            </a:pPr>
            <a:r>
              <a:rPr lang="en-US" altLang="en-US" sz="3200" b="1"/>
              <a:t>Via Computer Aided Dispatch (CAD) message</a:t>
            </a:r>
            <a:r>
              <a:rPr lang="en-US" altLang="en-US" sz="3200"/>
              <a:t>:  The officer will send a text only message via the CAD to other police units that are currently on duty</a:t>
            </a:r>
            <a:r>
              <a:rPr lang="en-US" altLang="en-US" sz="3200" b="1"/>
              <a:t>. </a:t>
            </a:r>
          </a:p>
          <a:p>
            <a:pPr>
              <a:spcBef>
                <a:spcPts val="600"/>
              </a:spcBef>
              <a:spcAft>
                <a:spcPts val="600"/>
              </a:spcAft>
            </a:pPr>
            <a:r>
              <a:rPr lang="en-US" altLang="en-US" sz="3200"/>
              <a:t>A</a:t>
            </a:r>
            <a:r>
              <a:rPr lang="en-US" altLang="en-US" sz="3200" b="1"/>
              <a:t> BOLO Flyer </a:t>
            </a:r>
            <a:r>
              <a:rPr lang="en-US" altLang="en-US" sz="3200"/>
              <a:t>(Document) with pertinent information, to include pictures, is created, usually via MS WORD and then converted to PDF and distributed to other officers or agencies via Email or FAX</a:t>
            </a:r>
            <a:r>
              <a:rPr lang="en-US" altLang="en-US" sz="3200" b="1"/>
              <a:t>. </a:t>
            </a:r>
            <a:endParaRPr lang="en-US" altLang="en-US"/>
          </a:p>
        </p:txBody>
      </p:sp>
      <p:sp>
        <p:nvSpPr>
          <p:cNvPr id="3091" name="Rectangle 5"/>
          <p:cNvSpPr>
            <a:spLocks noChangeArrowheads="1"/>
          </p:cNvSpPr>
          <p:nvPr/>
        </p:nvSpPr>
        <p:spPr bwMode="auto">
          <a:xfrm>
            <a:off x="2316163" y="6905625"/>
            <a:ext cx="8809037" cy="615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panose="020B0604020202020204" pitchFamily="34" charset="0"/>
                <a:ea typeface="MS PGothic" panose="020B0600070205080204" pitchFamily="34" charset="-128"/>
              </a:defRPr>
            </a:lvl1pPr>
            <a:lvl2pPr marL="742950" indent="-285750">
              <a:defRPr sz="8400">
                <a:solidFill>
                  <a:schemeClr val="tx1"/>
                </a:solidFill>
                <a:latin typeface="Arial" panose="020B0604020202020204" pitchFamily="34" charset="0"/>
                <a:ea typeface="MS PGothic" panose="020B0600070205080204" pitchFamily="34" charset="-128"/>
              </a:defRPr>
            </a:lvl2pPr>
            <a:lvl3pPr marL="1143000" indent="-228600">
              <a:defRPr sz="8400">
                <a:solidFill>
                  <a:schemeClr val="tx1"/>
                </a:solidFill>
                <a:latin typeface="Arial" panose="020B0604020202020204" pitchFamily="34" charset="0"/>
                <a:ea typeface="MS PGothic" panose="020B0600070205080204" pitchFamily="34" charset="-128"/>
              </a:defRPr>
            </a:lvl3pPr>
            <a:lvl4pPr marL="1600200" indent="-228600">
              <a:defRPr sz="8400">
                <a:solidFill>
                  <a:schemeClr val="tx1"/>
                </a:solidFill>
                <a:latin typeface="Arial" panose="020B0604020202020204" pitchFamily="34" charset="0"/>
                <a:ea typeface="MS PGothic" panose="020B0600070205080204" pitchFamily="34" charset="-128"/>
              </a:defRPr>
            </a:lvl4pPr>
            <a:lvl5pPr marL="2057400" indent="-228600">
              <a:defRPr sz="8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MS PGothic" panose="020B0600070205080204" pitchFamily="34" charset="-128"/>
              </a:defRPr>
            </a:lvl9pPr>
          </a:lstStyle>
          <a:p>
            <a:pPr>
              <a:spcBef>
                <a:spcPts val="600"/>
              </a:spcBef>
              <a:spcAft>
                <a:spcPts val="600"/>
              </a:spcAft>
            </a:pPr>
            <a:r>
              <a:rPr lang="en-US" altLang="en-US" sz="3200"/>
              <a:t>BOLOS, or Be On the Look Outs, is a law enforcement term that describes the way information is shared amongst police officers and between police agencies.</a:t>
            </a:r>
          </a:p>
          <a:p>
            <a:pPr>
              <a:spcBef>
                <a:spcPts val="600"/>
              </a:spcBef>
              <a:spcAft>
                <a:spcPts val="600"/>
              </a:spcAft>
            </a:pPr>
            <a:r>
              <a:rPr lang="en-US" altLang="en-US" sz="3200"/>
              <a:t>First responding police officer does not usually have the capability or time to create such flyer. Flyers are commonly created by detectives or analysts several days after the incident was reported. The distribution is via email so there is no central, searchable database. If you are not on the email distribution list, you don’t get the BOLO flyer.</a:t>
            </a:r>
          </a:p>
        </p:txBody>
      </p:sp>
      <p:sp>
        <p:nvSpPr>
          <p:cNvPr id="3092" name="Rectangle 1"/>
          <p:cNvSpPr>
            <a:spLocks noChangeArrowheads="1"/>
          </p:cNvSpPr>
          <p:nvPr/>
        </p:nvSpPr>
        <p:spPr bwMode="auto">
          <a:xfrm>
            <a:off x="21756688" y="7005638"/>
            <a:ext cx="8931275" cy="1141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panose="020B0604020202020204" pitchFamily="34" charset="0"/>
                <a:ea typeface="MS PGothic" panose="020B0600070205080204" pitchFamily="34" charset="-128"/>
              </a:defRPr>
            </a:lvl1pPr>
            <a:lvl2pPr marL="742950" indent="-285750">
              <a:defRPr sz="8400">
                <a:solidFill>
                  <a:schemeClr val="tx1"/>
                </a:solidFill>
                <a:latin typeface="Arial" panose="020B0604020202020204" pitchFamily="34" charset="0"/>
                <a:ea typeface="MS PGothic" panose="020B0600070205080204" pitchFamily="34" charset="-128"/>
              </a:defRPr>
            </a:lvl2pPr>
            <a:lvl3pPr marL="1143000" indent="-228600">
              <a:defRPr sz="8400">
                <a:solidFill>
                  <a:schemeClr val="tx1"/>
                </a:solidFill>
                <a:latin typeface="Arial" panose="020B0604020202020204" pitchFamily="34" charset="0"/>
                <a:ea typeface="MS PGothic" panose="020B0600070205080204" pitchFamily="34" charset="-128"/>
              </a:defRPr>
            </a:lvl3pPr>
            <a:lvl4pPr marL="1600200" indent="-228600">
              <a:defRPr sz="8400">
                <a:solidFill>
                  <a:schemeClr val="tx1"/>
                </a:solidFill>
                <a:latin typeface="Arial" panose="020B0604020202020204" pitchFamily="34" charset="0"/>
                <a:ea typeface="MS PGothic" panose="020B0600070205080204" pitchFamily="34" charset="-128"/>
              </a:defRPr>
            </a:lvl4pPr>
            <a:lvl5pPr marL="2057400" indent="-228600">
              <a:defRPr sz="8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MS PGothic" panose="020B0600070205080204" pitchFamily="34" charset="-128"/>
              </a:defRPr>
            </a:lvl9pPr>
          </a:lstStyle>
          <a:p>
            <a:r>
              <a:rPr lang="en-US" altLang="en-US" sz="3200"/>
              <a:t>BOLO Flyer Creator was designed to streamline this process and give the first responding officers the ability to quickly, from the field, create a BOLO flyer and distribute it via email and pdf to all users. </a:t>
            </a:r>
          </a:p>
          <a:p>
            <a:r>
              <a:rPr lang="en-US" altLang="en-US" sz="3200"/>
              <a:t>This can be done at the time the crime is reported. </a:t>
            </a:r>
          </a:p>
          <a:p>
            <a:endParaRPr lang="en-US" altLang="en-US" sz="800"/>
          </a:p>
          <a:p>
            <a:r>
              <a:rPr lang="en-US" altLang="en-US" sz="3200"/>
              <a:t>This application not only distributes the flyer but posts it to a central site that is searchable.  </a:t>
            </a:r>
          </a:p>
          <a:p>
            <a:endParaRPr lang="en-US" altLang="en-US" sz="800"/>
          </a:p>
          <a:p>
            <a:r>
              <a:rPr lang="en-US" altLang="en-US" sz="3200"/>
              <a:t>All users have the ability to see via a graphical interface, all BOLOs posted as well as search the BOLOs by a variety of different criteria.  BOLO flyer creator also give the user the ability to attach a video link should the video of the incident be available.</a:t>
            </a:r>
          </a:p>
          <a:p>
            <a:endParaRPr lang="en-US" altLang="en-US" sz="800"/>
          </a:p>
          <a:p>
            <a:r>
              <a:rPr lang="en-US" altLang="en-US" sz="3200"/>
              <a:t>This solution allows all registered users, regardless of whether they were on duty or not the ability to view the flyers.  </a:t>
            </a:r>
          </a:p>
          <a:p>
            <a:endParaRPr lang="en-US" altLang="en-US" sz="800"/>
          </a:p>
          <a:p>
            <a:r>
              <a:rPr lang="en-US" altLang="en-US" sz="3200"/>
              <a:t>Using this application information is shared in as close to real time as possible as well as preserved via database for use and review at any time. </a:t>
            </a:r>
          </a:p>
        </p:txBody>
      </p:sp>
      <p:pic>
        <p:nvPicPr>
          <p:cNvPr id="3093" name="Picture 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8041600" y="339725"/>
            <a:ext cx="38100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4" name="Picture 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71550" y="144463"/>
            <a:ext cx="6172200" cy="491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 Box 19"/>
          <p:cNvSpPr txBox="1">
            <a:spLocks noChangeArrowheads="1"/>
          </p:cNvSpPr>
          <p:nvPr/>
        </p:nvSpPr>
        <p:spPr bwMode="auto">
          <a:xfrm>
            <a:off x="3648075" y="22383750"/>
            <a:ext cx="5486400"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eaLnBrk="1" hangingPunct="1">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Object Design</a:t>
            </a:r>
          </a:p>
        </p:txBody>
      </p:sp>
      <p:grpSp>
        <p:nvGrpSpPr>
          <p:cNvPr id="3096" name="Group 7"/>
          <p:cNvGrpSpPr>
            <a:grpSpLocks/>
          </p:cNvGrpSpPr>
          <p:nvPr/>
        </p:nvGrpSpPr>
        <p:grpSpPr bwMode="auto">
          <a:xfrm>
            <a:off x="11649075" y="14438313"/>
            <a:ext cx="9705975" cy="8142287"/>
            <a:chOff x="21564600" y="19134138"/>
            <a:chExt cx="9706469" cy="8141712"/>
          </a:xfrm>
        </p:grpSpPr>
        <p:sp>
          <p:nvSpPr>
            <p:cNvPr id="38" name="Text Box 19"/>
            <p:cNvSpPr txBox="1">
              <a:spLocks noChangeArrowheads="1"/>
            </p:cNvSpPr>
            <p:nvPr/>
          </p:nvSpPr>
          <p:spPr bwMode="auto">
            <a:xfrm>
              <a:off x="23317289" y="19134138"/>
              <a:ext cx="5486679" cy="731785"/>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eaLnBrk="1" hangingPunct="1">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Implementation</a:t>
              </a:r>
            </a:p>
          </p:txBody>
        </p:sp>
        <p:pic>
          <p:nvPicPr>
            <p:cNvPr id="3164"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640800" y="20212698"/>
              <a:ext cx="1209883" cy="83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65" name="Picture 8"/>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3549906" y="21164831"/>
              <a:ext cx="1586081" cy="1300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66" name="Picture 27"/>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28907119" y="20462021"/>
              <a:ext cx="1924381" cy="754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67" name="Picture 1"/>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1564600" y="21136871"/>
              <a:ext cx="1835183" cy="1418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68" name="Picture 2"/>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25413826" y="21222826"/>
              <a:ext cx="1053131" cy="1053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69" name="Picture 3"/>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23173436" y="20250959"/>
              <a:ext cx="3505431" cy="751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0" name="Picture 9"/>
            <p:cNvPicPr>
              <a:picLocks noChangeAspect="1"/>
            </p:cNvPicPr>
            <p:nvPr/>
          </p:nvPicPr>
          <p:blipFill>
            <a:blip r:embed="rId14" cstate="print">
              <a:extLst>
                <a:ext uri="{28A0092B-C50C-407E-A947-70E740481C1C}">
                  <a14:useLocalDpi xmlns:a14="http://schemas.microsoft.com/office/drawing/2010/main" val="0"/>
                </a:ext>
              </a:extLst>
            </a:blip>
            <a:srcRect l="11024" r="12242"/>
            <a:stretch>
              <a:fillRect/>
            </a:stretch>
          </p:blipFill>
          <p:spPr bwMode="auto">
            <a:xfrm>
              <a:off x="26645312" y="20309489"/>
              <a:ext cx="1929688" cy="1479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1" name="Picture 10"/>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29692831" y="21451660"/>
              <a:ext cx="1578238" cy="740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2" name="Picture 3"/>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28218644" y="21742968"/>
              <a:ext cx="1244966" cy="659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3" name="Rectangle 4"/>
            <p:cNvSpPr>
              <a:spLocks noChangeArrowheads="1"/>
            </p:cNvSpPr>
            <p:nvPr/>
          </p:nvSpPr>
          <p:spPr bwMode="auto">
            <a:xfrm>
              <a:off x="21853524" y="22936200"/>
              <a:ext cx="8931276"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panose="020B0604020202020204" pitchFamily="34" charset="0"/>
                  <a:ea typeface="MS PGothic" panose="020B0600070205080204" pitchFamily="34" charset="-128"/>
                </a:defRPr>
              </a:lvl1pPr>
              <a:lvl2pPr marL="742950" indent="-285750">
                <a:defRPr sz="8400">
                  <a:solidFill>
                    <a:schemeClr val="tx1"/>
                  </a:solidFill>
                  <a:latin typeface="Arial" panose="020B0604020202020204" pitchFamily="34" charset="0"/>
                  <a:ea typeface="MS PGothic" panose="020B0600070205080204" pitchFamily="34" charset="-128"/>
                </a:defRPr>
              </a:lvl2pPr>
              <a:lvl3pPr marL="1143000" indent="-228600">
                <a:defRPr sz="8400">
                  <a:solidFill>
                    <a:schemeClr val="tx1"/>
                  </a:solidFill>
                  <a:latin typeface="Arial" panose="020B0604020202020204" pitchFamily="34" charset="0"/>
                  <a:ea typeface="MS PGothic" panose="020B0600070205080204" pitchFamily="34" charset="-128"/>
                </a:defRPr>
              </a:lvl3pPr>
              <a:lvl4pPr marL="1600200" indent="-228600">
                <a:defRPr sz="8400">
                  <a:solidFill>
                    <a:schemeClr val="tx1"/>
                  </a:solidFill>
                  <a:latin typeface="Arial" panose="020B0604020202020204" pitchFamily="34" charset="0"/>
                  <a:ea typeface="MS PGothic" panose="020B0600070205080204" pitchFamily="34" charset="-128"/>
                </a:defRPr>
              </a:lvl4pPr>
              <a:lvl5pPr marL="2057400" indent="-228600">
                <a:defRPr sz="8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MS PGothic" panose="020B0600070205080204" pitchFamily="34" charset="-128"/>
                </a:defRPr>
              </a:lvl9pPr>
            </a:lstStyle>
            <a:p>
              <a:pPr>
                <a:spcBef>
                  <a:spcPts val="600"/>
                </a:spcBef>
                <a:spcAft>
                  <a:spcPts val="600"/>
                </a:spcAft>
              </a:pPr>
              <a:r>
                <a:rPr lang="en-US" altLang="en-US" sz="3200"/>
                <a:t>The front end of the website was implemented using HTML and JavaScript; and Bootstrap to make it mobile friendly, while PHP was used in the back end.</a:t>
              </a:r>
            </a:p>
            <a:p>
              <a:pPr>
                <a:spcBef>
                  <a:spcPts val="600"/>
                </a:spcBef>
                <a:spcAft>
                  <a:spcPts val="600"/>
                </a:spcAft>
              </a:pPr>
              <a:r>
                <a:rPr lang="en-US" altLang="en-US" sz="3200"/>
                <a:t>MySQL was selected as our Database Management System.</a:t>
              </a:r>
            </a:p>
            <a:p>
              <a:pPr>
                <a:spcBef>
                  <a:spcPts val="600"/>
                </a:spcBef>
                <a:spcAft>
                  <a:spcPts val="600"/>
                </a:spcAft>
              </a:pPr>
              <a:r>
                <a:rPr lang="en-US" altLang="en-US" sz="3200"/>
                <a:t>In order to create the pdf version of the BOLO the open source library mPDF was used.</a:t>
              </a:r>
            </a:p>
          </p:txBody>
        </p:sp>
      </p:grpSp>
      <p:grpSp>
        <p:nvGrpSpPr>
          <p:cNvPr id="3097" name="Group 9"/>
          <p:cNvGrpSpPr>
            <a:grpSpLocks/>
          </p:cNvGrpSpPr>
          <p:nvPr/>
        </p:nvGrpSpPr>
        <p:grpSpPr bwMode="auto">
          <a:xfrm>
            <a:off x="2316163" y="14173200"/>
            <a:ext cx="8809037" cy="7239000"/>
            <a:chOff x="2316162" y="14173200"/>
            <a:chExt cx="8809038" cy="7239000"/>
          </a:xfrm>
        </p:grpSpPr>
        <p:sp>
          <p:nvSpPr>
            <p:cNvPr id="36" name="Text Box 19"/>
            <p:cNvSpPr txBox="1">
              <a:spLocks noChangeArrowheads="1"/>
            </p:cNvSpPr>
            <p:nvPr/>
          </p:nvSpPr>
          <p:spPr bwMode="auto">
            <a:xfrm>
              <a:off x="3352799" y="14173200"/>
              <a:ext cx="5486401"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eaLnBrk="1" hangingPunct="1">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System Design</a:t>
              </a:r>
            </a:p>
          </p:txBody>
        </p:sp>
        <p:sp>
          <p:nvSpPr>
            <p:cNvPr id="3161" name="Rectangle 4"/>
            <p:cNvSpPr>
              <a:spLocks noChangeArrowheads="1"/>
            </p:cNvSpPr>
            <p:nvPr/>
          </p:nvSpPr>
          <p:spPr bwMode="auto">
            <a:xfrm>
              <a:off x="2316162" y="15209838"/>
              <a:ext cx="8809038"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panose="020B0604020202020204" pitchFamily="34" charset="0"/>
                  <a:ea typeface="MS PGothic" panose="020B0600070205080204" pitchFamily="34" charset="-128"/>
                </a:defRPr>
              </a:lvl1pPr>
              <a:lvl2pPr marL="742950" indent="-285750">
                <a:defRPr sz="8400">
                  <a:solidFill>
                    <a:schemeClr val="tx1"/>
                  </a:solidFill>
                  <a:latin typeface="Arial" panose="020B0604020202020204" pitchFamily="34" charset="0"/>
                  <a:ea typeface="MS PGothic" panose="020B0600070205080204" pitchFamily="34" charset="-128"/>
                </a:defRPr>
              </a:lvl2pPr>
              <a:lvl3pPr marL="1143000" indent="-228600">
                <a:defRPr sz="8400">
                  <a:solidFill>
                    <a:schemeClr val="tx1"/>
                  </a:solidFill>
                  <a:latin typeface="Arial" panose="020B0604020202020204" pitchFamily="34" charset="0"/>
                  <a:ea typeface="MS PGothic" panose="020B0600070205080204" pitchFamily="34" charset="-128"/>
                </a:defRPr>
              </a:lvl3pPr>
              <a:lvl4pPr marL="1600200" indent="-228600">
                <a:defRPr sz="8400">
                  <a:solidFill>
                    <a:schemeClr val="tx1"/>
                  </a:solidFill>
                  <a:latin typeface="Arial" panose="020B0604020202020204" pitchFamily="34" charset="0"/>
                  <a:ea typeface="MS PGothic" panose="020B0600070205080204" pitchFamily="34" charset="-128"/>
                </a:defRPr>
              </a:lvl4pPr>
              <a:lvl5pPr marL="2057400" indent="-228600">
                <a:defRPr sz="8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MS PGothic" panose="020B0600070205080204" pitchFamily="34" charset="-128"/>
                </a:defRPr>
              </a:lvl9pPr>
            </a:lstStyle>
            <a:p>
              <a:pPr>
                <a:spcBef>
                  <a:spcPts val="600"/>
                </a:spcBef>
                <a:spcAft>
                  <a:spcPts val="600"/>
                </a:spcAft>
              </a:pPr>
              <a:r>
                <a:rPr lang="en-US" altLang="en-US" sz="3200"/>
                <a:t>The system implements a Server-Client architecture, with all the implementation being found within server side, where an Model-View-Controller architecture is used.</a:t>
              </a:r>
            </a:p>
          </p:txBody>
        </p:sp>
        <p:pic>
          <p:nvPicPr>
            <p:cNvPr id="3162" name="Picture 40" descr="C:\Users\Daniel\Downloads\Untitled (2).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00300" y="17868900"/>
              <a:ext cx="735330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48" name="Table 47"/>
          <p:cNvGraphicFramePr>
            <a:graphicFrameLocks noGrp="1"/>
          </p:cNvGraphicFramePr>
          <p:nvPr/>
        </p:nvGraphicFramePr>
        <p:xfrm>
          <a:off x="21793200" y="19812000"/>
          <a:ext cx="9525000" cy="3364277"/>
        </p:xfrm>
        <a:graphic>
          <a:graphicData uri="http://schemas.openxmlformats.org/drawingml/2006/table">
            <a:tbl>
              <a:tblPr firstRow="1" firstCol="1" bandRow="1">
                <a:tableStyleId>{5C22544A-7EE6-4342-B048-85BDC9FD1C3A}</a:tableStyleId>
              </a:tblPr>
              <a:tblGrid>
                <a:gridCol w="2286000"/>
                <a:gridCol w="7239000"/>
              </a:tblGrid>
              <a:tr h="426708">
                <a:tc>
                  <a:txBody>
                    <a:bodyPr/>
                    <a:lstStyle/>
                    <a:p>
                      <a:pPr marL="0" marR="0" algn="just">
                        <a:lnSpc>
                          <a:spcPct val="107000"/>
                        </a:lnSpc>
                        <a:spcBef>
                          <a:spcPts val="0"/>
                        </a:spcBef>
                        <a:spcAft>
                          <a:spcPts val="0"/>
                        </a:spcAft>
                      </a:pPr>
                      <a:r>
                        <a:rPr lang="en-US" sz="1800" dirty="0">
                          <a:solidFill>
                            <a:schemeClr val="tx1"/>
                          </a:solidFill>
                          <a:effectLst/>
                        </a:rPr>
                        <a:t>Test Case ID</a:t>
                      </a:r>
                      <a:endParaRPr lang="en-US" sz="1800" dirty="0">
                        <a:solidFill>
                          <a:schemeClr val="tx1"/>
                        </a:solidFill>
                        <a:effectLst/>
                        <a:latin typeface="Calibri"/>
                        <a:ea typeface="Calibri"/>
                        <a:cs typeface="Times New Roman"/>
                      </a:endParaRPr>
                    </a:p>
                  </a:txBody>
                  <a:tcPr marL="66675" marR="66675" marT="66626" marB="66626"/>
                </a:tc>
                <a:tc>
                  <a:txBody>
                    <a:bodyPr/>
                    <a:lstStyle/>
                    <a:p>
                      <a:pPr marL="0" marR="0" algn="just">
                        <a:lnSpc>
                          <a:spcPct val="107000"/>
                        </a:lnSpc>
                        <a:spcBef>
                          <a:spcPts val="0"/>
                        </a:spcBef>
                        <a:spcAft>
                          <a:spcPts val="0"/>
                        </a:spcAft>
                      </a:pPr>
                      <a:r>
                        <a:rPr lang="en-US" sz="1800" b="1" i="0" u="none" strike="noStrike" kern="1200" dirty="0" smtClean="0">
                          <a:solidFill>
                            <a:schemeClr val="tx1"/>
                          </a:solidFill>
                          <a:effectLst/>
                          <a:latin typeface="+mn-lt"/>
                          <a:ea typeface="+mn-ea"/>
                          <a:cs typeface="+mn-cs"/>
                        </a:rPr>
                        <a:t>BOLO 007 PDF_SUNNY1</a:t>
                      </a:r>
                      <a:endParaRPr lang="en-US" sz="1800" b="1" dirty="0">
                        <a:solidFill>
                          <a:schemeClr val="tx1"/>
                        </a:solidFill>
                        <a:effectLst/>
                        <a:latin typeface="Calibri"/>
                        <a:ea typeface="Calibri"/>
                        <a:cs typeface="Times New Roman"/>
                      </a:endParaRPr>
                    </a:p>
                  </a:txBody>
                  <a:tcPr marL="66675" marR="66675" marT="66626" marB="66626"/>
                </a:tc>
              </a:tr>
              <a:tr h="426708">
                <a:tc>
                  <a:txBody>
                    <a:bodyPr/>
                    <a:lstStyle/>
                    <a:p>
                      <a:pPr marL="0" marR="0" algn="just">
                        <a:lnSpc>
                          <a:spcPct val="107000"/>
                        </a:lnSpc>
                        <a:spcBef>
                          <a:spcPts val="0"/>
                        </a:spcBef>
                        <a:spcAft>
                          <a:spcPts val="0"/>
                        </a:spcAft>
                      </a:pPr>
                      <a:r>
                        <a:rPr lang="en-US" sz="1800" dirty="0">
                          <a:solidFill>
                            <a:schemeClr val="tx1"/>
                          </a:solidFill>
                          <a:effectLst/>
                        </a:rPr>
                        <a:t>Purpose</a:t>
                      </a:r>
                      <a:endParaRPr lang="en-US" sz="1800" dirty="0">
                        <a:solidFill>
                          <a:schemeClr val="tx1"/>
                        </a:solidFill>
                        <a:effectLst/>
                        <a:latin typeface="Calibri"/>
                        <a:ea typeface="Calibri"/>
                        <a:cs typeface="Times New Roman"/>
                      </a:endParaRPr>
                    </a:p>
                  </a:txBody>
                  <a:tcPr marL="66675" marR="66675" marT="66626" marB="66626"/>
                </a:tc>
                <a:tc>
                  <a:txBody>
                    <a:bodyPr/>
                    <a:lstStyle/>
                    <a:p>
                      <a:pPr marL="0" marR="0" algn="just">
                        <a:lnSpc>
                          <a:spcPct val="107000"/>
                        </a:lnSpc>
                        <a:spcBef>
                          <a:spcPts val="0"/>
                        </a:spcBef>
                        <a:spcAft>
                          <a:spcPts val="0"/>
                        </a:spcAft>
                      </a:pPr>
                      <a:r>
                        <a:rPr lang="en-US" sz="1800" kern="1200" dirty="0" smtClean="0">
                          <a:solidFill>
                            <a:schemeClr val="dk1"/>
                          </a:solidFill>
                          <a:effectLst/>
                          <a:latin typeface="+mn-lt"/>
                          <a:ea typeface="+mn-ea"/>
                          <a:cs typeface="+mn-cs"/>
                        </a:rPr>
                        <a:t>To validate the Save as pdf functionality</a:t>
                      </a:r>
                      <a:endParaRPr lang="en-US" sz="1800" kern="1200" dirty="0">
                        <a:solidFill>
                          <a:schemeClr val="dk1"/>
                        </a:solidFill>
                        <a:effectLst/>
                        <a:latin typeface="+mn-lt"/>
                        <a:ea typeface="+mn-ea"/>
                        <a:cs typeface="+mn-cs"/>
                      </a:endParaRPr>
                    </a:p>
                  </a:txBody>
                  <a:tcPr marL="66675" marR="66675" marT="66626" marB="66626"/>
                </a:tc>
              </a:tr>
              <a:tr h="681814">
                <a:tc>
                  <a:txBody>
                    <a:bodyPr/>
                    <a:lstStyle/>
                    <a:p>
                      <a:pPr marL="0" marR="0" algn="just">
                        <a:lnSpc>
                          <a:spcPct val="107000"/>
                        </a:lnSpc>
                        <a:spcBef>
                          <a:spcPts val="0"/>
                        </a:spcBef>
                        <a:spcAft>
                          <a:spcPts val="0"/>
                        </a:spcAft>
                      </a:pPr>
                      <a:r>
                        <a:rPr lang="en-US" sz="1800" dirty="0">
                          <a:solidFill>
                            <a:schemeClr val="tx1"/>
                          </a:solidFill>
                          <a:effectLst/>
                        </a:rPr>
                        <a:t>Preconditions</a:t>
                      </a:r>
                      <a:endParaRPr lang="en-US" sz="1800" dirty="0">
                        <a:solidFill>
                          <a:schemeClr val="tx1"/>
                        </a:solidFill>
                        <a:effectLst/>
                        <a:latin typeface="Calibri"/>
                        <a:ea typeface="Calibri"/>
                        <a:cs typeface="Times New Roman"/>
                      </a:endParaRPr>
                    </a:p>
                  </a:txBody>
                  <a:tcPr marL="66675" marR="66675" marT="66626" marB="66626"/>
                </a:tc>
                <a:tc>
                  <a:txBody>
                    <a:bodyPr/>
                    <a:lstStyle/>
                    <a:p>
                      <a:pPr rtl="0"/>
                      <a:r>
                        <a:rPr lang="en-US" sz="1800" kern="1200" dirty="0" smtClean="0">
                          <a:solidFill>
                            <a:schemeClr val="dk1"/>
                          </a:solidFill>
                          <a:effectLst/>
                          <a:latin typeface="+mn-lt"/>
                          <a:ea typeface="+mn-ea"/>
                          <a:cs typeface="+mn-cs"/>
                        </a:rPr>
                        <a:t>Bolo Flier Creator is running. The user is login in the system. The user has clicked on Create Bolo in the navigation bar.</a:t>
                      </a:r>
                      <a:endParaRPr lang="en-US" sz="1800" kern="1200" dirty="0">
                        <a:solidFill>
                          <a:schemeClr val="dk1"/>
                        </a:solidFill>
                        <a:effectLst/>
                        <a:latin typeface="+mn-lt"/>
                        <a:ea typeface="+mn-ea"/>
                        <a:cs typeface="+mn-cs"/>
                      </a:endParaRPr>
                    </a:p>
                  </a:txBody>
                  <a:tcPr marL="66675" marR="66675" marT="66626" marB="66626"/>
                </a:tc>
              </a:tr>
              <a:tr h="681814">
                <a:tc>
                  <a:txBody>
                    <a:bodyPr/>
                    <a:lstStyle/>
                    <a:p>
                      <a:pPr marL="0" marR="0" algn="just">
                        <a:lnSpc>
                          <a:spcPct val="107000"/>
                        </a:lnSpc>
                        <a:spcBef>
                          <a:spcPts val="0"/>
                        </a:spcBef>
                        <a:spcAft>
                          <a:spcPts val="0"/>
                        </a:spcAft>
                      </a:pPr>
                      <a:r>
                        <a:rPr lang="en-US" sz="1800" dirty="0">
                          <a:solidFill>
                            <a:schemeClr val="tx1"/>
                          </a:solidFill>
                          <a:effectLst/>
                        </a:rPr>
                        <a:t>Input(s)</a:t>
                      </a:r>
                      <a:endParaRPr lang="en-US" sz="1800" dirty="0">
                        <a:solidFill>
                          <a:schemeClr val="tx1"/>
                        </a:solidFill>
                        <a:effectLst/>
                        <a:latin typeface="Calibri"/>
                        <a:ea typeface="Calibri"/>
                        <a:cs typeface="Times New Roman"/>
                      </a:endParaRPr>
                    </a:p>
                  </a:txBody>
                  <a:tcPr marL="66675" marR="66675" marT="66626" marB="66626"/>
                </a:tc>
                <a:tc>
                  <a:txBody>
                    <a:bodyPr/>
                    <a:lstStyle/>
                    <a:p>
                      <a:pPr rtl="0"/>
                      <a:r>
                        <a:rPr lang="en-US" sz="1800" kern="1200" dirty="0" smtClean="0">
                          <a:solidFill>
                            <a:schemeClr val="dk1"/>
                          </a:solidFill>
                          <a:effectLst/>
                          <a:latin typeface="+mn-lt"/>
                          <a:ea typeface="+mn-ea"/>
                          <a:cs typeface="+mn-cs"/>
                        </a:rPr>
                        <a:t>category = “WANTED”</a:t>
                      </a:r>
                    </a:p>
                    <a:p>
                      <a:r>
                        <a:rPr lang="en-US" sz="1800" kern="1200" dirty="0" smtClean="0">
                          <a:solidFill>
                            <a:schemeClr val="dk1"/>
                          </a:solidFill>
                          <a:effectLst/>
                          <a:latin typeface="+mn-lt"/>
                          <a:ea typeface="+mn-ea"/>
                          <a:cs typeface="+mn-cs"/>
                        </a:rPr>
                        <a:t>User clicks on Save as PDF</a:t>
                      </a:r>
                      <a:endParaRPr lang="en-US" sz="1800" kern="1200" dirty="0">
                        <a:solidFill>
                          <a:schemeClr val="dk1"/>
                        </a:solidFill>
                        <a:effectLst/>
                        <a:latin typeface="+mn-lt"/>
                        <a:ea typeface="+mn-ea"/>
                        <a:cs typeface="+mn-cs"/>
                      </a:endParaRPr>
                    </a:p>
                  </a:txBody>
                  <a:tcPr marL="66675" marR="66675" marT="66626" marB="66626"/>
                </a:tc>
              </a:tr>
              <a:tr h="720162">
                <a:tc>
                  <a:txBody>
                    <a:bodyPr/>
                    <a:lstStyle/>
                    <a:p>
                      <a:pPr marL="0" marR="0" algn="just">
                        <a:lnSpc>
                          <a:spcPct val="107000"/>
                        </a:lnSpc>
                        <a:spcBef>
                          <a:spcPts val="0"/>
                        </a:spcBef>
                        <a:spcAft>
                          <a:spcPts val="0"/>
                        </a:spcAft>
                      </a:pPr>
                      <a:r>
                        <a:rPr lang="en-US" sz="1800" dirty="0">
                          <a:solidFill>
                            <a:schemeClr val="tx1"/>
                          </a:solidFill>
                          <a:effectLst/>
                        </a:rPr>
                        <a:t>Expected Result</a:t>
                      </a:r>
                      <a:endParaRPr lang="en-US" sz="1800" dirty="0">
                        <a:solidFill>
                          <a:schemeClr val="tx1"/>
                        </a:solidFill>
                        <a:effectLst/>
                        <a:latin typeface="Calibri"/>
                        <a:ea typeface="Calibri"/>
                        <a:cs typeface="Times New Roman"/>
                      </a:endParaRPr>
                    </a:p>
                  </a:txBody>
                  <a:tcPr marL="66675" marR="66675" marT="66626" marB="66626"/>
                </a:tc>
                <a:tc>
                  <a:txBody>
                    <a:bodyPr/>
                    <a:lstStyle/>
                    <a:p>
                      <a:pPr marL="0" marR="0" algn="l" defTabSz="914400" rtl="0" eaLnBrk="1" latinLnBrk="0" hangingPunct="1">
                        <a:lnSpc>
                          <a:spcPct val="107000"/>
                        </a:lnSpc>
                        <a:spcBef>
                          <a:spcPts val="0"/>
                        </a:spcBef>
                        <a:spcAft>
                          <a:spcPts val="0"/>
                        </a:spcAft>
                      </a:pPr>
                      <a:r>
                        <a:rPr lang="en-US" sz="1800" kern="1200" dirty="0" smtClean="0">
                          <a:solidFill>
                            <a:schemeClr val="dk1"/>
                          </a:solidFill>
                          <a:effectLst/>
                          <a:latin typeface="+mn-lt"/>
                          <a:ea typeface="+mn-ea"/>
                          <a:cs typeface="+mn-cs"/>
                        </a:rPr>
                        <a:t>A flier for with the information entered in the form has been downloaded to the computer.</a:t>
                      </a:r>
                      <a:endParaRPr lang="en-US" sz="1800" kern="1200" dirty="0">
                        <a:solidFill>
                          <a:schemeClr val="dk1"/>
                        </a:solidFill>
                        <a:effectLst/>
                        <a:latin typeface="+mn-lt"/>
                        <a:ea typeface="+mn-ea"/>
                        <a:cs typeface="+mn-cs"/>
                      </a:endParaRPr>
                    </a:p>
                  </a:txBody>
                  <a:tcPr marL="66675" marR="66675" marT="66626" marB="66626"/>
                </a:tc>
              </a:tr>
              <a:tr h="426708">
                <a:tc>
                  <a:txBody>
                    <a:bodyPr/>
                    <a:lstStyle/>
                    <a:p>
                      <a:pPr marL="0" marR="0" algn="just">
                        <a:lnSpc>
                          <a:spcPct val="107000"/>
                        </a:lnSpc>
                        <a:spcBef>
                          <a:spcPts val="0"/>
                        </a:spcBef>
                        <a:spcAft>
                          <a:spcPts val="0"/>
                        </a:spcAft>
                      </a:pPr>
                      <a:r>
                        <a:rPr lang="en-US" sz="1800" dirty="0">
                          <a:solidFill>
                            <a:schemeClr val="tx1"/>
                          </a:solidFill>
                          <a:effectLst/>
                        </a:rPr>
                        <a:t>Result</a:t>
                      </a:r>
                      <a:endParaRPr lang="en-US" sz="1800" dirty="0">
                        <a:solidFill>
                          <a:schemeClr val="tx1"/>
                        </a:solidFill>
                        <a:effectLst/>
                        <a:latin typeface="Calibri"/>
                        <a:ea typeface="Calibri"/>
                        <a:cs typeface="Times New Roman"/>
                      </a:endParaRPr>
                    </a:p>
                  </a:txBody>
                  <a:tcPr marL="66675" marR="66675" marT="66626" marB="66626"/>
                </a:tc>
                <a:tc>
                  <a:txBody>
                    <a:bodyPr/>
                    <a:lstStyle/>
                    <a:p>
                      <a:pPr marL="0" marR="0" algn="just">
                        <a:lnSpc>
                          <a:spcPct val="107000"/>
                        </a:lnSpc>
                        <a:spcBef>
                          <a:spcPts val="0"/>
                        </a:spcBef>
                        <a:spcAft>
                          <a:spcPts val="0"/>
                        </a:spcAft>
                      </a:pPr>
                      <a:r>
                        <a:rPr lang="en-US" sz="1800" dirty="0">
                          <a:effectLst/>
                        </a:rPr>
                        <a:t>PASS</a:t>
                      </a:r>
                      <a:endParaRPr lang="en-US" sz="1800" dirty="0">
                        <a:effectLst/>
                        <a:latin typeface="Calibri"/>
                        <a:ea typeface="Calibri"/>
                        <a:cs typeface="Times New Roman"/>
                      </a:endParaRPr>
                    </a:p>
                  </a:txBody>
                  <a:tcPr marL="66675" marR="66675" marT="66626" marB="66626"/>
                </a:tc>
              </a:tr>
            </a:tbl>
          </a:graphicData>
        </a:graphic>
      </p:graphicFrame>
      <p:graphicFrame>
        <p:nvGraphicFramePr>
          <p:cNvPr id="42" name="Table 41"/>
          <p:cNvGraphicFramePr>
            <a:graphicFrameLocks noGrp="1"/>
          </p:cNvGraphicFramePr>
          <p:nvPr/>
        </p:nvGraphicFramePr>
        <p:xfrm>
          <a:off x="21775738" y="23469600"/>
          <a:ext cx="9525000" cy="3441753"/>
        </p:xfrm>
        <a:graphic>
          <a:graphicData uri="http://schemas.openxmlformats.org/drawingml/2006/table">
            <a:tbl>
              <a:tblPr firstRow="1" firstCol="1" bandRow="1">
                <a:tableStyleId>{5C22544A-7EE6-4342-B048-85BDC9FD1C3A}</a:tableStyleId>
              </a:tblPr>
              <a:tblGrid>
                <a:gridCol w="2286000"/>
                <a:gridCol w="7239000"/>
              </a:tblGrid>
              <a:tr h="426871">
                <a:tc>
                  <a:txBody>
                    <a:bodyPr/>
                    <a:lstStyle/>
                    <a:p>
                      <a:pPr marL="0" marR="0" algn="just">
                        <a:lnSpc>
                          <a:spcPct val="107000"/>
                        </a:lnSpc>
                        <a:spcBef>
                          <a:spcPts val="0"/>
                        </a:spcBef>
                        <a:spcAft>
                          <a:spcPts val="0"/>
                        </a:spcAft>
                      </a:pPr>
                      <a:r>
                        <a:rPr lang="en-US" sz="1800" dirty="0">
                          <a:solidFill>
                            <a:schemeClr val="tx1"/>
                          </a:solidFill>
                          <a:effectLst/>
                        </a:rPr>
                        <a:t>Test Case ID</a:t>
                      </a:r>
                      <a:endParaRPr lang="en-US" sz="1800" dirty="0">
                        <a:solidFill>
                          <a:schemeClr val="tx1"/>
                        </a:solidFill>
                        <a:effectLst/>
                        <a:latin typeface="Calibri"/>
                        <a:ea typeface="Calibri"/>
                        <a:cs typeface="Times New Roman"/>
                      </a:endParaRPr>
                    </a:p>
                  </a:txBody>
                  <a:tcPr marL="66675" marR="66675" marT="66690" marB="66690"/>
                </a:tc>
                <a:tc>
                  <a:txBody>
                    <a:bodyPr/>
                    <a:lstStyle/>
                    <a:p>
                      <a:pPr marL="0" marR="0" algn="just" defTabSz="914400" rtl="0" eaLnBrk="1" latinLnBrk="0" hangingPunct="1">
                        <a:lnSpc>
                          <a:spcPct val="107000"/>
                        </a:lnSpc>
                        <a:spcBef>
                          <a:spcPts val="0"/>
                        </a:spcBef>
                        <a:spcAft>
                          <a:spcPts val="0"/>
                        </a:spcAft>
                      </a:pPr>
                      <a:r>
                        <a:rPr lang="en-US" sz="1800" b="1" i="0" u="none" strike="noStrike" kern="1200" dirty="0" smtClean="0">
                          <a:solidFill>
                            <a:schemeClr val="tx1"/>
                          </a:solidFill>
                          <a:effectLst/>
                          <a:latin typeface="+mn-lt"/>
                          <a:ea typeface="+mn-ea"/>
                          <a:cs typeface="+mn-cs"/>
                        </a:rPr>
                        <a:t>BOLO</a:t>
                      </a:r>
                      <a:r>
                        <a:rPr lang="en-US" sz="1800" b="1" i="0" u="none" strike="noStrike" kern="1200" baseline="0" dirty="0" smtClean="0">
                          <a:solidFill>
                            <a:schemeClr val="tx1"/>
                          </a:solidFill>
                          <a:effectLst/>
                          <a:latin typeface="+mn-lt"/>
                          <a:ea typeface="+mn-ea"/>
                          <a:cs typeface="+mn-cs"/>
                        </a:rPr>
                        <a:t> </a:t>
                      </a:r>
                      <a:r>
                        <a:rPr lang="en-US" sz="1800" b="1" i="0" u="none" strike="noStrike" kern="1200" dirty="0" smtClean="0">
                          <a:solidFill>
                            <a:schemeClr val="tx1"/>
                          </a:solidFill>
                          <a:effectLst/>
                          <a:latin typeface="+mn-lt"/>
                          <a:ea typeface="+mn-ea"/>
                          <a:cs typeface="+mn-cs"/>
                        </a:rPr>
                        <a:t>008 Search_SUNNY1</a:t>
                      </a:r>
                      <a:endParaRPr lang="en-US" sz="1800" b="1" i="0" u="none" strike="noStrike" kern="1200" dirty="0">
                        <a:solidFill>
                          <a:schemeClr val="tx1"/>
                        </a:solidFill>
                        <a:effectLst/>
                        <a:latin typeface="+mn-lt"/>
                        <a:ea typeface="+mn-ea"/>
                        <a:cs typeface="+mn-cs"/>
                      </a:endParaRPr>
                    </a:p>
                  </a:txBody>
                  <a:tcPr marL="66675" marR="66675" marT="66690" marB="66690"/>
                </a:tc>
              </a:tr>
              <a:tr h="426871">
                <a:tc>
                  <a:txBody>
                    <a:bodyPr/>
                    <a:lstStyle/>
                    <a:p>
                      <a:pPr marL="0" marR="0" algn="just">
                        <a:lnSpc>
                          <a:spcPct val="107000"/>
                        </a:lnSpc>
                        <a:spcBef>
                          <a:spcPts val="0"/>
                        </a:spcBef>
                        <a:spcAft>
                          <a:spcPts val="0"/>
                        </a:spcAft>
                      </a:pPr>
                      <a:r>
                        <a:rPr lang="en-US" sz="1800" dirty="0">
                          <a:solidFill>
                            <a:schemeClr val="tx1"/>
                          </a:solidFill>
                          <a:effectLst/>
                        </a:rPr>
                        <a:t>Purpose</a:t>
                      </a:r>
                      <a:endParaRPr lang="en-US" sz="1800" dirty="0">
                        <a:solidFill>
                          <a:schemeClr val="tx1"/>
                        </a:solidFill>
                        <a:effectLst/>
                        <a:latin typeface="Calibri"/>
                        <a:ea typeface="Calibri"/>
                        <a:cs typeface="Times New Roman"/>
                      </a:endParaRPr>
                    </a:p>
                  </a:txBody>
                  <a:tcPr marL="66675" marR="66675" marT="66690" marB="66690"/>
                </a:tc>
                <a:tc>
                  <a:txBody>
                    <a:bodyPr/>
                    <a:lstStyle/>
                    <a:p>
                      <a:pPr marL="0" marR="0" algn="just">
                        <a:lnSpc>
                          <a:spcPct val="107000"/>
                        </a:lnSpc>
                        <a:spcBef>
                          <a:spcPts val="0"/>
                        </a:spcBef>
                        <a:spcAft>
                          <a:spcPts val="0"/>
                        </a:spcAft>
                      </a:pPr>
                      <a:r>
                        <a:rPr lang="en-US" sz="1800" kern="1200" dirty="0" smtClean="0">
                          <a:solidFill>
                            <a:schemeClr val="dk1"/>
                          </a:solidFill>
                          <a:effectLst/>
                          <a:latin typeface="+mn-lt"/>
                          <a:ea typeface="+mn-ea"/>
                          <a:cs typeface="+mn-cs"/>
                        </a:rPr>
                        <a:t>To validate the data search result is correct</a:t>
                      </a:r>
                      <a:endParaRPr lang="en-US" sz="1800" dirty="0">
                        <a:effectLst/>
                        <a:latin typeface="Calibri"/>
                        <a:ea typeface="Calibri"/>
                        <a:cs typeface="Times New Roman"/>
                      </a:endParaRPr>
                    </a:p>
                  </a:txBody>
                  <a:tcPr marL="66675" marR="66675" marT="66690" marB="66690"/>
                </a:tc>
              </a:tr>
              <a:tr h="720362">
                <a:tc>
                  <a:txBody>
                    <a:bodyPr/>
                    <a:lstStyle/>
                    <a:p>
                      <a:pPr marL="0" marR="0" algn="just">
                        <a:lnSpc>
                          <a:spcPct val="107000"/>
                        </a:lnSpc>
                        <a:spcBef>
                          <a:spcPts val="0"/>
                        </a:spcBef>
                        <a:spcAft>
                          <a:spcPts val="0"/>
                        </a:spcAft>
                      </a:pPr>
                      <a:r>
                        <a:rPr lang="en-US" sz="1800" dirty="0">
                          <a:solidFill>
                            <a:schemeClr val="tx1"/>
                          </a:solidFill>
                          <a:effectLst/>
                        </a:rPr>
                        <a:t>Preconditions</a:t>
                      </a:r>
                      <a:endParaRPr lang="en-US" sz="1800" dirty="0">
                        <a:solidFill>
                          <a:schemeClr val="tx1"/>
                        </a:solidFill>
                        <a:effectLst/>
                        <a:latin typeface="Calibri"/>
                        <a:ea typeface="Calibri"/>
                        <a:cs typeface="Times New Roman"/>
                      </a:endParaRPr>
                    </a:p>
                  </a:txBody>
                  <a:tcPr marL="66675" marR="66675" marT="66690" marB="66690"/>
                </a:tc>
                <a:tc>
                  <a:txBody>
                    <a:bodyPr/>
                    <a:lstStyle/>
                    <a:p>
                      <a:pPr marL="0" marR="0" algn="just">
                        <a:lnSpc>
                          <a:spcPct val="107000"/>
                        </a:lnSpc>
                        <a:spcBef>
                          <a:spcPts val="0"/>
                        </a:spcBef>
                        <a:spcAft>
                          <a:spcPts val="0"/>
                        </a:spcAft>
                      </a:pPr>
                      <a:r>
                        <a:rPr lang="en-US" sz="1800" kern="1200" dirty="0" smtClean="0">
                          <a:solidFill>
                            <a:schemeClr val="dk1"/>
                          </a:solidFill>
                          <a:effectLst/>
                          <a:latin typeface="+mn-lt"/>
                          <a:ea typeface="+mn-ea"/>
                          <a:cs typeface="+mn-cs"/>
                        </a:rPr>
                        <a:t>Bolo Flier Creator is running and has the bolo_creator DB loaded. The user is login in the system. The user is in the Search page.</a:t>
                      </a:r>
                      <a:endParaRPr lang="en-US" sz="1800" dirty="0">
                        <a:effectLst/>
                        <a:latin typeface="Calibri"/>
                        <a:ea typeface="Calibri"/>
                        <a:cs typeface="Times New Roman"/>
                      </a:endParaRPr>
                    </a:p>
                  </a:txBody>
                  <a:tcPr marL="66675" marR="66675" marT="66690" marB="66690"/>
                </a:tc>
              </a:tr>
              <a:tr h="720362">
                <a:tc>
                  <a:txBody>
                    <a:bodyPr/>
                    <a:lstStyle/>
                    <a:p>
                      <a:pPr marL="0" marR="0" algn="just">
                        <a:lnSpc>
                          <a:spcPct val="107000"/>
                        </a:lnSpc>
                        <a:spcBef>
                          <a:spcPts val="0"/>
                        </a:spcBef>
                        <a:spcAft>
                          <a:spcPts val="0"/>
                        </a:spcAft>
                      </a:pPr>
                      <a:r>
                        <a:rPr lang="en-US" sz="1800">
                          <a:solidFill>
                            <a:schemeClr val="tx1"/>
                          </a:solidFill>
                          <a:effectLst/>
                        </a:rPr>
                        <a:t>Input(s)</a:t>
                      </a:r>
                      <a:endParaRPr lang="en-US" sz="1800">
                        <a:solidFill>
                          <a:schemeClr val="tx1"/>
                        </a:solidFill>
                        <a:effectLst/>
                        <a:latin typeface="Calibri"/>
                        <a:ea typeface="Calibri"/>
                        <a:cs typeface="Times New Roman"/>
                      </a:endParaRPr>
                    </a:p>
                  </a:txBody>
                  <a:tcPr marL="66675" marR="66675" marT="66690" marB="66690"/>
                </a:tc>
                <a:tc>
                  <a:txBody>
                    <a:bodyPr/>
                    <a:lstStyle/>
                    <a:p>
                      <a:pPr marL="0" marR="0" algn="just">
                        <a:lnSpc>
                          <a:spcPct val="107000"/>
                        </a:lnSpc>
                        <a:spcBef>
                          <a:spcPts val="0"/>
                        </a:spcBef>
                        <a:spcAft>
                          <a:spcPts val="0"/>
                        </a:spcAft>
                      </a:pPr>
                      <a:r>
                        <a:rPr lang="en-US" sz="1800" kern="1200" dirty="0" smtClean="0">
                          <a:solidFill>
                            <a:schemeClr val="dk1"/>
                          </a:solidFill>
                          <a:effectLst/>
                          <a:latin typeface="+mn-lt"/>
                          <a:ea typeface="+mn-ea"/>
                          <a:cs typeface="+mn-cs"/>
                        </a:rPr>
                        <a:t>Category= “ARSON” </a:t>
                      </a:r>
                    </a:p>
                    <a:p>
                      <a:pPr marL="0" marR="0" algn="just">
                        <a:lnSpc>
                          <a:spcPct val="107000"/>
                        </a:lnSpc>
                        <a:spcBef>
                          <a:spcPts val="0"/>
                        </a:spcBef>
                        <a:spcAft>
                          <a:spcPts val="0"/>
                        </a:spcAft>
                      </a:pPr>
                      <a:r>
                        <a:rPr lang="en-US" sz="1800" kern="1200" dirty="0" smtClean="0">
                          <a:solidFill>
                            <a:schemeClr val="dk1"/>
                          </a:solidFill>
                          <a:effectLst/>
                          <a:latin typeface="+mn-lt"/>
                          <a:ea typeface="+mn-ea"/>
                          <a:cs typeface="+mn-cs"/>
                        </a:rPr>
                        <a:t>Agency=  “West</a:t>
                      </a:r>
                      <a:r>
                        <a:rPr lang="en-US" sz="1800" kern="1200" baseline="0" dirty="0" smtClean="0">
                          <a:solidFill>
                            <a:schemeClr val="dk1"/>
                          </a:solidFill>
                          <a:effectLst/>
                          <a:latin typeface="+mn-lt"/>
                          <a:ea typeface="+mn-ea"/>
                          <a:cs typeface="+mn-cs"/>
                        </a:rPr>
                        <a:t> Miami”</a:t>
                      </a:r>
                      <a:endParaRPr lang="en-US" sz="1800" dirty="0">
                        <a:effectLst/>
                        <a:latin typeface="Calibri"/>
                        <a:ea typeface="Calibri"/>
                        <a:cs typeface="Times New Roman"/>
                      </a:endParaRPr>
                    </a:p>
                  </a:txBody>
                  <a:tcPr marL="66675" marR="66675" marT="66690" marB="66690"/>
                </a:tc>
              </a:tr>
              <a:tr h="720362">
                <a:tc>
                  <a:txBody>
                    <a:bodyPr/>
                    <a:lstStyle/>
                    <a:p>
                      <a:pPr marL="0" marR="0" algn="just">
                        <a:lnSpc>
                          <a:spcPct val="107000"/>
                        </a:lnSpc>
                        <a:spcBef>
                          <a:spcPts val="0"/>
                        </a:spcBef>
                        <a:spcAft>
                          <a:spcPts val="0"/>
                        </a:spcAft>
                      </a:pPr>
                      <a:r>
                        <a:rPr lang="en-US" sz="1800">
                          <a:solidFill>
                            <a:schemeClr val="tx1"/>
                          </a:solidFill>
                          <a:effectLst/>
                        </a:rPr>
                        <a:t>Expected Result</a:t>
                      </a:r>
                      <a:endParaRPr lang="en-US" sz="1800">
                        <a:solidFill>
                          <a:schemeClr val="tx1"/>
                        </a:solidFill>
                        <a:effectLst/>
                        <a:latin typeface="Calibri"/>
                        <a:ea typeface="Calibri"/>
                        <a:cs typeface="Times New Roman"/>
                      </a:endParaRPr>
                    </a:p>
                  </a:txBody>
                  <a:tcPr marL="66675" marR="66675" marT="66690" marB="66690"/>
                </a:tc>
                <a:tc>
                  <a:txBody>
                    <a:bodyPr/>
                    <a:lstStyle/>
                    <a:p>
                      <a:pPr marL="0" marR="0" algn="just">
                        <a:lnSpc>
                          <a:spcPct val="107000"/>
                        </a:lnSpc>
                        <a:spcBef>
                          <a:spcPts val="0"/>
                        </a:spcBef>
                        <a:spcAft>
                          <a:spcPts val="0"/>
                        </a:spcAft>
                      </a:pPr>
                      <a:r>
                        <a:rPr lang="en-US" sz="1800" kern="1200" dirty="0" smtClean="0">
                          <a:solidFill>
                            <a:schemeClr val="dk1"/>
                          </a:solidFill>
                          <a:effectLst/>
                          <a:latin typeface="+mn-lt"/>
                          <a:ea typeface="+mn-ea"/>
                          <a:cs typeface="+mn-cs"/>
                        </a:rPr>
                        <a:t>The system was able to find the</a:t>
                      </a:r>
                      <a:r>
                        <a:rPr lang="en-US" sz="1800" kern="1200" baseline="0" dirty="0" smtClean="0">
                          <a:solidFill>
                            <a:schemeClr val="dk1"/>
                          </a:solidFill>
                          <a:effectLst/>
                          <a:latin typeface="+mn-lt"/>
                          <a:ea typeface="+mn-ea"/>
                          <a:cs typeface="+mn-cs"/>
                        </a:rPr>
                        <a:t> matching </a:t>
                      </a:r>
                      <a:r>
                        <a:rPr lang="en-US" sz="1800" kern="1200" dirty="0" smtClean="0">
                          <a:solidFill>
                            <a:schemeClr val="dk1"/>
                          </a:solidFill>
                          <a:effectLst/>
                          <a:latin typeface="+mn-lt"/>
                          <a:ea typeface="+mn-ea"/>
                          <a:cs typeface="+mn-cs"/>
                        </a:rPr>
                        <a:t>results using the criteria selected.</a:t>
                      </a:r>
                      <a:endParaRPr lang="en-US" sz="1800" dirty="0">
                        <a:effectLst/>
                        <a:latin typeface="Calibri"/>
                        <a:ea typeface="Calibri"/>
                        <a:cs typeface="Times New Roman"/>
                      </a:endParaRPr>
                    </a:p>
                  </a:txBody>
                  <a:tcPr marL="66675" marR="66675" marT="66690" marB="66690"/>
                </a:tc>
              </a:tr>
              <a:tr h="426871">
                <a:tc>
                  <a:txBody>
                    <a:bodyPr/>
                    <a:lstStyle/>
                    <a:p>
                      <a:pPr marL="0" marR="0" algn="just">
                        <a:lnSpc>
                          <a:spcPct val="107000"/>
                        </a:lnSpc>
                        <a:spcBef>
                          <a:spcPts val="0"/>
                        </a:spcBef>
                        <a:spcAft>
                          <a:spcPts val="0"/>
                        </a:spcAft>
                      </a:pPr>
                      <a:r>
                        <a:rPr lang="en-US" sz="1800" dirty="0">
                          <a:solidFill>
                            <a:schemeClr val="tx1"/>
                          </a:solidFill>
                          <a:effectLst/>
                        </a:rPr>
                        <a:t>Result</a:t>
                      </a:r>
                      <a:endParaRPr lang="en-US" sz="1800" dirty="0">
                        <a:solidFill>
                          <a:schemeClr val="tx1"/>
                        </a:solidFill>
                        <a:effectLst/>
                        <a:latin typeface="Calibri"/>
                        <a:ea typeface="Calibri"/>
                        <a:cs typeface="Times New Roman"/>
                      </a:endParaRPr>
                    </a:p>
                  </a:txBody>
                  <a:tcPr marL="66675" marR="66675" marT="66690" marB="66690"/>
                </a:tc>
                <a:tc>
                  <a:txBody>
                    <a:bodyPr/>
                    <a:lstStyle/>
                    <a:p>
                      <a:pPr marL="0" marR="0" algn="just">
                        <a:lnSpc>
                          <a:spcPct val="107000"/>
                        </a:lnSpc>
                        <a:spcBef>
                          <a:spcPts val="0"/>
                        </a:spcBef>
                        <a:spcAft>
                          <a:spcPts val="0"/>
                        </a:spcAft>
                      </a:pPr>
                      <a:r>
                        <a:rPr lang="en-US" sz="1800" dirty="0">
                          <a:effectLst/>
                        </a:rPr>
                        <a:t>PASS</a:t>
                      </a:r>
                      <a:endParaRPr lang="en-US" sz="1800" dirty="0">
                        <a:effectLst/>
                        <a:latin typeface="Calibri"/>
                        <a:ea typeface="Calibri"/>
                        <a:cs typeface="Times New Roman"/>
                      </a:endParaRPr>
                    </a:p>
                  </a:txBody>
                  <a:tcPr marL="66675" marR="66675" marT="66690" marB="66690"/>
                </a:tc>
              </a:tr>
            </a:tbl>
          </a:graphicData>
        </a:graphic>
      </p:graphicFrame>
      <p:sp>
        <p:nvSpPr>
          <p:cNvPr id="3144" name="TextBox 2"/>
          <p:cNvSpPr txBox="1">
            <a:spLocks noChangeArrowheads="1"/>
          </p:cNvSpPr>
          <p:nvPr/>
        </p:nvSpPr>
        <p:spPr bwMode="auto">
          <a:xfrm>
            <a:off x="11811000" y="24068088"/>
            <a:ext cx="8610600" cy="698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panose="020B0604020202020204" pitchFamily="34" charset="0"/>
                <a:ea typeface="MS PGothic" panose="020B0600070205080204" pitchFamily="34" charset="-128"/>
              </a:defRPr>
            </a:lvl1pPr>
            <a:lvl2pPr marL="742950" indent="-285750">
              <a:defRPr sz="8400">
                <a:solidFill>
                  <a:schemeClr val="tx1"/>
                </a:solidFill>
                <a:latin typeface="Arial" panose="020B0604020202020204" pitchFamily="34" charset="0"/>
                <a:ea typeface="MS PGothic" panose="020B0600070205080204" pitchFamily="34" charset="-128"/>
              </a:defRPr>
            </a:lvl2pPr>
            <a:lvl3pPr marL="1143000" indent="-228600">
              <a:defRPr sz="8400">
                <a:solidFill>
                  <a:schemeClr val="tx1"/>
                </a:solidFill>
                <a:latin typeface="Arial" panose="020B0604020202020204" pitchFamily="34" charset="0"/>
                <a:ea typeface="MS PGothic" panose="020B0600070205080204" pitchFamily="34" charset="-128"/>
              </a:defRPr>
            </a:lvl3pPr>
            <a:lvl4pPr marL="1600200" indent="-228600">
              <a:defRPr sz="8400">
                <a:solidFill>
                  <a:schemeClr val="tx1"/>
                </a:solidFill>
                <a:latin typeface="Arial" panose="020B0604020202020204" pitchFamily="34" charset="0"/>
                <a:ea typeface="MS PGothic" panose="020B0600070205080204" pitchFamily="34" charset="-128"/>
              </a:defRPr>
            </a:lvl4pPr>
            <a:lvl5pPr marL="2057400" indent="-228600">
              <a:defRPr sz="8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MS PGothic" panose="020B0600070205080204" pitchFamily="34" charset="-128"/>
              </a:defRPr>
            </a:lvl9pPr>
          </a:lstStyle>
          <a:p>
            <a:r>
              <a:rPr lang="en-US" altLang="en-US" sz="3200">
                <a:latin typeface="Tahoma" panose="020B0604030504040204" pitchFamily="34" charset="0"/>
                <a:cs typeface="Tahoma" panose="020B0604030504040204" pitchFamily="34" charset="0"/>
              </a:rPr>
              <a:t>The BOLO Flyer Creator application provides a solution to give</a:t>
            </a:r>
            <a:r>
              <a:rPr lang="en-US" altLang="en-US" sz="3200"/>
              <a:t> the first responding officers the ability to quickly, from the field:</a:t>
            </a:r>
          </a:p>
          <a:p>
            <a:r>
              <a:rPr lang="en-US" altLang="en-US" sz="3200"/>
              <a:t>Create a BOLO flyer and distribute it via email and pdf to all users.  </a:t>
            </a:r>
          </a:p>
          <a:p>
            <a:r>
              <a:rPr lang="en-US" altLang="en-US" sz="3200"/>
              <a:t>Users can view all BOLOs posted as a flyer that included all suspect’s information. </a:t>
            </a:r>
          </a:p>
          <a:p>
            <a:r>
              <a:rPr lang="en-US" altLang="en-US" sz="3200"/>
              <a:t>Search the BOLOs by a variety of different criteria.  </a:t>
            </a:r>
          </a:p>
          <a:p>
            <a:r>
              <a:rPr lang="en-US" altLang="en-US" sz="3200"/>
              <a:t>BOLO flyer creator also give the user the ability to attach a video link should the video of the incident be available. </a:t>
            </a:r>
          </a:p>
          <a:p>
            <a:r>
              <a:rPr lang="en-US" altLang="en-US" sz="3200"/>
              <a:t>Administrator can archive and delete a BOLO.</a:t>
            </a:r>
          </a:p>
          <a:p>
            <a:endParaRPr lang="en-US" altLang="en-US" sz="3200"/>
          </a:p>
        </p:txBody>
      </p:sp>
      <p:grpSp>
        <p:nvGrpSpPr>
          <p:cNvPr id="3145" name="Group 7"/>
          <p:cNvGrpSpPr>
            <a:grpSpLocks/>
          </p:cNvGrpSpPr>
          <p:nvPr/>
        </p:nvGrpSpPr>
        <p:grpSpPr bwMode="auto">
          <a:xfrm>
            <a:off x="1366838" y="27508200"/>
            <a:ext cx="29703712" cy="13506450"/>
            <a:chOff x="1366838" y="27508200"/>
            <a:chExt cx="29703712" cy="13506450"/>
          </a:xfrm>
        </p:grpSpPr>
        <p:grpSp>
          <p:nvGrpSpPr>
            <p:cNvPr id="3148" name="Group 1"/>
            <p:cNvGrpSpPr>
              <a:grpSpLocks/>
            </p:cNvGrpSpPr>
            <p:nvPr/>
          </p:nvGrpSpPr>
          <p:grpSpPr bwMode="auto">
            <a:xfrm>
              <a:off x="1366838" y="30403800"/>
              <a:ext cx="10048875" cy="10610850"/>
              <a:chOff x="1366837" y="30480000"/>
              <a:chExt cx="10048875" cy="10610850"/>
            </a:xfrm>
          </p:grpSpPr>
          <p:pic>
            <p:nvPicPr>
              <p:cNvPr id="3158" name="Picture 8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66837" y="30480000"/>
                <a:ext cx="10048875" cy="561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59" name="Picture 89"/>
              <p:cNvPicPr>
                <a:picLocks noChangeAspect="1" noChangeArrowheads="1"/>
              </p:cNvPicPr>
              <p:nvPr/>
            </p:nvPicPr>
            <p:blipFill>
              <a:blip r:embed="rId19">
                <a:extLst>
                  <a:ext uri="{28A0092B-C50C-407E-A947-70E740481C1C}">
                    <a14:useLocalDpi xmlns:a14="http://schemas.microsoft.com/office/drawing/2010/main" val="0"/>
                  </a:ext>
                </a:extLst>
              </a:blip>
              <a:srcRect l="575" r="734"/>
              <a:stretch>
                <a:fillRect/>
              </a:stretch>
            </p:blipFill>
            <p:spPr bwMode="auto">
              <a:xfrm>
                <a:off x="1366837" y="36090225"/>
                <a:ext cx="10048875" cy="500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149" name="Group 3"/>
            <p:cNvGrpSpPr>
              <a:grpSpLocks/>
            </p:cNvGrpSpPr>
            <p:nvPr/>
          </p:nvGrpSpPr>
          <p:grpSpPr bwMode="auto">
            <a:xfrm>
              <a:off x="8855075" y="33756600"/>
              <a:ext cx="10182225" cy="6934200"/>
              <a:chOff x="8854500" y="33223200"/>
              <a:chExt cx="10182225" cy="6934200"/>
            </a:xfrm>
          </p:grpSpPr>
          <p:pic>
            <p:nvPicPr>
              <p:cNvPr id="3156" name="Picture 9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854500" y="33223200"/>
                <a:ext cx="10182225" cy="2162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57" name="Picture 9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854500" y="35385375"/>
                <a:ext cx="9277350" cy="477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3150" name="Picture 9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706350" y="30965775"/>
              <a:ext cx="7334250" cy="2707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51" name="Picture 9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1355050" y="27508200"/>
              <a:ext cx="9715500" cy="666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52" name="Picture 9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5211088" y="38100000"/>
              <a:ext cx="5686425"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53" name="Picture 9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8619788" y="35433000"/>
              <a:ext cx="5991225" cy="553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54" name="Picture 10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9032200" y="35280600"/>
              <a:ext cx="2038350" cy="245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55" name="Picture 104"/>
            <p:cNvPicPr>
              <a:picLocks noChangeAspect="1" noChangeArrowheads="1"/>
            </p:cNvPicPr>
            <p:nvPr/>
          </p:nvPicPr>
          <p:blipFill>
            <a:blip r:embed="rId27">
              <a:extLst>
                <a:ext uri="{28A0092B-C50C-407E-A947-70E740481C1C}">
                  <a14:useLocalDpi xmlns:a14="http://schemas.microsoft.com/office/drawing/2010/main" val="0"/>
                </a:ext>
              </a:extLst>
            </a:blip>
            <a:srcRect l="11807" r="9773"/>
            <a:stretch>
              <a:fillRect/>
            </a:stretch>
          </p:blipFill>
          <p:spPr bwMode="auto">
            <a:xfrm>
              <a:off x="25211088" y="34837688"/>
              <a:ext cx="2957512" cy="2990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3146" name="Picture 105"/>
          <p:cNvPicPr>
            <a:picLocks noChangeAspect="1" noChangeArrowheads="1"/>
          </p:cNvPicPr>
          <p:nvPr/>
        </p:nvPicPr>
        <p:blipFill>
          <a:blip r:embed="rId28">
            <a:extLst>
              <a:ext uri="{28A0092B-C50C-407E-A947-70E740481C1C}">
                <a14:useLocalDpi xmlns:a14="http://schemas.microsoft.com/office/drawing/2010/main" val="0"/>
              </a:ext>
            </a:extLst>
          </a:blip>
          <a:srcRect l="15581" r="9412"/>
          <a:stretch>
            <a:fillRect/>
          </a:stretch>
        </p:blipFill>
        <p:spPr bwMode="auto">
          <a:xfrm>
            <a:off x="25211088" y="34342388"/>
            <a:ext cx="2957512"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47" name="Picture 1"/>
          <p:cNvPicPr>
            <a:picLocks noChangeAspect="1"/>
          </p:cNvPicPr>
          <p:nvPr/>
        </p:nvPicPr>
        <p:blipFill>
          <a:blip r:embed="rId29">
            <a:extLst>
              <a:ext uri="{28A0092B-C50C-407E-A947-70E740481C1C}">
                <a14:useLocalDpi xmlns:a14="http://schemas.microsoft.com/office/drawing/2010/main" val="0"/>
              </a:ext>
            </a:extLst>
          </a:blip>
          <a:srcRect/>
          <a:stretch>
            <a:fillRect/>
          </a:stretch>
        </p:blipFill>
        <p:spPr bwMode="auto">
          <a:xfrm>
            <a:off x="2590800" y="23893463"/>
            <a:ext cx="7543800" cy="431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284663" rtl="0" eaLnBrk="1" fontAlgn="base" latinLnBrk="0" hangingPunct="1">
          <a:lnSpc>
            <a:spcPct val="100000"/>
          </a:lnSpc>
          <a:spcBef>
            <a:spcPct val="0"/>
          </a:spcBef>
          <a:spcAft>
            <a:spcPct val="0"/>
          </a:spcAft>
          <a:buClrTx/>
          <a:buSzTx/>
          <a:buFontTx/>
          <a:buNone/>
          <a:tabLst/>
          <a:defRPr kumimoji="0" lang="en-US" sz="8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284663" rtl="0" eaLnBrk="1" fontAlgn="base" latinLnBrk="0" hangingPunct="1">
          <a:lnSpc>
            <a:spcPct val="100000"/>
          </a:lnSpc>
          <a:spcBef>
            <a:spcPct val="0"/>
          </a:spcBef>
          <a:spcAft>
            <a:spcPct val="0"/>
          </a:spcAft>
          <a:buClrTx/>
          <a:buSzTx/>
          <a:buFontTx/>
          <a:buNone/>
          <a:tabLst/>
          <a:defRPr kumimoji="0" lang="en-US" sz="8400" b="0" i="0" u="none" strike="noStrike" cap="none" normalizeH="0" baseline="0" smtClean="0">
            <a:ln>
              <a:noFill/>
            </a:ln>
            <a:solidFill>
              <a:schemeClr val="tx1"/>
            </a:solidFill>
            <a:effectLst/>
            <a:latin typeface="Arial"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12558</TotalTime>
  <Words>806</Words>
  <Application>Microsoft Office PowerPoint</Application>
  <PresentationFormat>Custom</PresentationFormat>
  <Paragraphs>70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MS PGothic</vt:lpstr>
      <vt:lpstr>Calibri</vt:lpstr>
      <vt:lpstr>Times New Roman</vt:lpstr>
      <vt:lpstr>Tahoma</vt:lpstr>
      <vt:lpstr>Diseño predeterminado</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Me</dc:creator>
  <cp:lastModifiedBy>DAEGIA</cp:lastModifiedBy>
  <cp:revision>133</cp:revision>
  <dcterms:created xsi:type="dcterms:W3CDTF">2012-11-19T15:27:41Z</dcterms:created>
  <dcterms:modified xsi:type="dcterms:W3CDTF">2015-04-27T04:03:14Z</dcterms:modified>
</cp:coreProperties>
</file>