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24" autoAdjust="0"/>
    <p:restoredTop sz="94434" autoAdjust="0"/>
  </p:normalViewPr>
  <p:slideViewPr>
    <p:cSldViewPr>
      <p:cViewPr>
        <p:scale>
          <a:sx n="27" d="100"/>
          <a:sy n="27" d="100"/>
        </p:scale>
        <p:origin x="704" y="-3780"/>
      </p:cViewPr>
      <p:guideLst>
        <p:guide orient="horz" pos="13824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A17F76F7-3CB9-4F74-A8B0-7C269CBAF495}" type="datetime1">
              <a:rPr lang="en-US" altLang="en-US"/>
              <a:pPr>
                <a:defRPr/>
              </a:pPr>
              <a:t>7/27/2015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7F6B95B-8D4B-48F6-9083-9ADACAEE04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5887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7FA9EA7-606C-453A-84AB-AD1266BE46E9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955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358" y="13635321"/>
            <a:ext cx="27979687" cy="94084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523" y="24872579"/>
            <a:ext cx="23043356" cy="1121484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91BCA-5114-4023-A808-659488243E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40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25762-82FD-4E7E-A813-1DD3CCE3B5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90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079" y="1757084"/>
            <a:ext cx="7406878" cy="374500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446" y="1757084"/>
            <a:ext cx="22106335" cy="374500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BBE52-3F74-413C-B549-E5E7DAF56D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453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2E2E9-A756-48AF-8B6A-44AEBEECE5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16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28205210"/>
            <a:ext cx="27980878" cy="87159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18604007"/>
            <a:ext cx="27980878" cy="9601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F78A0-29B3-4534-9D82-D99DD3FE94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800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445" y="10242177"/>
            <a:ext cx="14756606" cy="289649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16352" y="10242177"/>
            <a:ext cx="14756606" cy="289649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C527B-13A0-4EE5-AB12-8049A87398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048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444" y="9825318"/>
            <a:ext cx="14544676" cy="40946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444" y="13919949"/>
            <a:ext cx="14544676" cy="252871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328" y="9825318"/>
            <a:ext cx="14550628" cy="40946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328" y="13919949"/>
            <a:ext cx="14550628" cy="252871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4C7DF-241D-4093-8EF3-4F7B67ACEE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786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21DE9-562C-4543-A423-D65BF707C2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167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EE6791-F08F-42E9-9885-55F9C68FF7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138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5" y="1748118"/>
            <a:ext cx="10829926" cy="743622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656" y="1748118"/>
            <a:ext cx="18402300" cy="374590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445" y="9184341"/>
            <a:ext cx="10829926" cy="30022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60B00-D0EB-47F8-8689-393DFFD965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974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999" y="30724289"/>
            <a:ext cx="19751278" cy="362622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999" y="3922059"/>
            <a:ext cx="19751278" cy="2633382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999" y="34350512"/>
            <a:ext cx="19751278" cy="5152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84E41-AD80-4B8A-9E11-5722CEE71E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475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6238" y="1757363"/>
            <a:ext cx="29627512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28460" tIns="214230" rIns="428460" bIns="21423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6238" y="10242550"/>
            <a:ext cx="29627512" cy="2896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28460" tIns="214230" rIns="428460" bIns="2142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Haga clic para modificar el estilo de texto del patrón</a:t>
            </a:r>
          </a:p>
          <a:p>
            <a:pPr lvl="1"/>
            <a:r>
              <a:rPr lang="en-US" altLang="en-US" smtClean="0"/>
              <a:t>Segundo nivel</a:t>
            </a:r>
          </a:p>
          <a:p>
            <a:pPr lvl="2"/>
            <a:r>
              <a:rPr lang="en-US" altLang="en-US" smtClean="0"/>
              <a:t>Tercer nivel</a:t>
            </a:r>
          </a:p>
          <a:p>
            <a:pPr lvl="3"/>
            <a:r>
              <a:rPr lang="en-US" altLang="en-US" smtClean="0"/>
              <a:t>Cuarto nivel</a:t>
            </a:r>
          </a:p>
          <a:p>
            <a:pPr lvl="4"/>
            <a:r>
              <a:rPr lang="en-US" alt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4650" y="39968488"/>
            <a:ext cx="7681913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8460" tIns="214230" rIns="428460" bIns="21423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6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438" y="39968488"/>
            <a:ext cx="1042511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8460" tIns="214230" rIns="428460" bIns="21423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66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838" y="39968488"/>
            <a:ext cx="768191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8460" tIns="214230" rIns="428460" bIns="21423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600"/>
            </a:lvl1pPr>
          </a:lstStyle>
          <a:p>
            <a:pPr>
              <a:defRPr/>
            </a:pPr>
            <a:fld id="{6E6F5E9C-E246-413F-941B-9934A1FCD4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ctr" defTabSz="4284663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</a:defRPr>
      </a:lvl6pPr>
      <a:lvl7pPr marL="914400" algn="ctr" defTabSz="4284663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</a:defRPr>
      </a:lvl7pPr>
      <a:lvl8pPr marL="1371600" algn="ctr" defTabSz="4284663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</a:defRPr>
      </a:lvl8pPr>
      <a:lvl9pPr marL="1828800" algn="ctr" defTabSz="4284663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</a:defRPr>
      </a:lvl9pPr>
    </p:titleStyle>
    <p:bodyStyle>
      <a:lvl1pPr marL="1606550" indent="-1606550" algn="l" defTabSz="4284663" rtl="0" eaLnBrk="0" fontAlgn="base" hangingPunct="0">
        <a:spcBef>
          <a:spcPct val="20000"/>
        </a:spcBef>
        <a:spcAft>
          <a:spcPct val="0"/>
        </a:spcAft>
        <a:buChar char="•"/>
        <a:defRPr sz="150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3481388" indent="-1339850" algn="l" defTabSz="4284663" rtl="0" eaLnBrk="0" fontAlgn="base" hangingPunct="0">
        <a:spcBef>
          <a:spcPct val="20000"/>
        </a:spcBef>
        <a:spcAft>
          <a:spcPct val="0"/>
        </a:spcAft>
        <a:buChar char="–"/>
        <a:defRPr sz="131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5356225" indent="-1071563" algn="l" defTabSz="4284663" rtl="0" eaLnBrk="0" fontAlgn="base" hangingPunct="0">
        <a:spcBef>
          <a:spcPct val="20000"/>
        </a:spcBef>
        <a:spcAft>
          <a:spcPct val="0"/>
        </a:spcAft>
        <a:buChar char="•"/>
        <a:defRPr sz="112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7497763" indent="-1071563" algn="l" defTabSz="4284663" rtl="0" eaLnBrk="0" fontAlgn="base" hangingPunct="0">
        <a:spcBef>
          <a:spcPct val="20000"/>
        </a:spcBef>
        <a:spcAft>
          <a:spcPct val="0"/>
        </a:spcAft>
        <a:buChar char="–"/>
        <a:defRPr sz="94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9640888" indent="-1071563" algn="l" defTabSz="4284663" rtl="0" eaLnBrk="0" fontAlgn="base" hangingPunct="0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10098088" indent="-1071563" algn="l" defTabSz="4284663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</a:defRPr>
      </a:lvl6pPr>
      <a:lvl7pPr marL="10555288" indent="-1071563" algn="l" defTabSz="4284663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</a:defRPr>
      </a:lvl7pPr>
      <a:lvl8pPr marL="11012488" indent="-1071563" algn="l" defTabSz="4284663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</a:defRPr>
      </a:lvl8pPr>
      <a:lvl9pPr marL="11469688" indent="-1071563" algn="l" defTabSz="4284663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18" Type="http://schemas.openxmlformats.org/officeDocument/2006/relationships/image" Target="../media/image16.jpg"/><Relationship Id="rId26" Type="http://schemas.openxmlformats.org/officeDocument/2006/relationships/image" Target="../media/image24.jpg"/><Relationship Id="rId3" Type="http://schemas.openxmlformats.org/officeDocument/2006/relationships/image" Target="../media/image1.png"/><Relationship Id="rId21" Type="http://schemas.openxmlformats.org/officeDocument/2006/relationships/image" Target="../media/image19.jp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17" Type="http://schemas.openxmlformats.org/officeDocument/2006/relationships/image" Target="../media/image15.jpg"/><Relationship Id="rId25" Type="http://schemas.openxmlformats.org/officeDocument/2006/relationships/image" Target="../media/image23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g"/><Relationship Id="rId20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11" Type="http://schemas.openxmlformats.org/officeDocument/2006/relationships/image" Target="../media/image9.png"/><Relationship Id="rId24" Type="http://schemas.openxmlformats.org/officeDocument/2006/relationships/image" Target="../media/image22.jp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jpg"/><Relationship Id="rId10" Type="http://schemas.openxmlformats.org/officeDocument/2006/relationships/image" Target="../media/image8.png"/><Relationship Id="rId19" Type="http://schemas.openxmlformats.org/officeDocument/2006/relationships/image" Target="../media/image17.jp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jpg"/><Relationship Id="rId27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1583" y="15226748"/>
            <a:ext cx="9120406" cy="8213446"/>
          </a:xfrm>
          <a:prstGeom prst="rect">
            <a:avLst/>
          </a:prstGeom>
        </p:spPr>
      </p:pic>
      <p:sp>
        <p:nvSpPr>
          <p:cNvPr id="68" name="Rounded Rectangle 67"/>
          <p:cNvSpPr/>
          <p:nvPr/>
        </p:nvSpPr>
        <p:spPr bwMode="auto">
          <a:xfrm>
            <a:off x="21786553" y="23943069"/>
            <a:ext cx="9289048" cy="8295703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284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Rounded Rectangle 66"/>
          <p:cNvSpPr/>
          <p:nvPr/>
        </p:nvSpPr>
        <p:spPr bwMode="auto">
          <a:xfrm>
            <a:off x="1828800" y="23681502"/>
            <a:ext cx="9105900" cy="778909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284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21869400" y="16383893"/>
            <a:ext cx="9289048" cy="6305800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284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Rounded Rectangle 64"/>
          <p:cNvSpPr/>
          <p:nvPr/>
        </p:nvSpPr>
        <p:spPr bwMode="auto">
          <a:xfrm>
            <a:off x="1828800" y="15048214"/>
            <a:ext cx="9103455" cy="773558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284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21869400" y="5934820"/>
            <a:ext cx="9289048" cy="1011530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284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11846655" y="5877878"/>
            <a:ext cx="9184545" cy="8828722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284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828800" y="5877497"/>
            <a:ext cx="9103455" cy="8713517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284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5" name="Text Box 5"/>
          <p:cNvSpPr txBox="1">
            <a:spLocks noChangeArrowheads="1"/>
          </p:cNvSpPr>
          <p:nvPr/>
        </p:nvSpPr>
        <p:spPr bwMode="auto">
          <a:xfrm>
            <a:off x="5849694" y="2208212"/>
            <a:ext cx="2110740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30000"/>
              </a:lnSpc>
              <a:spcBef>
                <a:spcPct val="50000"/>
              </a:spcBef>
              <a:defRPr/>
            </a:pPr>
            <a:r>
              <a:rPr lang="en-US" altLang="en-US" sz="7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Senior Project, 2015, Spring</a:t>
            </a:r>
            <a:endParaRPr lang="en-US" altLang="en-US" sz="7200" dirty="0" smtClean="0">
              <a:latin typeface="Times New Roman" panose="02020603050405020304" pitchFamily="18" charset="0"/>
            </a:endParaRPr>
          </a:p>
        </p:txBody>
      </p:sp>
      <p:sp>
        <p:nvSpPr>
          <p:cNvPr id="3077" name="Text Box 12"/>
          <p:cNvSpPr txBox="1">
            <a:spLocks noChangeArrowheads="1"/>
          </p:cNvSpPr>
          <p:nvPr/>
        </p:nvSpPr>
        <p:spPr bwMode="auto">
          <a:xfrm>
            <a:off x="6567488" y="2743200"/>
            <a:ext cx="19797712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55" tIns="49327" rIns="98655" bIns="49327">
            <a:spAutoFit/>
          </a:bodyPr>
          <a:lstStyle>
            <a:lvl1pPr defTabSz="985838">
              <a:spcBef>
                <a:spcPct val="20000"/>
              </a:spcBef>
              <a:buChar char="•"/>
              <a:defRPr sz="15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85838">
              <a:spcBef>
                <a:spcPct val="20000"/>
              </a:spcBef>
              <a:buChar char="–"/>
              <a:defRPr sz="1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5356225" indent="-1071563" defTabSz="985838">
              <a:spcBef>
                <a:spcPct val="20000"/>
              </a:spcBef>
              <a:buChar char="•"/>
              <a:defRPr sz="1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7497763" indent="-1071563" defTabSz="985838">
              <a:spcBef>
                <a:spcPct val="20000"/>
              </a:spcBef>
              <a:buChar char="–"/>
              <a:defRPr sz="9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9640888" indent="-1071563" defTabSz="985838">
              <a:spcBef>
                <a:spcPct val="20000"/>
              </a:spcBef>
              <a:buChar char="»"/>
              <a:defRPr sz="9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10098088" indent="-1071563" defTabSz="9858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10555288" indent="-1071563" defTabSz="9858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1012488" indent="-1071563" defTabSz="9858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1469688" indent="-1071563" defTabSz="9858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800" b="1" dirty="0">
                <a:solidFill>
                  <a:srgbClr val="3333CC"/>
                </a:solidFill>
              </a:rPr>
              <a:t>BOLO Flyer Creator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500" b="1" dirty="0">
                <a:solidFill>
                  <a:srgbClr val="3333CC"/>
                </a:solidFill>
              </a:rPr>
              <a:t>Student: </a:t>
            </a:r>
            <a:r>
              <a:rPr lang="en-US" altLang="en-US" sz="3500" dirty="0" err="1" smtClean="0">
                <a:solidFill>
                  <a:srgbClr val="3333CC"/>
                </a:solidFill>
              </a:rPr>
              <a:t>Yamila</a:t>
            </a:r>
            <a:r>
              <a:rPr lang="en-US" altLang="en-US" sz="3500" dirty="0" smtClean="0">
                <a:solidFill>
                  <a:srgbClr val="3333CC"/>
                </a:solidFill>
              </a:rPr>
              <a:t> </a:t>
            </a:r>
            <a:r>
              <a:rPr lang="en-US" altLang="en-US" sz="3500" dirty="0" err="1" smtClean="0">
                <a:solidFill>
                  <a:srgbClr val="3333CC"/>
                </a:solidFill>
              </a:rPr>
              <a:t>Fleitas</a:t>
            </a:r>
            <a:r>
              <a:rPr lang="en-US" altLang="en-US" sz="3500" dirty="0" smtClean="0">
                <a:solidFill>
                  <a:srgbClr val="3333CC"/>
                </a:solidFill>
              </a:rPr>
              <a:t>, </a:t>
            </a:r>
            <a:r>
              <a:rPr lang="en-US" altLang="en-US" sz="3500" dirty="0">
                <a:solidFill>
                  <a:srgbClr val="3333CC"/>
                </a:solidFill>
              </a:rPr>
              <a:t>Florida International University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500" b="1" dirty="0">
                <a:solidFill>
                  <a:srgbClr val="3333CC"/>
                </a:solidFill>
              </a:rPr>
              <a:t>Mentor</a:t>
            </a:r>
            <a:r>
              <a:rPr lang="en-US" altLang="en-US" sz="3500" dirty="0">
                <a:solidFill>
                  <a:srgbClr val="3333CC"/>
                </a:solidFill>
              </a:rPr>
              <a:t>: Major Jason Cohen, </a:t>
            </a:r>
            <a:r>
              <a:rPr lang="en-US" altLang="en-US" sz="3500" dirty="0" err="1">
                <a:solidFill>
                  <a:srgbClr val="3333CC"/>
                </a:solidFill>
              </a:rPr>
              <a:t>Pinecrest</a:t>
            </a:r>
            <a:r>
              <a:rPr lang="en-US" altLang="en-US" sz="3500" dirty="0">
                <a:solidFill>
                  <a:srgbClr val="3333CC"/>
                </a:solidFill>
              </a:rPr>
              <a:t> Police Department</a:t>
            </a:r>
            <a:r>
              <a:rPr lang="en-US" altLang="ja-JP" sz="3500" dirty="0">
                <a:solidFill>
                  <a:srgbClr val="3333CC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500" b="1" dirty="0">
                <a:solidFill>
                  <a:srgbClr val="3333CC"/>
                </a:solidFill>
              </a:rPr>
              <a:t>Instructor:</a:t>
            </a:r>
            <a:r>
              <a:rPr lang="en-US" altLang="en-US" sz="3500" b="1" i="1" dirty="0">
                <a:solidFill>
                  <a:srgbClr val="3333CC"/>
                </a:solidFill>
              </a:rPr>
              <a:t> </a:t>
            </a:r>
            <a:r>
              <a:rPr lang="en-US" altLang="en-US" sz="3500" dirty="0" err="1">
                <a:solidFill>
                  <a:srgbClr val="3333CC"/>
                </a:solidFill>
              </a:rPr>
              <a:t>Masoud</a:t>
            </a:r>
            <a:r>
              <a:rPr lang="en-US" altLang="en-US" sz="3500" dirty="0">
                <a:solidFill>
                  <a:srgbClr val="3333CC"/>
                </a:solidFill>
              </a:rPr>
              <a:t> </a:t>
            </a:r>
            <a:r>
              <a:rPr lang="en-US" altLang="en-US" sz="3500" dirty="0" err="1">
                <a:solidFill>
                  <a:srgbClr val="3333CC"/>
                </a:solidFill>
              </a:rPr>
              <a:t>Sadjadi</a:t>
            </a:r>
            <a:r>
              <a:rPr lang="en-US" altLang="en-US" sz="3500" dirty="0">
                <a:solidFill>
                  <a:srgbClr val="3333CC"/>
                </a:solidFill>
              </a:rPr>
              <a:t>, Florida International University</a:t>
            </a:r>
          </a:p>
        </p:txBody>
      </p:sp>
      <p:sp>
        <p:nvSpPr>
          <p:cNvPr id="3078" name="Text Box 72"/>
          <p:cNvSpPr txBox="1">
            <a:spLocks noChangeArrowheads="1"/>
          </p:cNvSpPr>
          <p:nvPr/>
        </p:nvSpPr>
        <p:spPr bwMode="auto">
          <a:xfrm>
            <a:off x="1219200" y="42411650"/>
            <a:ext cx="306324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55" tIns="49327" rIns="98655" bIns="49327">
            <a:spAutoFit/>
          </a:bodyPr>
          <a:lstStyle>
            <a:lvl1pPr marL="493713" indent="-493713" defTabSz="985838">
              <a:spcBef>
                <a:spcPct val="20000"/>
              </a:spcBef>
              <a:buChar char="•"/>
              <a:defRPr sz="15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85838">
              <a:spcBef>
                <a:spcPct val="20000"/>
              </a:spcBef>
              <a:buChar char="–"/>
              <a:defRPr sz="1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5356225" indent="-1071563" defTabSz="985838">
              <a:spcBef>
                <a:spcPct val="20000"/>
              </a:spcBef>
              <a:buChar char="•"/>
              <a:defRPr sz="1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7497763" indent="-1071563" defTabSz="985838">
              <a:spcBef>
                <a:spcPct val="20000"/>
              </a:spcBef>
              <a:buChar char="–"/>
              <a:defRPr sz="9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9640888" indent="-1071563" defTabSz="985838">
              <a:spcBef>
                <a:spcPct val="20000"/>
              </a:spcBef>
              <a:buChar char="»"/>
              <a:defRPr sz="9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10098088" indent="-1071563" defTabSz="9858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10555288" indent="-1071563" defTabSz="9858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1012488" indent="-1071563" defTabSz="9858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1469688" indent="-1071563" defTabSz="9858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3333CC"/>
              </a:buClr>
              <a:buFontTx/>
              <a:buNone/>
            </a:pPr>
            <a:r>
              <a:rPr lang="en-US" altLang="en-US" sz="3000" dirty="0" smtClean="0"/>
              <a:t>The material presented in this poster is based upon the work supported by Major Jason Cohen and </a:t>
            </a:r>
            <a:r>
              <a:rPr lang="en-US" altLang="en-US" sz="3000" dirty="0" err="1" smtClean="0"/>
              <a:t>Pinecrest</a:t>
            </a:r>
            <a:r>
              <a:rPr lang="en-US" altLang="en-US" sz="3000" dirty="0" smtClean="0"/>
              <a:t> Police Department. I am thankful for the help that I received from my group member David Vizcaino. </a:t>
            </a:r>
            <a:r>
              <a:rPr lang="en-US" altLang="en-US" sz="3000" dirty="0" smtClean="0">
                <a:latin typeface="Tahoma" panose="020B0604030504040204" pitchFamily="34" charset="0"/>
                <a:cs typeface="Tahoma" panose="020B0604030504040204" pitchFamily="34" charset="0"/>
              </a:rPr>
              <a:t>I would also like to thank </a:t>
            </a:r>
            <a:r>
              <a:rPr lang="en-US" altLang="en-US" sz="30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Masoud</a:t>
            </a:r>
            <a:r>
              <a:rPr lang="en-US" altLang="en-US" sz="30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30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Sadjadi</a:t>
            </a:r>
            <a:r>
              <a:rPr lang="en-US" altLang="en-US" sz="3000" dirty="0" smtClean="0">
                <a:latin typeface="Tahoma" panose="020B0604030504040204" pitchFamily="34" charset="0"/>
                <a:cs typeface="Tahoma" panose="020B0604030504040204" pitchFamily="34" charset="0"/>
              </a:rPr>
              <a:t> and Juan Caraballo for the feedback provided throughout the semester.</a:t>
            </a:r>
            <a:endParaRPr lang="en-US" altLang="en-US" sz="3000" dirty="0">
              <a:cs typeface="Tahoma" panose="020B0604030504040204" pitchFamily="34" charset="0"/>
            </a:endParaRPr>
          </a:p>
        </p:txBody>
      </p:sp>
      <p:sp>
        <p:nvSpPr>
          <p:cNvPr id="3079" name="Rectangle 18"/>
          <p:cNvSpPr>
            <a:spLocks noChangeArrowheads="1"/>
          </p:cNvSpPr>
          <p:nvPr/>
        </p:nvSpPr>
        <p:spPr bwMode="auto">
          <a:xfrm>
            <a:off x="623540" y="5618969"/>
            <a:ext cx="31089600" cy="35661600"/>
          </a:xfrm>
          <a:prstGeom prst="rect">
            <a:avLst/>
          </a:prstGeom>
          <a:noFill/>
          <a:ln w="63500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5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5356225" indent="-1071563">
              <a:spcBef>
                <a:spcPct val="20000"/>
              </a:spcBef>
              <a:buChar char="•"/>
              <a:defRPr sz="1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7497763" indent="-1071563">
              <a:spcBef>
                <a:spcPct val="20000"/>
              </a:spcBef>
              <a:buChar char="–"/>
              <a:defRPr sz="9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9640888" indent="-1071563">
              <a:spcBef>
                <a:spcPct val="20000"/>
              </a:spcBef>
              <a:buChar char="»"/>
              <a:defRPr sz="9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10098088" indent="-10715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10555288" indent="-10715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1012488" indent="-10715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1469688" indent="-10715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8400"/>
          </a:p>
        </p:txBody>
      </p:sp>
      <p:sp>
        <p:nvSpPr>
          <p:cNvPr id="215" name="Text Box 19"/>
          <p:cNvSpPr txBox="1">
            <a:spLocks noChangeArrowheads="1"/>
          </p:cNvSpPr>
          <p:nvPr/>
        </p:nvSpPr>
        <p:spPr bwMode="auto">
          <a:xfrm>
            <a:off x="3657600" y="6082506"/>
            <a:ext cx="5486400" cy="73183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lIns="98655" tIns="49327" rIns="98655" bIns="49327">
            <a:spAutoFit/>
          </a:bodyPr>
          <a:lstStyle/>
          <a:p>
            <a:pPr algn="ctr" defTabSz="985838" eaLnBrk="1" hangingPunct="1">
              <a:spcBef>
                <a:spcPct val="50000"/>
              </a:spcBef>
              <a:defRPr/>
            </a:pPr>
            <a:r>
              <a:rPr lang="en-US" sz="4100" b="1" dirty="0">
                <a:solidFill>
                  <a:srgbClr val="3366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-128"/>
                <a:cs typeface="ＭＳ Ｐゴシック" charset="-128"/>
              </a:rPr>
              <a:t>Problem</a:t>
            </a:r>
          </a:p>
        </p:txBody>
      </p:sp>
      <p:sp>
        <p:nvSpPr>
          <p:cNvPr id="3081" name="Rectangle 18"/>
          <p:cNvSpPr>
            <a:spLocks noChangeArrowheads="1"/>
          </p:cNvSpPr>
          <p:nvPr/>
        </p:nvSpPr>
        <p:spPr bwMode="auto">
          <a:xfrm>
            <a:off x="914400" y="42062400"/>
            <a:ext cx="31089600" cy="1371600"/>
          </a:xfrm>
          <a:prstGeom prst="rect">
            <a:avLst/>
          </a:prstGeom>
          <a:noFill/>
          <a:ln w="63500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5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5356225" indent="-1071563">
              <a:spcBef>
                <a:spcPct val="20000"/>
              </a:spcBef>
              <a:buChar char="•"/>
              <a:defRPr sz="1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7497763" indent="-1071563">
              <a:spcBef>
                <a:spcPct val="20000"/>
              </a:spcBef>
              <a:buChar char="–"/>
              <a:defRPr sz="9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9640888" indent="-1071563">
              <a:spcBef>
                <a:spcPct val="20000"/>
              </a:spcBef>
              <a:buChar char="»"/>
              <a:defRPr sz="9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10098088" indent="-10715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10555288" indent="-10715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1012488" indent="-10715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1469688" indent="-10715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8400"/>
          </a:p>
        </p:txBody>
      </p:sp>
      <p:sp>
        <p:nvSpPr>
          <p:cNvPr id="217" name="Text Box 19"/>
          <p:cNvSpPr txBox="1">
            <a:spLocks noChangeArrowheads="1"/>
          </p:cNvSpPr>
          <p:nvPr/>
        </p:nvSpPr>
        <p:spPr bwMode="auto">
          <a:xfrm>
            <a:off x="1192213" y="41605200"/>
            <a:ext cx="4979987" cy="730250"/>
          </a:xfrm>
          <a:prstGeom prst="rect">
            <a:avLst/>
          </a:prstGeom>
          <a:solidFill>
            <a:schemeClr val="bg1"/>
          </a:solidFill>
          <a:ln w="12700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lIns="98655" tIns="49327" rIns="98655" bIns="49327">
            <a:spAutoFit/>
          </a:bodyPr>
          <a:lstStyle/>
          <a:p>
            <a:pPr algn="ctr" defTabSz="985838" eaLnBrk="1" hangingPunct="1">
              <a:spcBef>
                <a:spcPct val="50000"/>
              </a:spcBef>
              <a:defRPr/>
            </a:pPr>
            <a:r>
              <a:rPr lang="en-US" sz="4100" b="1" dirty="0">
                <a:solidFill>
                  <a:srgbClr val="3366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-128"/>
                <a:cs typeface="ＭＳ Ｐゴシック" charset="-128"/>
              </a:rPr>
              <a:t>Acknowledgement</a:t>
            </a:r>
          </a:p>
        </p:txBody>
      </p:sp>
      <p:sp>
        <p:nvSpPr>
          <p:cNvPr id="3083" name="Rectangle 6"/>
          <p:cNvSpPr>
            <a:spLocks noChangeArrowheads="1"/>
          </p:cNvSpPr>
          <p:nvPr/>
        </p:nvSpPr>
        <p:spPr bwMode="auto">
          <a:xfrm>
            <a:off x="15925800" y="446088"/>
            <a:ext cx="47244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15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5356225" indent="-1071563">
              <a:spcBef>
                <a:spcPct val="20000"/>
              </a:spcBef>
              <a:buChar char="•"/>
              <a:defRPr sz="1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7497763" indent="-1071563">
              <a:spcBef>
                <a:spcPct val="20000"/>
              </a:spcBef>
              <a:buChar char="–"/>
              <a:defRPr sz="9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9640888" indent="-1071563">
              <a:spcBef>
                <a:spcPct val="20000"/>
              </a:spcBef>
              <a:buChar char="»"/>
              <a:defRPr sz="9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10098088" indent="-10715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10555288" indent="-10715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1012488" indent="-10715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1469688" indent="-10715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 b="1">
                <a:solidFill>
                  <a:schemeClr val="accent2"/>
                </a:solidFill>
              </a:rPr>
              <a:t>School of Computing &amp; Information Sciences</a:t>
            </a:r>
            <a:endParaRPr lang="en-US" altLang="en-US" sz="3200">
              <a:solidFill>
                <a:schemeClr val="accent2"/>
              </a:solidFill>
            </a:endParaRPr>
          </a:p>
        </p:txBody>
      </p:sp>
      <p:pic>
        <p:nvPicPr>
          <p:cNvPr id="3084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2600" y="381000"/>
            <a:ext cx="263048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13831925" y="5927075"/>
            <a:ext cx="5486400" cy="73183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lIns="98655" tIns="49327" rIns="98655" bIns="49327">
            <a:spAutoFit/>
          </a:bodyPr>
          <a:lstStyle/>
          <a:p>
            <a:pPr algn="ctr" defTabSz="985838" eaLnBrk="1" hangingPunct="1">
              <a:spcBef>
                <a:spcPct val="50000"/>
              </a:spcBef>
              <a:defRPr/>
            </a:pPr>
            <a:r>
              <a:rPr lang="en-US" sz="4100" b="1" dirty="0">
                <a:solidFill>
                  <a:srgbClr val="3366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-128"/>
                <a:cs typeface="ＭＳ Ｐゴシック" charset="-128"/>
              </a:rPr>
              <a:t>Current System</a:t>
            </a: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4106153" y="6049963"/>
            <a:ext cx="5486400" cy="73183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lIns="98655" tIns="49327" rIns="98655" bIns="49327">
            <a:spAutoFit/>
          </a:bodyPr>
          <a:lstStyle/>
          <a:p>
            <a:pPr algn="ctr" defTabSz="985838" eaLnBrk="1" hangingPunct="1">
              <a:spcBef>
                <a:spcPct val="50000"/>
              </a:spcBef>
              <a:defRPr/>
            </a:pPr>
            <a:r>
              <a:rPr lang="en-US" sz="4100" b="1" dirty="0">
                <a:solidFill>
                  <a:srgbClr val="3366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-128"/>
                <a:cs typeface="ＭＳ Ｐゴシック" charset="-128"/>
              </a:rPr>
              <a:t>Requirements</a:t>
            </a: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3261966" y="24154230"/>
            <a:ext cx="5486400" cy="73183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lIns="98655" tIns="49327" rIns="98655" bIns="49327">
            <a:spAutoFit/>
          </a:bodyPr>
          <a:lstStyle/>
          <a:p>
            <a:pPr algn="ctr" defTabSz="985838" eaLnBrk="1" hangingPunct="1">
              <a:spcBef>
                <a:spcPct val="50000"/>
              </a:spcBef>
              <a:defRPr/>
            </a:pPr>
            <a:r>
              <a:rPr lang="en-US" sz="4100" b="1" dirty="0">
                <a:solidFill>
                  <a:srgbClr val="3366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-128"/>
                <a:cs typeface="ＭＳ Ｐゴシック" charset="-128"/>
              </a:rPr>
              <a:t>Verification</a:t>
            </a: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13182600" y="23897393"/>
            <a:ext cx="5486400" cy="73183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lIns="98655" tIns="49327" rIns="98655" bIns="49327">
            <a:spAutoFit/>
          </a:bodyPr>
          <a:lstStyle/>
          <a:p>
            <a:pPr algn="ctr" defTabSz="985838" eaLnBrk="1" hangingPunct="1">
              <a:spcBef>
                <a:spcPct val="50000"/>
              </a:spcBef>
              <a:defRPr/>
            </a:pPr>
            <a:r>
              <a:rPr lang="en-US" sz="4100" b="1" dirty="0">
                <a:solidFill>
                  <a:srgbClr val="3366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-128"/>
                <a:cs typeface="ＭＳ Ｐゴシック" charset="-128"/>
              </a:rPr>
              <a:t>Screenshots</a:t>
            </a: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23635399" y="24356781"/>
            <a:ext cx="5486400" cy="73183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lIns="98655" tIns="49327" rIns="98655" bIns="49327">
            <a:spAutoFit/>
          </a:bodyPr>
          <a:lstStyle/>
          <a:p>
            <a:pPr algn="ctr" defTabSz="985838" eaLnBrk="1" hangingPunct="1">
              <a:spcBef>
                <a:spcPct val="50000"/>
              </a:spcBef>
              <a:defRPr/>
            </a:pPr>
            <a:r>
              <a:rPr lang="en-US" sz="4100" b="1" dirty="0">
                <a:solidFill>
                  <a:srgbClr val="3366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-128"/>
                <a:cs typeface="ＭＳ Ｐゴシック" charset="-128"/>
              </a:rPr>
              <a:t>Summary</a:t>
            </a:r>
          </a:p>
        </p:txBody>
      </p:sp>
      <p:sp>
        <p:nvSpPr>
          <p:cNvPr id="3090" name="Rectangle 4"/>
          <p:cNvSpPr>
            <a:spLocks noChangeArrowheads="1"/>
          </p:cNvSpPr>
          <p:nvPr/>
        </p:nvSpPr>
        <p:spPr bwMode="auto">
          <a:xfrm>
            <a:off x="12459623" y="6814343"/>
            <a:ext cx="8571578" cy="744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3200" dirty="0"/>
              <a:t>A BOLO is distributed in several ways: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3200" b="1" dirty="0"/>
              <a:t>Over the police radio</a:t>
            </a:r>
            <a:r>
              <a:rPr lang="en-US" altLang="en-US" sz="3200" dirty="0"/>
              <a:t>:   When an incident occurs the responding officer will “BOLO” pertinent information over the police radio for other units to hear.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3200" b="1" dirty="0"/>
              <a:t>Via Computer Aided Dispatch (CAD) message</a:t>
            </a:r>
            <a:r>
              <a:rPr lang="en-US" altLang="en-US" sz="3200" dirty="0"/>
              <a:t>:  The officer will send a </a:t>
            </a:r>
            <a:r>
              <a:rPr lang="en-US" altLang="en-US" sz="3200" dirty="0" smtClean="0"/>
              <a:t>text </a:t>
            </a:r>
            <a:r>
              <a:rPr lang="en-US" altLang="en-US" sz="3200" dirty="0"/>
              <a:t>message via the CAD to other police units that are currently on duty</a:t>
            </a:r>
            <a:r>
              <a:rPr lang="en-US" altLang="en-US" sz="3200" b="1" dirty="0"/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3200" b="1" dirty="0"/>
              <a:t>A BOLO Flyer </a:t>
            </a:r>
            <a:r>
              <a:rPr lang="en-US" altLang="en-US" sz="3200" dirty="0"/>
              <a:t>(Document) with pertinent information, to include pictures, is created, usually via MS WORD and then converted to PDF and distributed to other officers or agencies via Email or FAX</a:t>
            </a:r>
            <a:r>
              <a:rPr lang="en-US" altLang="en-US" sz="3200" b="1" dirty="0"/>
              <a:t>. </a:t>
            </a:r>
            <a:endParaRPr lang="en-US" altLang="en-US" dirty="0"/>
          </a:p>
        </p:txBody>
      </p:sp>
      <p:sp>
        <p:nvSpPr>
          <p:cNvPr id="3091" name="Rectangle 5"/>
          <p:cNvSpPr>
            <a:spLocks noChangeArrowheads="1"/>
          </p:cNvSpPr>
          <p:nvPr/>
        </p:nvSpPr>
        <p:spPr bwMode="auto">
          <a:xfrm>
            <a:off x="2316164" y="6905625"/>
            <a:ext cx="8018462" cy="710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The purpose of the BOLO Flier Creator </a:t>
            </a:r>
            <a:r>
              <a:rPr lang="en-US" sz="3200" dirty="0" smtClean="0"/>
              <a:t>is: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/>
              <a:t>T</a:t>
            </a:r>
            <a:r>
              <a:rPr lang="en-US" sz="3200" dirty="0" smtClean="0"/>
              <a:t>o </a:t>
            </a:r>
            <a:r>
              <a:rPr lang="en-US" sz="3200" dirty="0" smtClean="0"/>
              <a:t>decrease the amount of time </a:t>
            </a:r>
            <a:r>
              <a:rPr lang="en-US" sz="3200" dirty="0"/>
              <a:t>it takes for an officer to take information from an event, such as a crime scene, and turn such information into a usable report, a BOLO. </a:t>
            </a:r>
            <a:endParaRPr lang="en-US" sz="3200" dirty="0" smtClean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smtClean="0"/>
              <a:t>Future system </a:t>
            </a:r>
            <a:r>
              <a:rPr lang="en-US" sz="3200" dirty="0"/>
              <a:t>will allow users to create BOLOs with greater </a:t>
            </a:r>
            <a:endParaRPr lang="en-US" sz="3200" dirty="0" smtClean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smtClean="0"/>
              <a:t>V</a:t>
            </a:r>
            <a:r>
              <a:rPr lang="en-US" sz="3200" dirty="0" smtClean="0"/>
              <a:t>iew </a:t>
            </a:r>
            <a:r>
              <a:rPr lang="en-US" sz="3200" dirty="0"/>
              <a:t>new BOLOs and BOLOs pertaining to other departments faster and </a:t>
            </a:r>
            <a:r>
              <a:rPr lang="en-US" sz="3200" dirty="0" smtClean="0"/>
              <a:t>easier.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A</a:t>
            </a:r>
            <a:r>
              <a:rPr lang="en-US" sz="3200" dirty="0" smtClean="0"/>
              <a:t>utomatically </a:t>
            </a:r>
            <a:r>
              <a:rPr lang="en-US" sz="3200" dirty="0"/>
              <a:t>send notifications to all relevant users upon the creation of a </a:t>
            </a:r>
            <a:r>
              <a:rPr lang="en-US" sz="3200" dirty="0" smtClean="0"/>
              <a:t>BOLO.</a:t>
            </a:r>
            <a:endParaRPr lang="en-US" altLang="en-US" sz="3200" dirty="0"/>
          </a:p>
        </p:txBody>
      </p:sp>
      <p:sp>
        <p:nvSpPr>
          <p:cNvPr id="3092" name="Rectangle 1"/>
          <p:cNvSpPr>
            <a:spLocks noChangeArrowheads="1"/>
          </p:cNvSpPr>
          <p:nvPr/>
        </p:nvSpPr>
        <p:spPr bwMode="auto">
          <a:xfrm>
            <a:off x="22463125" y="7005638"/>
            <a:ext cx="8769015" cy="846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4284663" eaLnBrk="1" hangingPunct="1"/>
            <a:r>
              <a:rPr lang="en-US" sz="3200" dirty="0">
                <a:latin typeface="Arial" charset="0"/>
              </a:rPr>
              <a:t>The system shall…</a:t>
            </a:r>
          </a:p>
          <a:p>
            <a:pPr marL="457200" indent="-457200" defTabSz="4284663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Arial" charset="0"/>
              </a:rPr>
              <a:t>Allow </a:t>
            </a:r>
            <a:r>
              <a:rPr lang="en-US" sz="3200" dirty="0" smtClean="0">
                <a:latin typeface="Arial" charset="0"/>
              </a:rPr>
              <a:t>to </a:t>
            </a:r>
            <a:r>
              <a:rPr lang="en-US" sz="3200" dirty="0" smtClean="0"/>
              <a:t>add </a:t>
            </a:r>
            <a:r>
              <a:rPr lang="en-US" sz="3200" dirty="0"/>
              <a:t>the </a:t>
            </a:r>
            <a:r>
              <a:rPr lang="en-US" sz="3200" dirty="0"/>
              <a:t>A</a:t>
            </a:r>
            <a:r>
              <a:rPr lang="en-US" sz="3200" dirty="0" smtClean="0"/>
              <a:t>rchive </a:t>
            </a:r>
            <a:r>
              <a:rPr lang="en-US" sz="3200" dirty="0" smtClean="0"/>
              <a:t>button</a:t>
            </a:r>
            <a:r>
              <a:rPr lang="en-US" sz="3200" dirty="0" smtClean="0"/>
              <a:t> </a:t>
            </a:r>
            <a:r>
              <a:rPr lang="en-US" sz="3200" dirty="0"/>
              <a:t>on each BOLO </a:t>
            </a:r>
            <a:r>
              <a:rPr lang="en-US" sz="3200" dirty="0" smtClean="0"/>
              <a:t>flier</a:t>
            </a:r>
          </a:p>
          <a:p>
            <a:pPr marL="457200" indent="-457200" defTabSz="4284663" eaLnBrk="1" hangingPunct="1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charset="0"/>
              </a:rPr>
              <a:t>Allow </a:t>
            </a:r>
            <a:r>
              <a:rPr lang="en-US" sz="3200" dirty="0" smtClean="0">
                <a:latin typeface="Arial" charset="0"/>
              </a:rPr>
              <a:t>to a</a:t>
            </a:r>
            <a:r>
              <a:rPr lang="en-US" sz="3200" dirty="0" smtClean="0"/>
              <a:t>dd the ability </a:t>
            </a:r>
            <a:r>
              <a:rPr lang="en-US" sz="3200" dirty="0"/>
              <a:t>to </a:t>
            </a:r>
            <a:r>
              <a:rPr lang="en-US" sz="3200" dirty="0" smtClean="0"/>
              <a:t>Delete </a:t>
            </a:r>
            <a:r>
              <a:rPr lang="en-US" sz="3200" dirty="0"/>
              <a:t>Archived </a:t>
            </a:r>
            <a:r>
              <a:rPr lang="en-US" sz="3200" dirty="0" smtClean="0"/>
              <a:t>BOLOs</a:t>
            </a:r>
          </a:p>
          <a:p>
            <a:pPr marL="457200" indent="-457200" defTabSz="4284663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Arial" charset="0"/>
              </a:rPr>
              <a:t>Allow to a</a:t>
            </a:r>
            <a:r>
              <a:rPr lang="en-US" sz="3200" dirty="0"/>
              <a:t>dd the ability </a:t>
            </a:r>
            <a:r>
              <a:rPr lang="en-US" sz="3200" dirty="0" smtClean="0"/>
              <a:t>to Restore </a:t>
            </a:r>
            <a:r>
              <a:rPr lang="en-US" sz="3200" dirty="0"/>
              <a:t>Archived </a:t>
            </a:r>
            <a:r>
              <a:rPr lang="en-US" sz="3200" dirty="0" smtClean="0"/>
              <a:t>BOLOs</a:t>
            </a:r>
            <a:endParaRPr lang="en-US" sz="3200" dirty="0" smtClean="0"/>
          </a:p>
          <a:p>
            <a:pPr marL="457200" indent="-457200" defTabSz="4284663" eaLnBrk="1" hangingPunct="1">
              <a:buFont typeface="Arial" panose="020B0604020202020204" pitchFamily="34" charset="0"/>
              <a:buChar char="•"/>
            </a:pPr>
            <a:r>
              <a:rPr lang="en-US" sz="3200" dirty="0" smtClean="0"/>
              <a:t>Allow the </a:t>
            </a:r>
            <a:r>
              <a:rPr lang="en-US" sz="3200" dirty="0"/>
              <a:t>administrators to edit agency </a:t>
            </a:r>
            <a:r>
              <a:rPr lang="en-US" sz="3200" dirty="0" smtClean="0"/>
              <a:t>information</a:t>
            </a:r>
          </a:p>
          <a:p>
            <a:pPr marL="457200" indent="-457200" defTabSz="4284663" eaLnBrk="1" hangingPunct="1">
              <a:buFont typeface="Arial" panose="020B0604020202020204" pitchFamily="34" charset="0"/>
              <a:buChar char="•"/>
            </a:pPr>
            <a:r>
              <a:rPr lang="en-US" sz="3200" dirty="0" smtClean="0"/>
              <a:t>Allow </a:t>
            </a:r>
            <a:r>
              <a:rPr lang="en-US" sz="3200" dirty="0" smtClean="0"/>
              <a:t>the </a:t>
            </a:r>
            <a:r>
              <a:rPr lang="en-US" sz="3200" dirty="0"/>
              <a:t>users to filter alerts by </a:t>
            </a:r>
            <a:r>
              <a:rPr lang="en-US" sz="3200" dirty="0" smtClean="0"/>
              <a:t>agency</a:t>
            </a:r>
          </a:p>
          <a:p>
            <a:pPr marL="457200" indent="-457200" defTabSz="4284663" eaLnBrk="1" hangingPunct="1">
              <a:buFont typeface="Arial" panose="020B0604020202020204" pitchFamily="34" charset="0"/>
              <a:buChar char="•"/>
            </a:pPr>
            <a:r>
              <a:rPr lang="en-US" sz="3200" dirty="0" smtClean="0"/>
              <a:t>Allow to </a:t>
            </a:r>
            <a:r>
              <a:rPr lang="en-US" sz="3200" dirty="0"/>
              <a:t>a</a:t>
            </a:r>
            <a:r>
              <a:rPr lang="en-US" sz="3200" dirty="0" smtClean="0"/>
              <a:t>dd </a:t>
            </a:r>
            <a:r>
              <a:rPr lang="en-US" sz="3200" dirty="0"/>
              <a:t>the 2-step verification of the Archive </a:t>
            </a:r>
            <a:r>
              <a:rPr lang="en-US" sz="3200" dirty="0" smtClean="0"/>
              <a:t>button</a:t>
            </a:r>
          </a:p>
          <a:p>
            <a:pPr marL="457200" indent="-457200" defTabSz="4284663" eaLnBrk="1" hangingPunct="1">
              <a:buFont typeface="Arial" panose="020B0604020202020204" pitchFamily="34" charset="0"/>
              <a:buChar char="•"/>
            </a:pPr>
            <a:r>
              <a:rPr lang="en-US" sz="3200" dirty="0" smtClean="0"/>
              <a:t>Allow to  add </a:t>
            </a:r>
            <a:r>
              <a:rPr lang="en-US" sz="3200" dirty="0"/>
              <a:t>the category Recovered to the update drop </a:t>
            </a:r>
            <a:r>
              <a:rPr lang="en-US" sz="3200" dirty="0" smtClean="0"/>
              <a:t>down</a:t>
            </a:r>
            <a:r>
              <a:rPr lang="en-US" sz="3200" dirty="0" smtClean="0"/>
              <a:t>.</a:t>
            </a:r>
          </a:p>
          <a:p>
            <a:pPr marL="457200" indent="-457200" defTabSz="4284663" eaLnBrk="1" hangingPunct="1"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Allow the user to change the email address</a:t>
            </a:r>
          </a:p>
          <a:p>
            <a:pPr marL="457200" indent="-457200" defTabSz="4284663" eaLnBrk="1" hangingPunct="1"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Allow users upon user creation to have by default all agencies selected </a:t>
            </a:r>
            <a:endParaRPr lang="en-US" altLang="en-US" sz="3200" dirty="0"/>
          </a:p>
        </p:txBody>
      </p:sp>
      <p:pic>
        <p:nvPicPr>
          <p:cNvPr id="309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5729" y="998057"/>
            <a:ext cx="2896401" cy="334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 Box 19"/>
          <p:cNvSpPr txBox="1">
            <a:spLocks noChangeArrowheads="1"/>
          </p:cNvSpPr>
          <p:nvPr/>
        </p:nvSpPr>
        <p:spPr bwMode="auto">
          <a:xfrm>
            <a:off x="13715253" y="15277146"/>
            <a:ext cx="5486400" cy="73183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lIns="98655" tIns="49327" rIns="98655" bIns="49327">
            <a:spAutoFit/>
          </a:bodyPr>
          <a:lstStyle/>
          <a:p>
            <a:pPr algn="ctr" defTabSz="985838" eaLnBrk="1" hangingPunct="1">
              <a:spcBef>
                <a:spcPct val="50000"/>
              </a:spcBef>
              <a:defRPr/>
            </a:pPr>
            <a:r>
              <a:rPr lang="en-US" sz="4100" b="1" dirty="0">
                <a:solidFill>
                  <a:srgbClr val="3366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-128"/>
                <a:cs typeface="ＭＳ Ｐゴシック" charset="-128"/>
              </a:rPr>
              <a:t>Object Design</a:t>
            </a:r>
          </a:p>
        </p:txBody>
      </p:sp>
      <p:grpSp>
        <p:nvGrpSpPr>
          <p:cNvPr id="3096" name="Group 7"/>
          <p:cNvGrpSpPr>
            <a:grpSpLocks/>
          </p:cNvGrpSpPr>
          <p:nvPr/>
        </p:nvGrpSpPr>
        <p:grpSpPr bwMode="auto">
          <a:xfrm>
            <a:off x="1468508" y="309646"/>
            <a:ext cx="29511425" cy="22013510"/>
            <a:chOff x="13663420" y="5035352"/>
            <a:chExt cx="25942824" cy="22011955"/>
          </a:xfrm>
        </p:grpSpPr>
        <p:sp>
          <p:nvSpPr>
            <p:cNvPr id="38" name="Text Box 19"/>
            <p:cNvSpPr txBox="1">
              <a:spLocks noChangeArrowheads="1"/>
            </p:cNvSpPr>
            <p:nvPr/>
          </p:nvSpPr>
          <p:spPr bwMode="auto">
            <a:xfrm>
              <a:off x="32739211" y="21663355"/>
              <a:ext cx="5486679" cy="73178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98655" tIns="49327" rIns="98655" bIns="49327">
              <a:spAutoFit/>
            </a:bodyPr>
            <a:lstStyle/>
            <a:p>
              <a:pPr algn="ctr" defTabSz="985838" eaLnBrk="1" hangingPunct="1">
                <a:spcBef>
                  <a:spcPct val="50000"/>
                </a:spcBef>
                <a:defRPr/>
              </a:pPr>
              <a:r>
                <a:rPr lang="en-US" sz="4100" b="1" dirty="0">
                  <a:solidFill>
                    <a:srgbClr val="3366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  <a:ea typeface="ＭＳ Ｐゴシック" charset="-128"/>
                  <a:cs typeface="ＭＳ Ｐゴシック" charset="-128"/>
                </a:rPr>
                <a:t>Implementation</a:t>
              </a:r>
            </a:p>
          </p:txBody>
        </p:sp>
        <p:pic>
          <p:nvPicPr>
            <p:cNvPr id="3166" name="Picture 2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63420" y="8677397"/>
              <a:ext cx="1924381" cy="840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68" name="Picture 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82551" y="8244274"/>
              <a:ext cx="1053131" cy="1053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69" name="Picture 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76656" y="5035352"/>
              <a:ext cx="3505431" cy="751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0" name="Picture 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4" r="12242"/>
            <a:stretch>
              <a:fillRect/>
            </a:stretch>
          </p:blipFill>
          <p:spPr bwMode="auto">
            <a:xfrm>
              <a:off x="35691345" y="6200716"/>
              <a:ext cx="1929688" cy="1479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1" name="Picture 1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28006" y="6652030"/>
              <a:ext cx="1578238" cy="740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2" name="Picture 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00611" y="7807778"/>
              <a:ext cx="1244966" cy="659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3" name="Rectangle 4"/>
            <p:cNvSpPr>
              <a:spLocks noChangeArrowheads="1"/>
            </p:cNvSpPr>
            <p:nvPr/>
          </p:nvSpPr>
          <p:spPr bwMode="auto">
            <a:xfrm>
              <a:off x="31932308" y="22707657"/>
              <a:ext cx="7646365" cy="433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en-US" sz="3200" dirty="0"/>
                <a:t>The front end of the website was implemented using HTML and JavaScript; and Bootstrap to make it mobile friendly, while PHP was used in the back end.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en-US" sz="3200" dirty="0"/>
                <a:t>MySQL was selected as our Database Management System.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en-US" sz="3200" dirty="0"/>
                <a:t>In order to create the pdf version of the BOLO the open source library </a:t>
              </a:r>
              <a:r>
                <a:rPr lang="en-US" altLang="en-US" sz="3200" dirty="0" err="1"/>
                <a:t>mPDF</a:t>
              </a:r>
              <a:r>
                <a:rPr lang="en-US" altLang="en-US" sz="3200" dirty="0"/>
                <a:t> was used.</a:t>
              </a:r>
            </a:p>
          </p:txBody>
        </p:sp>
      </p:grpSp>
      <p:grpSp>
        <p:nvGrpSpPr>
          <p:cNvPr id="3097" name="Group 9"/>
          <p:cNvGrpSpPr>
            <a:grpSpLocks/>
          </p:cNvGrpSpPr>
          <p:nvPr/>
        </p:nvGrpSpPr>
        <p:grpSpPr bwMode="auto">
          <a:xfrm>
            <a:off x="2525136" y="15422562"/>
            <a:ext cx="8809037" cy="3017838"/>
            <a:chOff x="2402898" y="15159525"/>
            <a:chExt cx="8809038" cy="3017838"/>
          </a:xfrm>
        </p:grpSpPr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3615732" y="15159525"/>
              <a:ext cx="5486401" cy="73183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98655" tIns="49327" rIns="98655" bIns="49327">
              <a:spAutoFit/>
            </a:bodyPr>
            <a:lstStyle/>
            <a:p>
              <a:pPr algn="ctr" defTabSz="985838" eaLnBrk="1" hangingPunct="1">
                <a:spcBef>
                  <a:spcPct val="50000"/>
                </a:spcBef>
                <a:defRPr/>
              </a:pPr>
              <a:r>
                <a:rPr lang="en-US" sz="4100" b="1" dirty="0">
                  <a:solidFill>
                    <a:srgbClr val="3366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  <a:ea typeface="ＭＳ Ｐゴシック" charset="-128"/>
                  <a:cs typeface="ＭＳ Ｐゴシック" charset="-128"/>
                </a:rPr>
                <a:t>System Design</a:t>
              </a:r>
            </a:p>
          </p:txBody>
        </p:sp>
        <p:sp>
          <p:nvSpPr>
            <p:cNvPr id="3161" name="Rectangle 4"/>
            <p:cNvSpPr>
              <a:spLocks noChangeArrowheads="1"/>
            </p:cNvSpPr>
            <p:nvPr/>
          </p:nvSpPr>
          <p:spPr bwMode="auto">
            <a:xfrm>
              <a:off x="2402898" y="16115260"/>
              <a:ext cx="8809038" cy="2062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3200" dirty="0"/>
                <a:t>The application uses a server- client architecture </a:t>
              </a:r>
              <a:r>
                <a:rPr lang="en-US" sz="3200" dirty="0" smtClean="0"/>
                <a:t>where </a:t>
              </a:r>
              <a:r>
                <a:rPr lang="en-US" sz="3200" dirty="0"/>
                <a:t>the implementation will be on the server side using the Model-View-Controller (MVC) architecture</a:t>
              </a:r>
              <a:r>
                <a:rPr lang="en-US" sz="3200" dirty="0" smtClean="0"/>
                <a:t>.</a:t>
              </a:r>
              <a:endParaRPr lang="en-US" altLang="en-US" sz="3200" dirty="0"/>
            </a:p>
          </p:txBody>
        </p:sp>
      </p:grpSp>
      <p:sp>
        <p:nvSpPr>
          <p:cNvPr id="3144" name="TextBox 2"/>
          <p:cNvSpPr txBox="1">
            <a:spLocks noChangeArrowheads="1"/>
          </p:cNvSpPr>
          <p:nvPr/>
        </p:nvSpPr>
        <p:spPr bwMode="auto">
          <a:xfrm>
            <a:off x="22369335" y="25710318"/>
            <a:ext cx="8610600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3200" dirty="0"/>
              <a:t>T</a:t>
            </a:r>
            <a:r>
              <a:rPr lang="en-US" sz="3200" dirty="0" smtClean="0"/>
              <a:t>he goal </a:t>
            </a:r>
            <a:r>
              <a:rPr lang="en-US" sz="3200" dirty="0"/>
              <a:t>of the project is to build a BOLO Flier Creator web application that will speed the process of creating a BOLO (Be On the Lookout)  flier. The application will help </a:t>
            </a:r>
            <a:r>
              <a:rPr lang="en-US" sz="3200" dirty="0" smtClean="0"/>
              <a:t>officers </a:t>
            </a:r>
            <a:r>
              <a:rPr lang="en-US" sz="3200" dirty="0"/>
              <a:t>serve their communities in a faster, easier, and more efficient way, by replacing the paperless process that is currently in use</a:t>
            </a:r>
            <a:r>
              <a:rPr lang="en-US" sz="3200" dirty="0" smtClean="0"/>
              <a:t>.</a:t>
            </a:r>
          </a:p>
          <a:p>
            <a:r>
              <a:rPr lang="en-US" altLang="en-US" sz="3200" dirty="0"/>
              <a:t>Using this application information is shared in as close to real time as possible as well as preserved via database for use and review at any time. </a:t>
            </a:r>
            <a:endParaRPr lang="en-US" sz="3200" dirty="0"/>
          </a:p>
        </p:txBody>
      </p:sp>
      <p:pic>
        <p:nvPicPr>
          <p:cNvPr id="58" name="image19.png" descr="Subsystem.png"/>
          <p:cNvPicPr/>
          <p:nvPr/>
        </p:nvPicPr>
        <p:blipFill>
          <a:blip r:embed="rId12"/>
          <a:srcRect/>
          <a:stretch>
            <a:fillRect/>
          </a:stretch>
        </p:blipFill>
        <p:spPr>
          <a:xfrm>
            <a:off x="2525136" y="18713660"/>
            <a:ext cx="7896225" cy="3705771"/>
          </a:xfrm>
          <a:prstGeom prst="rect">
            <a:avLst/>
          </a:prstGeom>
          <a:ln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878085" y="4191493"/>
            <a:ext cx="1835055" cy="14204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5063" y="841404"/>
            <a:ext cx="3499407" cy="22557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02721" y="25284788"/>
            <a:ext cx="82186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284663" eaLnBrk="1" hangingPunct="1"/>
            <a:r>
              <a:rPr lang="en-US" sz="3200" dirty="0">
                <a:solidFill>
                  <a:srgbClr val="000000"/>
                </a:solidFill>
                <a:latin typeface="Arial" charset="0"/>
                <a:ea typeface="ＭＳ Ｐゴシック" panose="020B0600070205080204" pitchFamily="34" charset="-128"/>
              </a:rPr>
              <a:t>The </a:t>
            </a:r>
            <a:r>
              <a:rPr lang="en-US" sz="3200" dirty="0" smtClean="0">
                <a:solidFill>
                  <a:srgbClr val="000000"/>
                </a:solidFill>
                <a:latin typeface="Arial" charset="0"/>
                <a:ea typeface="ＭＳ Ｐゴシック" panose="020B0600070205080204" pitchFamily="34" charset="-128"/>
              </a:rPr>
              <a:t>Bolo Flyer Creator </a:t>
            </a:r>
            <a:r>
              <a:rPr lang="en-US" sz="3200" dirty="0">
                <a:solidFill>
                  <a:srgbClr val="000000"/>
                </a:solidFill>
                <a:latin typeface="Arial" charset="0"/>
                <a:ea typeface="ＭＳ Ｐゴシック" panose="020B0600070205080204" pitchFamily="34" charset="-128"/>
              </a:rPr>
              <a:t>verification was done using d</a:t>
            </a:r>
            <a:r>
              <a:rPr lang="en-US" sz="3200" dirty="0" smtClean="0"/>
              <a:t>ynamic </a:t>
            </a:r>
            <a:r>
              <a:rPr lang="en-US" sz="3200" dirty="0"/>
              <a:t>and static test </a:t>
            </a:r>
            <a:r>
              <a:rPr lang="en-US" sz="3200" dirty="0" smtClean="0"/>
              <a:t>cases. It was done with automated </a:t>
            </a:r>
            <a:r>
              <a:rPr lang="en-US" sz="3200" dirty="0"/>
              <a:t>and manual </a:t>
            </a:r>
            <a:r>
              <a:rPr lang="en-US" sz="3200" dirty="0" smtClean="0"/>
              <a:t>test cases </a:t>
            </a:r>
            <a:r>
              <a:rPr lang="en-US" sz="3200" dirty="0"/>
              <a:t>on each piece of functionality once its implementation was </a:t>
            </a:r>
            <a:r>
              <a:rPr lang="en-US" sz="3200" dirty="0" smtClean="0"/>
              <a:t>done using Selenium Automation Tool. </a:t>
            </a:r>
            <a:endParaRPr lang="en-US" sz="3200" dirty="0">
              <a:solidFill>
                <a:srgbClr val="000000"/>
              </a:solidFill>
              <a:latin typeface="Arial" charset="0"/>
              <a:ea typeface="ＭＳ Ｐゴシック" panose="020B0600070205080204" pitchFamily="34" charset="-128"/>
            </a:endParaRPr>
          </a:p>
          <a:p>
            <a:pPr lvl="0" defTabSz="4284663" eaLnBrk="1" hangingPunct="1"/>
            <a:r>
              <a:rPr lang="en-US" sz="3200" dirty="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The </a:t>
            </a:r>
            <a:r>
              <a:rPr lang="en-US" sz="32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objective of our System Tests were to make sure that the system was behaving appropriately, as defined by the requirements provided by our clients.</a:t>
            </a:r>
            <a:endParaRPr lang="en-US" sz="3200" dirty="0">
              <a:solidFill>
                <a:srgbClr val="000000"/>
              </a:solidFill>
              <a:latin typeface="Arial" charset="0"/>
              <a:ea typeface="ＭＳ Ｐゴシック" panose="020B0600070205080204" pitchFamily="34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3070" y="16765483"/>
            <a:ext cx="8390778" cy="58311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5200" y="36888767"/>
            <a:ext cx="5016500" cy="4330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2735" y="32696028"/>
            <a:ext cx="10137470" cy="41585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95" y="32377744"/>
            <a:ext cx="8592329" cy="39696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8" y="28931984"/>
            <a:ext cx="8504187" cy="480137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261" y="24754069"/>
            <a:ext cx="9956800" cy="375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777" y="32048640"/>
            <a:ext cx="5529563" cy="42551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643" y="32086094"/>
            <a:ext cx="3522182" cy="46625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694" y="36653007"/>
            <a:ext cx="11328570" cy="42067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48" y="38968947"/>
            <a:ext cx="3263900" cy="21780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11" y="36456631"/>
            <a:ext cx="4356100" cy="22034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470" y="-108581"/>
            <a:ext cx="6377383" cy="56217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419" y="37260181"/>
            <a:ext cx="8880180" cy="3208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2846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2846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13367</TotalTime>
  <Words>620</Words>
  <Application>Microsoft Office PowerPoint</Application>
  <PresentationFormat>Custom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ＭＳ Ｐゴシック</vt:lpstr>
      <vt:lpstr>Arial</vt:lpstr>
      <vt:lpstr>Calibri</vt:lpstr>
      <vt:lpstr>Tahoma</vt:lpstr>
      <vt:lpstr>Times New Roman</vt:lpstr>
      <vt:lpstr>Diseño predeterminado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Me</dc:creator>
  <cp:lastModifiedBy>Yamila Fleitas</cp:lastModifiedBy>
  <cp:revision>176</cp:revision>
  <dcterms:created xsi:type="dcterms:W3CDTF">2012-11-19T15:27:41Z</dcterms:created>
  <dcterms:modified xsi:type="dcterms:W3CDTF">2015-07-27T19:16:50Z</dcterms:modified>
</cp:coreProperties>
</file>