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6" r:id="rId2"/>
    <p:sldId id="280" r:id="rId3"/>
    <p:sldId id="286" r:id="rId4"/>
    <p:sldId id="262" r:id="rId5"/>
    <p:sldId id="265" r:id="rId6"/>
    <p:sldId id="287" r:id="rId7"/>
    <p:sldId id="267" r:id="rId8"/>
    <p:sldId id="288" r:id="rId9"/>
    <p:sldId id="281" r:id="rId10"/>
    <p:sldId id="291" r:id="rId11"/>
    <p:sldId id="289" r:id="rId12"/>
    <p:sldId id="290" r:id="rId13"/>
    <p:sldId id="292" r:id="rId14"/>
    <p:sldId id="293" r:id="rId15"/>
    <p:sldId id="264" r:id="rId16"/>
    <p:sldId id="282" r:id="rId17"/>
    <p:sldId id="295" r:id="rId18"/>
    <p:sldId id="274" r:id="rId19"/>
    <p:sldId id="294" r:id="rId20"/>
    <p:sldId id="297" r:id="rId21"/>
    <p:sldId id="296" r:id="rId22"/>
    <p:sldId id="285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128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4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0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2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8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1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0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p-dev.cis.fiu.edu/coplat/index.php/site/lo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5252" y="3282931"/>
            <a:ext cx="35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Alfonso (Developer)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252" y="2711102"/>
            <a:ext cx="216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85" y="3929262"/>
            <a:ext cx="547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</a:t>
            </a:r>
            <a:r>
              <a:rPr lang="en-US" sz="2400" dirty="0" err="1" smtClean="0"/>
              <a:t>Travieso</a:t>
            </a:r>
            <a:r>
              <a:rPr lang="en-US" sz="2400" dirty="0" smtClean="0"/>
              <a:t>   (Developer, Scrum Master)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120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Product Owner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Juan Caraballo (Product Owner)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044239" y="4881209"/>
            <a:ext cx="210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Spring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7" y="923330"/>
            <a:ext cx="10378982" cy="5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923329"/>
            <a:ext cx="11395880" cy="57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1081868"/>
            <a:ext cx="11136573" cy="53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0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1137" y="0"/>
            <a:ext cx="674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System Decomposition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5" y="1447658"/>
            <a:ext cx="11448023" cy="39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6218" y="0"/>
            <a:ext cx="593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System Deployment</a:t>
            </a:r>
            <a:endParaRPr lang="en-US" sz="5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33528"/>
              </p:ext>
            </p:extLst>
          </p:nvPr>
        </p:nvGraphicFramePr>
        <p:xfrm>
          <a:off x="5796651" y="1828799"/>
          <a:ext cx="5708412" cy="31617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9192"/>
                <a:gridCol w="2599220"/>
              </a:tblGrid>
              <a:tr h="887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Database Server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MySql</a:t>
                      </a:r>
                      <a:r>
                        <a:rPr lang="en-US" sz="2000" dirty="0" smtClean="0">
                          <a:effectLst/>
                        </a:rPr>
                        <a:t>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096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Web</a:t>
                      </a:r>
                      <a:r>
                        <a:rPr lang="en-US" sz="2000" baseline="0" dirty="0" smtClean="0">
                          <a:effectLst/>
                        </a:rPr>
                        <a:t> Server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Apache 2.0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779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Server-side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Scripting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87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Operating System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96090"/>
              </p:ext>
            </p:extLst>
          </p:nvPr>
        </p:nvGraphicFramePr>
        <p:xfrm>
          <a:off x="908997" y="1915230"/>
          <a:ext cx="4345391" cy="23019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4911"/>
                <a:gridCol w="1940480"/>
              </a:tblGrid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Processor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1.6 GHz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RAM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256 MB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CPU op-mode(s)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32-bit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758" y="1128046"/>
            <a:ext cx="319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Minimum Hardware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7525" y="1128046"/>
            <a:ext cx="307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Minimum Software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165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1214650"/>
            <a:ext cx="10740788" cy="5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2160" y="0"/>
            <a:ext cx="486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Security/Privacy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0060" y="1719619"/>
            <a:ext cx="9935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err="1"/>
              <a:t>Yii</a:t>
            </a:r>
            <a:r>
              <a:rPr lang="en-US" sz="5400" dirty="0"/>
              <a:t> access control </a:t>
            </a:r>
            <a:r>
              <a:rPr lang="en-US" sz="5400" dirty="0" smtClean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err="1" smtClean="0"/>
              <a:t>Yii</a:t>
            </a:r>
            <a:r>
              <a:rPr lang="en-US" sz="5400" dirty="0" smtClean="0"/>
              <a:t> Cross-site scripting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Password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Secure registration process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2335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53" y="923330"/>
            <a:ext cx="5803995" cy="57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64" y="1473958"/>
            <a:ext cx="8495546" cy="4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" y="1275072"/>
            <a:ext cx="11246672" cy="44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7644" y="250551"/>
            <a:ext cx="261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40425" y="1274618"/>
            <a:ext cx="11523023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Current </a:t>
            </a:r>
            <a:r>
              <a:rPr lang="en-US" altLang="en-US" sz="2800" dirty="0"/>
              <a:t>students lack a reliable source for answering questions related to their classes or </a:t>
            </a:r>
            <a:r>
              <a:rPr lang="en-US" altLang="en-US" sz="2800" dirty="0" smtClean="0"/>
              <a:t>projects</a:t>
            </a:r>
            <a:r>
              <a:rPr lang="en-US" altLang="en-US" sz="2800" dirty="0" smtClean="0"/>
              <a:t>.</a:t>
            </a:r>
            <a:endParaRPr lang="en-US" altLang="en-US" sz="28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Students </a:t>
            </a:r>
            <a:r>
              <a:rPr lang="en-US" altLang="en-US" sz="2800" dirty="0"/>
              <a:t>may rely on several internet sources, often unreliable, inaccurate and incomplete</a:t>
            </a:r>
            <a:r>
              <a:rPr lang="en-US" altLang="en-US" sz="2800" dirty="0" smtClean="0"/>
              <a:t>.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Difficulty </a:t>
            </a:r>
            <a:r>
              <a:rPr lang="en-US" altLang="en-US" sz="2800" dirty="0" smtClean="0"/>
              <a:t>matching the correct mentor to the right question</a:t>
            </a:r>
            <a:r>
              <a:rPr lang="en-US" altLang="en-US" sz="2800" dirty="0" smtClean="0"/>
              <a:t>.</a:t>
            </a:r>
            <a:endParaRPr lang="en-US" altLang="en-US" sz="28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Lack </a:t>
            </a:r>
            <a:r>
              <a:rPr lang="en-US" altLang="en-US" sz="2800" dirty="0" smtClean="0"/>
              <a:t>of standard way of communication for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4201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9631" y="0"/>
            <a:ext cx="9525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Join Video Conference algorithm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26470" y="973203"/>
            <a:ext cx="59458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Invitee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Navigate to video 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Click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join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button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Wait until Moderator opens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Share resources (webcam,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microphone)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Join the conference</a:t>
            </a: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3463" y="9732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Moderator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Navigate to video 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Click open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button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Share resources (webcam,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microphone)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starts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Receive invitees connections</a:t>
            </a:r>
          </a:p>
        </p:txBody>
      </p:sp>
    </p:spTree>
    <p:extLst>
      <p:ext uri="{BB962C8B-B14F-4D97-AF65-F5344CB8AC3E}">
        <p14:creationId xmlns:p14="http://schemas.microsoft.com/office/powerpoint/2010/main" val="107639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04287"/>
              </p:ext>
            </p:extLst>
          </p:nvPr>
        </p:nvGraphicFramePr>
        <p:xfrm>
          <a:off x="6032311" y="1405719"/>
          <a:ext cx="5854889" cy="52679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41946"/>
                <a:gridCol w="4612943"/>
              </a:tblGrid>
              <a:tr h="6414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TS009 Video conference invitation to wrong email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that an invitation cannot be sent to an email that does not exist on the system. 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882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now option, enters the meetings   subject, notes and a wrong invitee email. These email address is not recognized by the system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&lt;wrong email&gt;  does not appear in our records &lt;br&gt;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Actual Output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&lt;wrong email&gt;  does not appear in our records &lt;</a:t>
                      </a:r>
                      <a:r>
                        <a:rPr lang="en-US" sz="1600" dirty="0" err="1">
                          <a:effectLst/>
                        </a:rPr>
                        <a:t>br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3410"/>
              </p:ext>
            </p:extLst>
          </p:nvPr>
        </p:nvGraphicFramePr>
        <p:xfrm>
          <a:off x="176283" y="1359771"/>
          <a:ext cx="5664959" cy="5285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797"/>
                <a:gridCol w="3837162"/>
              </a:tblGrid>
              <a:tr h="6275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TS011 Video conference scheduled ahead of time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275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that video conference can be scheduled ahead of time.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9591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93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later option, enters the meetings   subject, date, time, notes and correct several invitee emails. These emails addresses should already exist on the system.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invitations have been successfully sent.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invitations have been successfully sent.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8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59039"/>
              </p:ext>
            </p:extLst>
          </p:nvPr>
        </p:nvGraphicFramePr>
        <p:xfrm>
          <a:off x="340057" y="923329"/>
          <a:ext cx="5815084" cy="531369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365913"/>
                <a:gridCol w="4449171"/>
              </a:tblGrid>
              <a:tr h="594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CPv5-TC08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043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Testing Ticket Report accuracy after filtering by Closed tickets.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043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Set the database with 10 tickets, one of the tickets is closed.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567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Admin user clicks on the menu report and then clicks on the sub-menu Ticket.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user selects the filter Ticket Status = Closed.</a:t>
                      </a:r>
                    </a:p>
                    <a:p>
                      <a:pPr marL="6858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9482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data for the closed ticket should show.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94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data for </a:t>
                      </a:r>
                      <a:r>
                        <a:rPr lang="en-US" sz="1600" dirty="0" smtClean="0">
                          <a:effectLst/>
                        </a:rPr>
                        <a:t>the closed </a:t>
                      </a:r>
                      <a:r>
                        <a:rPr lang="en-US" sz="1600" dirty="0">
                          <a:effectLst/>
                        </a:rPr>
                        <a:t>ticket </a:t>
                      </a:r>
                      <a:r>
                        <a:rPr lang="en-US" sz="1600" dirty="0" smtClean="0">
                          <a:effectLst/>
                        </a:rPr>
                        <a:t>closed shows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33934"/>
              </p:ext>
            </p:extLst>
          </p:nvPr>
        </p:nvGraphicFramePr>
        <p:xfrm>
          <a:off x="6373503" y="923332"/>
          <a:ext cx="5418163" cy="5286399"/>
        </p:xfrm>
        <a:graphic>
          <a:graphicData uri="http://schemas.openxmlformats.org/drawingml/2006/table">
            <a:tbl>
              <a:tblPr firstRow="1" bandRow="1" bandCol="1">
                <a:tableStyleId>{21E4AEA4-8DFA-4A89-87EB-49C32662AFE0}</a:tableStyleId>
              </a:tblPr>
              <a:tblGrid>
                <a:gridCol w="1310187"/>
                <a:gridCol w="4107976"/>
              </a:tblGrid>
              <a:tr h="5206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CPv5-TC06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791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Testing Mentee Report security (only accessible to admin).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45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Logging into the system as a non-administrator user.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5067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The user inputs in the browser the URL = host + /coplat/index.php/reportMentee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98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non-authorized page should appear.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350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 non-authorized page should appear.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6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0800" y="0"/>
            <a:ext cx="1903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Demo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514" y="3084394"/>
            <a:ext cx="1106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linkClick r:id="rId3"/>
              </a:rPr>
              <a:t>http://cp-dev.cis.fiu.edu/coplat/index.php/site/login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422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7308" y="250551"/>
            <a:ext cx="8616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                       Solution</a:t>
            </a:r>
            <a:endParaRPr lang="en-US" sz="5400" b="1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80114" y="1902592"/>
            <a:ext cx="4977915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Lack of interaction </a:t>
            </a:r>
            <a:r>
              <a:rPr lang="en-US" sz="2800" dirty="0"/>
              <a:t>among users of the </a:t>
            </a:r>
            <a:r>
              <a:rPr lang="en-US" sz="2800" dirty="0" smtClean="0"/>
              <a:t>system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Very difficult to set up </a:t>
            </a:r>
            <a:r>
              <a:rPr lang="en-US" sz="2800" dirty="0" smtClean="0"/>
              <a:t>meetings</a:t>
            </a:r>
            <a:endParaRPr lang="en-US" sz="28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Lack of reporting to measure the utilization of the system</a:t>
            </a:r>
            <a:endParaRPr lang="en-US" sz="2800" dirty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188213" y="1896253"/>
            <a:ext cx="4977915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Collaborative Tools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Admin Reports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Utilization Dashboard</a:t>
            </a:r>
            <a:r>
              <a:rPr lang="en-US" sz="2800" dirty="0" smtClean="0"/>
              <a:t>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725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35537"/>
              </p:ext>
            </p:extLst>
          </p:nvPr>
        </p:nvGraphicFramePr>
        <p:xfrm>
          <a:off x="3575706" y="1310184"/>
          <a:ext cx="4665495" cy="486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495"/>
              </a:tblGrid>
              <a:tr h="325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472201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On-Demand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Ahead of Time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0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From a Ticket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0912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Join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Screen</a:t>
                      </a:r>
                      <a:r>
                        <a:rPr lang="en-US" sz="1800" b="0" baseline="0" dirty="0" smtClean="0">
                          <a:latin typeface="Helvetica"/>
                          <a:cs typeface="Helvetica"/>
                        </a:rPr>
                        <a:t> Sharing During Video Conference</a:t>
                      </a:r>
                      <a:endParaRPr lang="en-US" sz="1800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Whiteboard</a:t>
                      </a: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Chat Room</a:t>
                      </a:r>
                    </a:p>
                  </a:txBody>
                  <a:tcPr/>
                </a:tc>
              </a:tr>
              <a:tr h="441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Invite More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People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4150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Accept/Reject Video Conference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Invitation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622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Cancel Video Conference Meeting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26542"/>
              </p:ext>
            </p:extLst>
          </p:nvPr>
        </p:nvGraphicFramePr>
        <p:xfrm>
          <a:off x="6989658" y="1329079"/>
          <a:ext cx="3853688" cy="365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88"/>
              </a:tblGrid>
              <a:tr h="6193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Unanswered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Closed Tickets 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icket Duration (Details)</a:t>
                      </a:r>
                      <a:endParaRPr lang="en-US" sz="1800" b="0" dirty="0"/>
                    </a:p>
                  </a:txBody>
                  <a:tcPr/>
                </a:tc>
              </a:tr>
              <a:tr h="1422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 Response Time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002033"/>
              </p:ext>
            </p:extLst>
          </p:nvPr>
        </p:nvGraphicFramePr>
        <p:xfrm>
          <a:off x="397368" y="1332763"/>
          <a:ext cx="6183161" cy="494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161"/>
              </a:tblGrid>
              <a:tr h="5233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54576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Mentee Reports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8306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Mentor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R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8075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Ticket Reports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New Tickets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6665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Closed Tickets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Average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Mentor Response Time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Average Ticket Duration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Unanswered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Currently Opened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Currently open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7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76" y="923330"/>
            <a:ext cx="668285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9" y="791854"/>
            <a:ext cx="7356142" cy="5677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791853"/>
            <a:ext cx="4503763" cy="34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923330"/>
            <a:ext cx="11136574" cy="58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771</Words>
  <Application>Microsoft Macintosh PowerPoint</Application>
  <PresentationFormat>Custom</PresentationFormat>
  <Paragraphs>191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Jorge Travieso</cp:lastModifiedBy>
  <cp:revision>213</cp:revision>
  <dcterms:created xsi:type="dcterms:W3CDTF">2015-02-27T02:46:58Z</dcterms:created>
  <dcterms:modified xsi:type="dcterms:W3CDTF">2015-04-25T00:46:01Z</dcterms:modified>
</cp:coreProperties>
</file>