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5"/>
  </p:notesMasterIdLst>
  <p:sldIdLst>
    <p:sldId id="256" r:id="rId2"/>
    <p:sldId id="280" r:id="rId3"/>
    <p:sldId id="286" r:id="rId4"/>
    <p:sldId id="262" r:id="rId5"/>
    <p:sldId id="265" r:id="rId6"/>
    <p:sldId id="287" r:id="rId7"/>
    <p:sldId id="267" r:id="rId8"/>
    <p:sldId id="288" r:id="rId9"/>
    <p:sldId id="281" r:id="rId10"/>
    <p:sldId id="291" r:id="rId11"/>
    <p:sldId id="289" r:id="rId12"/>
    <p:sldId id="290" r:id="rId13"/>
    <p:sldId id="292" r:id="rId14"/>
    <p:sldId id="293" r:id="rId15"/>
    <p:sldId id="264" r:id="rId16"/>
    <p:sldId id="282" r:id="rId17"/>
    <p:sldId id="295" r:id="rId18"/>
    <p:sldId id="274" r:id="rId19"/>
    <p:sldId id="294" r:id="rId20"/>
    <p:sldId id="297" r:id="rId21"/>
    <p:sldId id="296" r:id="rId22"/>
    <p:sldId id="285" r:id="rId23"/>
    <p:sldId id="29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57EF3-CB16-4D9F-BA52-FAE19D95CBEC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93BAF-A3DF-4D41-B4FC-78E3151B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93BAF-A3DF-4D41-B4FC-78E3151B54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8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93BAF-A3DF-4D41-B4FC-78E3151B54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46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93BAF-A3DF-4D41-B4FC-78E3151B54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77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4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0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4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0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8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3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6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9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1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0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9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662E3-674D-464C-A6F0-577B5998971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6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cp-dev.cis.fiu.edu/coplat/index.php/site/login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32850" y="250551"/>
            <a:ext cx="10005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Collaborative Platform Version 5.0</a:t>
            </a:r>
            <a:endParaRPr lang="en-US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25252" y="3282931"/>
            <a:ext cx="356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Adrian Alfonso (Developer)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725252" y="2711102"/>
            <a:ext cx="21612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Team Members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6585" y="3929262"/>
            <a:ext cx="547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Jorge </a:t>
            </a:r>
            <a:r>
              <a:rPr lang="en-US" sz="2400" dirty="0" err="1" smtClean="0"/>
              <a:t>Travieso</a:t>
            </a:r>
            <a:r>
              <a:rPr lang="en-US" sz="2400" dirty="0" smtClean="0"/>
              <a:t>   (Developer, Scrum Master)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7374341" y="2709338"/>
            <a:ext cx="21205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Product Owner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374341" y="3294112"/>
            <a:ext cx="4144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Juan Caraballo (Product Owner)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732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69498" y="0"/>
            <a:ext cx="5805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Sequence Diagrams</a:t>
            </a:r>
            <a:endParaRPr lang="en-US" sz="5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37" y="923330"/>
            <a:ext cx="10378982" cy="571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1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69498" y="0"/>
            <a:ext cx="5805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Sequence Diagrams</a:t>
            </a:r>
            <a:endParaRPr lang="en-US" sz="5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9" y="923329"/>
            <a:ext cx="11395880" cy="57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8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69498" y="0"/>
            <a:ext cx="5805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Sequence Diagrams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28" y="1081868"/>
            <a:ext cx="11136573" cy="530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10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01137" y="0"/>
            <a:ext cx="6742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System Decomposition</a:t>
            </a:r>
            <a:endParaRPr lang="en-US" sz="5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65" y="1447658"/>
            <a:ext cx="11448023" cy="394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9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06218" y="0"/>
            <a:ext cx="5932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System Deployment</a:t>
            </a:r>
            <a:endParaRPr lang="en-US" sz="5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933528"/>
              </p:ext>
            </p:extLst>
          </p:nvPr>
        </p:nvGraphicFramePr>
        <p:xfrm>
          <a:off x="5796651" y="1828799"/>
          <a:ext cx="5708412" cy="31617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09192"/>
                <a:gridCol w="2599220"/>
              </a:tblGrid>
              <a:tr h="8871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Database Server</a:t>
                      </a:r>
                      <a:r>
                        <a:rPr lang="en-US" sz="2000" dirty="0">
                          <a:effectLst/>
                        </a:rPr>
                        <a:t>	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err="1" smtClean="0">
                          <a:effectLst/>
                        </a:rPr>
                        <a:t>MySql</a:t>
                      </a:r>
                      <a:r>
                        <a:rPr lang="en-US" sz="2000" dirty="0" smtClean="0">
                          <a:effectLst/>
                        </a:rPr>
                        <a:t> 5.5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70968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Web</a:t>
                      </a:r>
                      <a:r>
                        <a:rPr lang="en-US" sz="2000" baseline="0" dirty="0" smtClean="0">
                          <a:effectLst/>
                        </a:rPr>
                        <a:t> Server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Apache 2.0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77792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Server-side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Scripting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PHP 5.5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787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Operating System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Linux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896090"/>
              </p:ext>
            </p:extLst>
          </p:nvPr>
        </p:nvGraphicFramePr>
        <p:xfrm>
          <a:off x="908997" y="1915230"/>
          <a:ext cx="4345391" cy="230192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04911"/>
                <a:gridCol w="1940480"/>
              </a:tblGrid>
              <a:tr h="76730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Processor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1.6 GHz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76730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RAM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256 MB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76730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CPU op-mode(s)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32-bit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0758" y="1128046"/>
            <a:ext cx="3192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Minimum Hardware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27525" y="1128046"/>
            <a:ext cx="3073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Minimum Software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6165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212" y="0"/>
            <a:ext cx="34812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ER Diagram</a:t>
            </a:r>
            <a:endParaRPr lang="en-US" sz="5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57" y="1214650"/>
            <a:ext cx="10740788" cy="534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4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42160" y="0"/>
            <a:ext cx="4868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Security/Privacy</a:t>
            </a:r>
            <a:endParaRPr lang="en-US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60060" y="1719619"/>
            <a:ext cx="99355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400" dirty="0" err="1"/>
              <a:t>Yii</a:t>
            </a:r>
            <a:r>
              <a:rPr lang="en-US" sz="5400" dirty="0"/>
              <a:t> access control </a:t>
            </a:r>
            <a:r>
              <a:rPr lang="en-US" sz="5400" dirty="0" smtClean="0"/>
              <a:t>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400" dirty="0" err="1" smtClean="0"/>
              <a:t>Yii</a:t>
            </a:r>
            <a:r>
              <a:rPr lang="en-US" sz="5400" dirty="0" smtClean="0"/>
              <a:t> Cross-site scripting prevention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400" dirty="0" smtClean="0"/>
              <a:t>Password hashing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400" dirty="0" smtClean="0"/>
              <a:t>Secure registration process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82335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80643" y="0"/>
            <a:ext cx="41833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Class Diagram</a:t>
            </a:r>
            <a:endParaRPr lang="en-US" sz="5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53" y="923330"/>
            <a:ext cx="5803995" cy="573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0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80643" y="0"/>
            <a:ext cx="41833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Class Diagram</a:t>
            </a:r>
            <a:endParaRPr lang="en-US" sz="5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564" y="1473958"/>
            <a:ext cx="8495546" cy="403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80643" y="0"/>
            <a:ext cx="41833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Class Diagram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7" y="1275072"/>
            <a:ext cx="11246672" cy="444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5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27644" y="250551"/>
            <a:ext cx="26159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Problem</a:t>
            </a:r>
            <a:endParaRPr lang="en-US" sz="5400" b="1" dirty="0"/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340425" y="1274618"/>
            <a:ext cx="11523023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Current students lack a reliable source for answering questions related to their classes or </a:t>
            </a:r>
            <a:r>
              <a:rPr lang="en-US" altLang="en-US" sz="3200" dirty="0" smtClean="0"/>
              <a:t>projects.</a:t>
            </a:r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endParaRPr lang="en-US" altLang="en-US" sz="3200" dirty="0" smtClean="0"/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Students </a:t>
            </a:r>
            <a:r>
              <a:rPr lang="en-US" altLang="en-US" sz="3200" dirty="0"/>
              <a:t>may rely on several internet sources, often unreliable, inaccurate and incomplete</a:t>
            </a:r>
            <a:r>
              <a:rPr lang="en-US" altLang="en-US" sz="3200" dirty="0" smtClean="0"/>
              <a:t>. </a:t>
            </a:r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endParaRPr lang="en-US" altLang="en-US" sz="3200" dirty="0" smtClean="0"/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Difficulty matching the correct mentor to the right question.</a:t>
            </a:r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endParaRPr lang="en-US" altLang="en-US" sz="3200" dirty="0" smtClean="0"/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Lack of standard way of communication for answering questions.</a:t>
            </a:r>
          </a:p>
        </p:txBody>
      </p:sp>
    </p:spTree>
    <p:extLst>
      <p:ext uri="{BB962C8B-B14F-4D97-AF65-F5344CB8AC3E}">
        <p14:creationId xmlns:p14="http://schemas.microsoft.com/office/powerpoint/2010/main" val="342017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9631" y="0"/>
            <a:ext cx="9525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Join Video Conference algorithm</a:t>
            </a:r>
            <a:endParaRPr lang="en-US" sz="5400" b="1" dirty="0"/>
          </a:p>
        </p:txBody>
      </p:sp>
      <p:sp>
        <p:nvSpPr>
          <p:cNvPr id="4" name="Rectangle 3"/>
          <p:cNvSpPr/>
          <p:nvPr/>
        </p:nvSpPr>
        <p:spPr>
          <a:xfrm>
            <a:off x="126470" y="973203"/>
            <a:ext cx="594587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Invitee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:</a:t>
            </a:r>
          </a:p>
          <a:p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Navigate to video conference </a:t>
            </a:r>
            <a:r>
              <a:rPr lang="en-US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room</a:t>
            </a:r>
          </a:p>
          <a:p>
            <a:pPr>
              <a:buFont typeface="+mj-lt"/>
              <a:buAutoNum type="arabicPeriod"/>
            </a:pPr>
            <a:endParaRPr lang="en-US" sz="24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Click 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join </a:t>
            </a:r>
            <a:r>
              <a:rPr lang="en-US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button</a:t>
            </a:r>
          </a:p>
          <a:p>
            <a:pPr>
              <a:buFont typeface="+mj-lt"/>
              <a:buAutoNum type="arabicPeriod"/>
            </a:pPr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Wait until Moderator opens </a:t>
            </a:r>
            <a:r>
              <a:rPr lang="en-US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room</a:t>
            </a:r>
          </a:p>
          <a:p>
            <a:pPr>
              <a:buFont typeface="+mj-lt"/>
              <a:buAutoNum type="arabicPeriod"/>
            </a:pPr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Share resources (webcam, </a:t>
            </a:r>
            <a:r>
              <a:rPr lang="en-US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microphone)</a:t>
            </a:r>
          </a:p>
          <a:p>
            <a:pPr>
              <a:buFont typeface="+mj-lt"/>
              <a:buAutoNum type="arabicPeriod"/>
            </a:pPr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Join the conference</a:t>
            </a:r>
          </a:p>
          <a:p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/>
            </a:r>
            <a:b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/>
            </a:r>
            <a:b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23463" y="973203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Moderator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:</a:t>
            </a:r>
          </a:p>
          <a:p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Navigate to video conference </a:t>
            </a:r>
            <a:r>
              <a:rPr lang="en-US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room</a:t>
            </a:r>
          </a:p>
          <a:p>
            <a:pPr>
              <a:buFont typeface="+mj-lt"/>
              <a:buAutoNum type="arabicPeriod"/>
            </a:pPr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Click open </a:t>
            </a:r>
            <a:r>
              <a:rPr lang="en-US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button</a:t>
            </a:r>
          </a:p>
          <a:p>
            <a:pPr>
              <a:buFont typeface="+mj-lt"/>
              <a:buAutoNum type="arabicPeriod"/>
            </a:pPr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Share resources (webcam, </a:t>
            </a:r>
            <a:r>
              <a:rPr lang="en-US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microphone)</a:t>
            </a:r>
          </a:p>
          <a:p>
            <a:pPr>
              <a:buFont typeface="+mj-lt"/>
              <a:buAutoNum type="arabicPeriod"/>
            </a:pPr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Conference </a:t>
            </a:r>
            <a:r>
              <a:rPr lang="en-US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starts</a:t>
            </a:r>
          </a:p>
          <a:p>
            <a:pPr>
              <a:buFont typeface="+mj-lt"/>
              <a:buAutoNum type="arabicPeriod"/>
            </a:pPr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Receive invitees connections</a:t>
            </a:r>
          </a:p>
        </p:txBody>
      </p:sp>
    </p:spTree>
    <p:extLst>
      <p:ext uri="{BB962C8B-B14F-4D97-AF65-F5344CB8AC3E}">
        <p14:creationId xmlns:p14="http://schemas.microsoft.com/office/powerpoint/2010/main" val="107639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27817" y="0"/>
            <a:ext cx="3089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Test Cases</a:t>
            </a:r>
            <a:endParaRPr lang="en-US" sz="54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904287"/>
              </p:ext>
            </p:extLst>
          </p:nvPr>
        </p:nvGraphicFramePr>
        <p:xfrm>
          <a:off x="6032311" y="1405719"/>
          <a:ext cx="5854889" cy="526797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41946"/>
                <a:gridCol w="4612943"/>
              </a:tblGrid>
              <a:tr h="64144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Test Case ID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TS009 Video conference invitation to wrong email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8428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Purpose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Test that an invitation cannot be sent to an email that does not exist on the system. 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8428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Test Setup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The user should be authenticated and have navigated to the create video conference form.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28826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Input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The user selects the now option, enters the meetings   subject, notes and a wrong invitee email. These email address is not recognized by the system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82627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Expected Output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&lt;wrong email&gt;  does not appear in our records &lt;br&gt;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82627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Actual Output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&lt;wrong email&gt;  does not appear in our records &lt;</a:t>
                      </a:r>
                      <a:r>
                        <a:rPr lang="en-US" sz="1600" dirty="0" err="1">
                          <a:effectLst/>
                        </a:rPr>
                        <a:t>br</a:t>
                      </a:r>
                      <a:r>
                        <a:rPr lang="en-US" sz="1600" dirty="0">
                          <a:effectLst/>
                        </a:rPr>
                        <a:t>&gt;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23410"/>
              </p:ext>
            </p:extLst>
          </p:nvPr>
        </p:nvGraphicFramePr>
        <p:xfrm>
          <a:off x="176283" y="1359771"/>
          <a:ext cx="5664959" cy="52859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7797"/>
                <a:gridCol w="3837162"/>
              </a:tblGrid>
              <a:tr h="62750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Test Case ID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TS011 Video conference scheduled ahead of time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62750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Purpose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Test that video conference can be scheduled ahead of time.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9591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Test Setup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The user should be authenticated and have navigated to the create video conference form.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79360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Input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The user selects the later option, enters the meetings   subject, date, time, notes and correct several invitee emails. These emails addresses should already exist on the system.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484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Expected Output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The invitations have been successfully sent.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484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Actual Output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The invitations have been successfully sent.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88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27817" y="0"/>
            <a:ext cx="3089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Test Cases</a:t>
            </a:r>
            <a:endParaRPr lang="en-US" sz="54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359039"/>
              </p:ext>
            </p:extLst>
          </p:nvPr>
        </p:nvGraphicFramePr>
        <p:xfrm>
          <a:off x="340057" y="923329"/>
          <a:ext cx="5815084" cy="5313698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365913"/>
                <a:gridCol w="4449171"/>
              </a:tblGrid>
              <a:tr h="59477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Test Case ID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CPv5-TC08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80438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Purpose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Testing Ticket Report accuracy after filtering by Closed tickets.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80438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Test Setup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Set the database with 10 tickets, one of the tickets is closed.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156714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Input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Admin user clicks on the menu report and then clicks on the sub-menu Ticket.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The user selects the filter Ticket Status = Closed.</a:t>
                      </a:r>
                    </a:p>
                    <a:p>
                      <a:pPr marL="6858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94823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Expected Output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The data for the closed ticket should show.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59477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Actual output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The data for </a:t>
                      </a:r>
                      <a:r>
                        <a:rPr lang="en-US" sz="1600" dirty="0" smtClean="0">
                          <a:effectLst/>
                        </a:rPr>
                        <a:t>the closed </a:t>
                      </a:r>
                      <a:r>
                        <a:rPr lang="en-US" sz="1600" dirty="0">
                          <a:effectLst/>
                        </a:rPr>
                        <a:t>ticket </a:t>
                      </a:r>
                      <a:r>
                        <a:rPr lang="en-US" sz="1600" dirty="0" smtClean="0">
                          <a:effectLst/>
                        </a:rPr>
                        <a:t>closed shows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033934"/>
              </p:ext>
            </p:extLst>
          </p:nvPr>
        </p:nvGraphicFramePr>
        <p:xfrm>
          <a:off x="6373503" y="923332"/>
          <a:ext cx="5418163" cy="5286399"/>
        </p:xfrm>
        <a:graphic>
          <a:graphicData uri="http://schemas.openxmlformats.org/drawingml/2006/table">
            <a:tbl>
              <a:tblPr firstRow="1" bandRow="1" bandCol="1">
                <a:tableStyleId>{21E4AEA4-8DFA-4A89-87EB-49C32662AFE0}</a:tableStyleId>
              </a:tblPr>
              <a:tblGrid>
                <a:gridCol w="1310187"/>
                <a:gridCol w="4107976"/>
              </a:tblGrid>
              <a:tr h="52068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Test Case ID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CPv5-TC06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77917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Purpose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Testing Mentee Report security (only accessible to admin).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84590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Test Setup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Logging into the system as a non-administrator user.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150676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Input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effectLst/>
                        </a:rPr>
                        <a:t>The user inputs in the browser the URL = host + /coplat/index.php/reportMentee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89877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Expected Output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A non-authorized page should appear.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73509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Actual output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A non-authorized page should appear.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66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20800" y="0"/>
            <a:ext cx="1903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Demo</a:t>
            </a:r>
            <a:endParaRPr lang="en-US" sz="5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2514" y="3084394"/>
            <a:ext cx="11068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hlinkClick r:id="rId2"/>
              </a:rPr>
              <a:t>http://cp-dev.cis.fiu.edu/coplat/index.php/site/login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3422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80186" y="250551"/>
            <a:ext cx="83109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Previous </a:t>
            </a:r>
            <a:r>
              <a:rPr lang="en-US" sz="5400" b="1" dirty="0"/>
              <a:t>V</a:t>
            </a:r>
            <a:r>
              <a:rPr lang="en-US" sz="5400" b="1" dirty="0" smtClean="0"/>
              <a:t>ersion Limitations</a:t>
            </a:r>
            <a:endParaRPr lang="en-US" sz="5400" b="1" dirty="0"/>
          </a:p>
        </p:txBody>
      </p:sp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340425" y="1684326"/>
            <a:ext cx="11523023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Lack of interaction </a:t>
            </a:r>
            <a:r>
              <a:rPr lang="en-US" sz="3600" dirty="0"/>
              <a:t>among users of the </a:t>
            </a:r>
            <a:r>
              <a:rPr lang="en-US" sz="3600" dirty="0" smtClean="0"/>
              <a:t>system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Very difficult to set up meetings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Lack of reporting to measure the utilization of the system</a:t>
            </a:r>
            <a:endParaRPr lang="en-US" sz="3600" dirty="0"/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endParaRPr lang="en-US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07725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8" y="1126981"/>
            <a:ext cx="11818962" cy="54512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03068" y="0"/>
            <a:ext cx="3630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Project plan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06966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2945" y="0"/>
            <a:ext cx="3637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User Stories</a:t>
            </a:r>
            <a:endParaRPr lang="en-US" sz="5400" b="1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6235537"/>
              </p:ext>
            </p:extLst>
          </p:nvPr>
        </p:nvGraphicFramePr>
        <p:xfrm>
          <a:off x="3575706" y="1310184"/>
          <a:ext cx="4665495" cy="4867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495"/>
              </a:tblGrid>
              <a:tr h="32516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Story</a:t>
                      </a:r>
                      <a:endParaRPr lang="en-US" sz="2400" dirty="0"/>
                    </a:p>
                  </a:txBody>
                  <a:tcPr/>
                </a:tc>
              </a:tr>
              <a:tr h="472201">
                <a:tc>
                  <a:txBody>
                    <a:bodyPr/>
                    <a:lstStyle/>
                    <a:p>
                      <a:pPr algn="l"/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Schedule On-Demand Video Conference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42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Schedule Video Conference</a:t>
                      </a:r>
                      <a:r>
                        <a:rPr lang="en-US" b="0" i="0" baseline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 Ahead of Time</a:t>
                      </a:r>
                      <a:endParaRPr lang="en-US" b="0" i="0" dirty="0" smtClean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4209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Schedule Video Conference</a:t>
                      </a:r>
                      <a:r>
                        <a:rPr lang="en-US" b="0" i="0" baseline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 From a Ticket</a:t>
                      </a:r>
                      <a:endParaRPr lang="en-US" b="0" i="0" dirty="0" smtClean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420912">
                <a:tc>
                  <a:txBody>
                    <a:bodyPr/>
                    <a:lstStyle/>
                    <a:p>
                      <a:pPr algn="l"/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Join Video Conference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396681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Helvetica"/>
                          <a:cs typeface="Helvetica"/>
                        </a:rPr>
                        <a:t>Screen</a:t>
                      </a:r>
                      <a:r>
                        <a:rPr lang="en-US" sz="1800" b="0" baseline="0" dirty="0" smtClean="0">
                          <a:latin typeface="Helvetica"/>
                          <a:cs typeface="Helvetica"/>
                        </a:rPr>
                        <a:t> Sharing During Video Conference</a:t>
                      </a:r>
                      <a:endParaRPr lang="en-US" sz="1800" b="0" dirty="0" smtClean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96681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Helvetica"/>
                          <a:cs typeface="Helvetica"/>
                        </a:rPr>
                        <a:t>Use Whiteboard</a:t>
                      </a:r>
                    </a:p>
                  </a:txBody>
                  <a:tcPr/>
                </a:tc>
              </a:tr>
              <a:tr h="396681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Helvetica"/>
                          <a:cs typeface="Helvetica"/>
                        </a:rPr>
                        <a:t>Use Chat Room</a:t>
                      </a:r>
                    </a:p>
                  </a:txBody>
                  <a:tcPr/>
                </a:tc>
              </a:tr>
              <a:tr h="44114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elvetica"/>
                          <a:ea typeface="+mn-ea"/>
                          <a:cs typeface="Helvetica"/>
                        </a:rPr>
                        <a:t>Invite More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Helvetica"/>
                          <a:ea typeface="+mn-ea"/>
                          <a:cs typeface="Helvetica"/>
                        </a:rPr>
                        <a:t> People</a:t>
                      </a:r>
                      <a:endParaRPr lang="en-US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Helvetica"/>
                        <a:ea typeface="+mn-ea"/>
                        <a:cs typeface="Helvetica"/>
                      </a:endParaRPr>
                    </a:p>
                  </a:txBody>
                  <a:tcPr/>
                </a:tc>
              </a:tr>
              <a:tr h="41507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elvetica"/>
                          <a:ea typeface="+mn-ea"/>
                          <a:cs typeface="Helvetica"/>
                        </a:rPr>
                        <a:t>Accept/Reject Video Conference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Helvetica"/>
                          <a:ea typeface="+mn-ea"/>
                          <a:cs typeface="Helvetica"/>
                        </a:rPr>
                        <a:t> Invitation</a:t>
                      </a:r>
                      <a:endParaRPr lang="en-US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Helvetica"/>
                        <a:ea typeface="+mn-ea"/>
                        <a:cs typeface="Helvetica"/>
                      </a:endParaRPr>
                    </a:p>
                  </a:txBody>
                  <a:tcPr/>
                </a:tc>
              </a:tr>
              <a:tr h="622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elvetica"/>
                          <a:ea typeface="+mn-ea"/>
                          <a:cs typeface="Helvetica"/>
                        </a:rPr>
                        <a:t>Cancel Video Conference Meeting</a:t>
                      </a:r>
                      <a:endParaRPr lang="en-US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98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2945" y="0"/>
            <a:ext cx="3637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User Stories</a:t>
            </a:r>
            <a:endParaRPr lang="en-US" sz="5400" b="1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6226542"/>
              </p:ext>
            </p:extLst>
          </p:nvPr>
        </p:nvGraphicFramePr>
        <p:xfrm>
          <a:off x="6989658" y="1329079"/>
          <a:ext cx="3853688" cy="3652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3688"/>
              </a:tblGrid>
              <a:tr h="61938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Story</a:t>
                      </a:r>
                      <a:endParaRPr lang="en-US" sz="2400" dirty="0"/>
                    </a:p>
                  </a:txBody>
                  <a:tcPr/>
                </a:tc>
              </a:tr>
              <a:tr h="536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Pull Tickets Unanswered (Details)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536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Pull Closed Tickets  (Details)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536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Pull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icket Duration (Details)</a:t>
                      </a:r>
                      <a:endParaRPr lang="en-US" sz="1800" b="0" dirty="0"/>
                    </a:p>
                  </a:txBody>
                  <a:tcPr/>
                </a:tc>
              </a:tr>
              <a:tr h="14225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Pull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Mentor Response Time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(Details)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4002033"/>
              </p:ext>
            </p:extLst>
          </p:nvPr>
        </p:nvGraphicFramePr>
        <p:xfrm>
          <a:off x="397368" y="1332763"/>
          <a:ext cx="6183161" cy="4942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161"/>
              </a:tblGrid>
              <a:tr h="52333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Story</a:t>
                      </a:r>
                      <a:endParaRPr lang="en-US" sz="2400" dirty="0"/>
                    </a:p>
                  </a:txBody>
                  <a:tcPr/>
                </a:tc>
              </a:tr>
              <a:tr h="545766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Pull Mentee Reports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383067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Pull Mentor</a:t>
                      </a:r>
                      <a:r>
                        <a:rPr lang="en-US" sz="1800" b="0" i="0" baseline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 R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eports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380752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Pull Ticket Reports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423058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Pull New Tickets (Chart)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366650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Pull Closed Tickets (Chart)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4230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Pull Average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Mentor Response Time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(Chart)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423058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Pull Average Ticket Duration (Chart)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4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Pull Tickets Unanswered (Chart)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518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Pull Tickets Currently Opened (Chart)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518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Pull Tickets Currently open (Details)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07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59715" y="0"/>
            <a:ext cx="30251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Use Cases</a:t>
            </a:r>
            <a:endParaRPr lang="en-US" sz="5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076" y="923330"/>
            <a:ext cx="668285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0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59715" y="0"/>
            <a:ext cx="30251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Use Cases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479" y="791854"/>
            <a:ext cx="7356142" cy="56771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16" y="791853"/>
            <a:ext cx="4503763" cy="343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69498" y="0"/>
            <a:ext cx="5805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Sequence Diagrams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01" y="923330"/>
            <a:ext cx="11136574" cy="583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1258</TotalTime>
  <Words>699</Words>
  <Application>Microsoft Office PowerPoint</Application>
  <PresentationFormat>Widescreen</PresentationFormat>
  <Paragraphs>168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MS Mincho</vt:lpstr>
      <vt:lpstr>ＭＳ Ｐゴシック</vt:lpstr>
      <vt:lpstr>Arial</vt:lpstr>
      <vt:lpstr>Arial</vt:lpstr>
      <vt:lpstr>Calibri</vt:lpstr>
      <vt:lpstr>Calibri Light</vt:lpstr>
      <vt:lpstr>Cambria</vt:lpstr>
      <vt:lpstr>Helvetica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aalfonso</dc:creator>
  <cp:lastModifiedBy>aalfonso</cp:lastModifiedBy>
  <cp:revision>210</cp:revision>
  <dcterms:created xsi:type="dcterms:W3CDTF">2015-02-27T02:46:58Z</dcterms:created>
  <dcterms:modified xsi:type="dcterms:W3CDTF">2015-04-24T22:35:26Z</dcterms:modified>
</cp:coreProperties>
</file>