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AD19769-95D5-46D2-BB22-5D32202A5928}">
  <a:tblStyle styleId="{DAD19769-95D5-46D2-BB22-5D32202A592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1"/>
          </a:solidFill>
        </a:fill>
      </a:tcStyle>
    </a:firstRow>
  </a:tblStyle>
  <a:tblStyle styleId="{111FC99E-7804-4861-9FDE-3753FE68E4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1">
              <a:alpha val="20000"/>
            </a:schemeClr>
          </a:solidFill>
        </a:fill>
      </a:tcStyle>
    </a:band1H>
    <a:band1V>
      <a:tcStyle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B8E5741C-8B0E-4B72-8933-13353C62B38F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1">
              <a:alpha val="20000"/>
            </a:schemeClr>
          </a:solidFill>
        </a:fill>
      </a:tcStyle>
    </a:band1H>
    <a:band1V>
      <a:tcStyle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2A0F7262-6108-40B2-BE73-5DF35FE65269}" styleName="Table_3"/>
  <a:tblStyle styleId="{A2CEC6AA-F363-401D-A213-F4A0CE3C2B7E}" styleName="Table_4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90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27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7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-127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-127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-127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481985" y="1550265"/>
            <a:ext cx="8250472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Collaborative Platform Version 6.0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1371600" y="3635319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Team Members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Mandiel Lastra (Developer)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Michael Machin (Developer)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Security/Privacy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95502" y="1851700"/>
            <a:ext cx="8229600" cy="297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Yii access control rules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Yii Cross-site scripting prevention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Password hashing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Secure registration process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Share Both Screens algorithm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58756" y="1636833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User1: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Click on 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‘Screen Sharing’-&gt;‘Share Screen’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2. Select screen to be shared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3. if(!rightScreenIsShared){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sendStreamIdToAllUsers();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shareScreenOnTheRight();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}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else {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shareSceenOnTheLeft();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}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447451" y="1636833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User2: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Click on 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‘Screen Sharing’-&gt;‘Share Screen’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2. Select screen to be shared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3. if(!rightScreenIsShared){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sendStreamIdToAllUsers();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shareScreenOnTheRight();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}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else {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shareSceenOnTheLeft();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Test Cases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4848487" y="1709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{2A0F7262-6108-40B2-BE73-5DF35FE65269}</a:tableStyleId>
              </a:tblPr>
              <a:tblGrid>
                <a:gridCol w="1264725"/>
                <a:gridCol w="2725900"/>
              </a:tblGrid>
              <a:tr h="41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Test Case ID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TC_CP_VCM_02 Video conference  invitation to user that is not registered 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</a:tr>
              <a:tr h="41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Test Objective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Test that an invitation cannot be sent to a user that is not registered in our system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D5B4"/>
                    </a:solidFill>
                  </a:tcPr>
                </a:tc>
              </a:tr>
              <a:tr h="125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Precondition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1. User is logged into the Collaborative Platform site.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2. User is on the "Video Conference" page or the "View Video Conference" page.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3. User has a video conference that was created by him/her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E9D9"/>
                    </a:solidFill>
                  </a:tcPr>
                </a:tc>
              </a:tr>
              <a:tr h="83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Steps: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1. Click on "Edit" on the conference to be editted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2. Make necessary changes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3. Click on "Save"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D5B4"/>
                    </a:solidFill>
                  </a:tcPr>
                </a:tc>
              </a:tr>
              <a:tr h="83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Test Data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Subject: Integration Testing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Date: 08/05/2015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Time: 11:00 am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Invitee: Smith, John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E9D9"/>
                    </a:solidFill>
                  </a:tcPr>
                </a:tc>
              </a:tr>
              <a:tr h="21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Expected Result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Smith, John does not appear in our records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D5B4"/>
                    </a:solidFill>
                  </a:tcPr>
                </a:tc>
              </a:tr>
              <a:tr h="21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Actual Output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Smith, John does not appear in our records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Shape 150"/>
          <p:cNvGraphicFramePr/>
          <p:nvPr/>
        </p:nvGraphicFramePr>
        <p:xfrm>
          <a:off x="318765" y="1709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{A2CEC6AA-F363-401D-A213-F4A0CE3C2B7E}</a:tableStyleId>
              </a:tblPr>
              <a:tblGrid>
                <a:gridCol w="1305600"/>
                <a:gridCol w="2814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Test Case ID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TC_CP_VCM_02 Video conference is edited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Test Objective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Test that a conference can be edited by the moderator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8CCE4"/>
                    </a:solidFill>
                  </a:tcPr>
                </a:tc>
              </a:tr>
              <a:tr h="114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Precondition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1. User is logged into the Collaborative Platform site.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2. User is on the "Video Conference" page or the "View Video Conference" page.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3. User has a video conference that was created by him/her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E6F1"/>
                    </a:solidFill>
                  </a:tcPr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Steps: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1. Click on "Edit" on the conference to be editted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2. Make necessary changes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3. Click on "Save"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8CCE4"/>
                    </a:solidFill>
                  </a:tcPr>
                </a:tc>
              </a:tr>
              <a:tr h="95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Test Data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Subject: Integration Testing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Date: 08/05/2015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Time: 11:00 am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Invitee: Lastra, Mandiel</a:t>
                      </a:r>
                      <a:b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</a:b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Invitee 2: Machin, Michael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E6F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Expected Result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The invitations have been sent successfully sent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8CCE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baseline="0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Actual Output</a:t>
                      </a:r>
                    </a:p>
                  </a:txBody>
                  <a:tcPr marT="12700" marB="0" marR="12700" marL="127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baseline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The invitations have been sent successfully sent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Problem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954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Current students lack a reliable source for answering questions related to their classes or projects in a timely manner.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Students may rely on several sources, often unreliable, inaccurate, and incomplete.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There exists a difficulty matching the right subject matter expert to the right question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Professionals in the field lack an accessible way of being able to mentor students.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40385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Problem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0200"/>
            <a:ext cx="4038598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Synchronization issue when users join a videoconference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Difficult interaction with the system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Lack of basic functionalities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648200" y="273626"/>
            <a:ext cx="40385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Solution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48200" y="1600200"/>
            <a:ext cx="4038598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Ability of users joining a conference after it has started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Improve usability of the system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Provide users with new features.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Implemented User Stories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628668" y="1397000"/>
          <a:ext cx="3000000" cy="3000000"/>
        </p:xfrm>
        <a:graphic>
          <a:graphicData uri="http://schemas.openxmlformats.org/drawingml/2006/table">
            <a:tbl>
              <a:tblPr bandRow="1">
                <a:gradFill>
                  <a:gsLst>
                    <a:gs pos="0">
                      <a:srgbClr val="BEDBFF"/>
                    </a:gs>
                    <a:gs pos="35000">
                      <a:srgbClr val="D1E5FE"/>
                    </a:gs>
                    <a:gs pos="100000">
                      <a:srgbClr val="EEF5FF"/>
                    </a:gs>
                  </a:gsLst>
                  <a:lin ang="16200000" scaled="0"/>
                </a:gradFill>
                <a:tableStyleId>{DAD19769-95D5-46D2-BB22-5D32202A5928}</a:tableStyleId>
              </a:tblPr>
              <a:tblGrid>
                <a:gridCol w="79589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Allow users to turn their webcam on/off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Bug: Allow for users to register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Bug: Allow users to reset their password using the ‘Forgot Password’ option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Allow users registered by an administrator to change their password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Allow users to edit a video conference’s information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Allow users to join a conference without synchronization problems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Provide users with a second screen sharing window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Allow users to have a robust video conference room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Provide users with a chat feature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Allow users to join a conference and receive both screens if shared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Allow users to invite others by name when creating or editing a conference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Allow users to access Past/Canceled Video Conferences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Improve usability of the system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Use Cases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925" y="1356582"/>
            <a:ext cx="5930084" cy="518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Sequence Diagrams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" y="1342200"/>
            <a:ext cx="8585200" cy="497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Sequence Diagrams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1825"/>
            <a:ext cx="9144000" cy="504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System Decomposition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-18071" l="0" r="0" t="-18073"/>
          <a:stretch/>
        </p:blipFill>
        <p:spPr>
          <a:xfrm>
            <a:off x="109446" y="1851716"/>
            <a:ext cx="8946599" cy="419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System Deployment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Minimum Hardware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48200" y="1614994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Minimum Software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457200" y="24352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{111FC99E-7804-4861-9FDE-3753FE68E433}</a:tableStyleId>
              </a:tblPr>
              <a:tblGrid>
                <a:gridCol w="1969475"/>
                <a:gridCol w="1521375"/>
              </a:tblGrid>
              <a:tr h="109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Processor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1.6 GHz</a:t>
                      </a:r>
                    </a:p>
                  </a:txBody>
                  <a:tcPr marT="45725" marB="45725" marR="91450" marL="91450" anchor="ctr"/>
                </a:tc>
              </a:tr>
              <a:tr h="109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RAM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256 MB</a:t>
                      </a:r>
                    </a:p>
                  </a:txBody>
                  <a:tcPr marT="45725" marB="45725" marR="91450" marL="91450" anchor="ctr"/>
                </a:tc>
              </a:tr>
              <a:tr h="109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CPU op-model(s)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32-bit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4495800" y="24352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{B8E5741C-8B0E-4B72-8933-13353C62B38F}</a:tableStyleId>
              </a:tblPr>
              <a:tblGrid>
                <a:gridCol w="2281250"/>
                <a:gridCol w="1508800"/>
              </a:tblGrid>
              <a:tr h="81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Database Server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MySql 5.5</a:t>
                      </a:r>
                    </a:p>
                  </a:txBody>
                  <a:tcPr marT="45725" marB="45725" marR="91450" marL="91450" anchor="ctr"/>
                </a:tc>
              </a:tr>
              <a:tr h="81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Web Server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Apache 2.0</a:t>
                      </a:r>
                    </a:p>
                  </a:txBody>
                  <a:tcPr marT="45725" marB="45725" marR="91450" marL="91450" anchor="ctr"/>
                </a:tc>
              </a:tr>
              <a:tr h="81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Server-side Scripting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PHP 5.5</a:t>
                      </a:r>
                    </a:p>
                  </a:txBody>
                  <a:tcPr marT="45725" marB="45725" marR="91450" marL="91450" anchor="ctr"/>
                </a:tc>
              </a:tr>
              <a:tr h="81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Operating System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-US" sz="1800" u="none" cap="none" strike="noStrike">
                          <a:rtl val="0"/>
                        </a:rPr>
                        <a:t>Windows, Linux, Mac OS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