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514" y="-58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13E627-7ABE-45C3-A8CE-FC3A585081DD}" type="datetime1">
              <a:rPr lang="en-US" altLang="en-US"/>
              <a:pPr/>
              <a:t>12/7/2015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68CEEEF-28B9-4EF9-998F-76C487AFAF5D}" type="slidenum">
              <a:rPr lang="en-US" altLang="en-US"/>
              <a:pPr/>
              <a:t>‹#›</a:t>
            </a:fld>
            <a:endParaRPr lang="en-US" altLang="en-US"/>
          </a:p>
        </p:txBody>
      </p:sp>
    </p:spTree>
    <p:extLst>
      <p:ext uri="{BB962C8B-B14F-4D97-AF65-F5344CB8AC3E}">
        <p14:creationId xmlns:p14="http://schemas.microsoft.com/office/powerpoint/2010/main" val="3802332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fld id="{9271C1B4-8343-4AD0-B820-1542ACAFB010}" type="slidenum">
              <a:rPr lang="en-US" altLang="en-US" sz="1200"/>
              <a:pPr eaLnBrk="1" hangingPunct="1"/>
              <a:t>1</a:t>
            </a:fld>
            <a:endParaRPr lang="en-US" altLang="en-US" sz="1200"/>
          </a:p>
        </p:txBody>
      </p:sp>
    </p:spTree>
    <p:extLst>
      <p:ext uri="{BB962C8B-B14F-4D97-AF65-F5344CB8AC3E}">
        <p14:creationId xmlns:p14="http://schemas.microsoft.com/office/powerpoint/2010/main" val="38594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2456FF-F201-4816-8D8E-347355E0695D}" type="slidenum">
              <a:rPr lang="en-US" altLang="en-US"/>
              <a:pPr/>
              <a:t>‹#›</a:t>
            </a:fld>
            <a:endParaRPr lang="en-US" altLang="en-US"/>
          </a:p>
        </p:txBody>
      </p:sp>
    </p:spTree>
    <p:extLst>
      <p:ext uri="{BB962C8B-B14F-4D97-AF65-F5344CB8AC3E}">
        <p14:creationId xmlns:p14="http://schemas.microsoft.com/office/powerpoint/2010/main" val="260823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A1A45AE-B007-4B42-B66F-91027F977A51}" type="slidenum">
              <a:rPr lang="en-US" altLang="en-US"/>
              <a:pPr/>
              <a:t>‹#›</a:t>
            </a:fld>
            <a:endParaRPr lang="en-US" altLang="en-US"/>
          </a:p>
        </p:txBody>
      </p:sp>
    </p:spTree>
    <p:extLst>
      <p:ext uri="{BB962C8B-B14F-4D97-AF65-F5344CB8AC3E}">
        <p14:creationId xmlns:p14="http://schemas.microsoft.com/office/powerpoint/2010/main" val="271841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EA550D4-63BB-4D50-97EB-9E35C6916474}" type="slidenum">
              <a:rPr lang="en-US" altLang="en-US"/>
              <a:pPr/>
              <a:t>‹#›</a:t>
            </a:fld>
            <a:endParaRPr lang="en-US" altLang="en-US"/>
          </a:p>
        </p:txBody>
      </p:sp>
    </p:spTree>
    <p:extLst>
      <p:ext uri="{BB962C8B-B14F-4D97-AF65-F5344CB8AC3E}">
        <p14:creationId xmlns:p14="http://schemas.microsoft.com/office/powerpoint/2010/main" val="365437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DE6546B-5E27-48FB-9CEF-4CAB9A152BF8}" type="slidenum">
              <a:rPr lang="en-US" altLang="en-US"/>
              <a:pPr/>
              <a:t>‹#›</a:t>
            </a:fld>
            <a:endParaRPr lang="en-US" altLang="en-US"/>
          </a:p>
        </p:txBody>
      </p:sp>
    </p:spTree>
    <p:extLst>
      <p:ext uri="{BB962C8B-B14F-4D97-AF65-F5344CB8AC3E}">
        <p14:creationId xmlns:p14="http://schemas.microsoft.com/office/powerpoint/2010/main" val="272933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36CD1F4-67C3-402C-B1DA-1576054B356D}" type="slidenum">
              <a:rPr lang="en-US" altLang="en-US"/>
              <a:pPr/>
              <a:t>‹#›</a:t>
            </a:fld>
            <a:endParaRPr lang="en-US" altLang="en-US"/>
          </a:p>
        </p:txBody>
      </p:sp>
    </p:spTree>
    <p:extLst>
      <p:ext uri="{BB962C8B-B14F-4D97-AF65-F5344CB8AC3E}">
        <p14:creationId xmlns:p14="http://schemas.microsoft.com/office/powerpoint/2010/main" val="141937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EDA5352-C276-4611-879D-29BCC9E9CF7E}" type="slidenum">
              <a:rPr lang="en-US" altLang="en-US"/>
              <a:pPr/>
              <a:t>‹#›</a:t>
            </a:fld>
            <a:endParaRPr lang="en-US" altLang="en-US"/>
          </a:p>
        </p:txBody>
      </p:sp>
    </p:spTree>
    <p:extLst>
      <p:ext uri="{BB962C8B-B14F-4D97-AF65-F5344CB8AC3E}">
        <p14:creationId xmlns:p14="http://schemas.microsoft.com/office/powerpoint/2010/main" val="23664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F8A2D3E-012A-43B3-8EDB-A14340719C79}" type="slidenum">
              <a:rPr lang="en-US" altLang="en-US"/>
              <a:pPr/>
              <a:t>‹#›</a:t>
            </a:fld>
            <a:endParaRPr lang="en-US" altLang="en-US"/>
          </a:p>
        </p:txBody>
      </p:sp>
    </p:spTree>
    <p:extLst>
      <p:ext uri="{BB962C8B-B14F-4D97-AF65-F5344CB8AC3E}">
        <p14:creationId xmlns:p14="http://schemas.microsoft.com/office/powerpoint/2010/main" val="335677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8CE68F8-616A-48ED-A533-4856A72180DC}" type="slidenum">
              <a:rPr lang="en-US" altLang="en-US"/>
              <a:pPr/>
              <a:t>‹#›</a:t>
            </a:fld>
            <a:endParaRPr lang="en-US" altLang="en-US"/>
          </a:p>
        </p:txBody>
      </p:sp>
    </p:spTree>
    <p:extLst>
      <p:ext uri="{BB962C8B-B14F-4D97-AF65-F5344CB8AC3E}">
        <p14:creationId xmlns:p14="http://schemas.microsoft.com/office/powerpoint/2010/main" val="131375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AEDB63C-D358-4B8A-AF23-B541AF719917}" type="slidenum">
              <a:rPr lang="en-US" altLang="en-US"/>
              <a:pPr/>
              <a:t>‹#›</a:t>
            </a:fld>
            <a:endParaRPr lang="en-US" altLang="en-US"/>
          </a:p>
        </p:txBody>
      </p:sp>
    </p:spTree>
    <p:extLst>
      <p:ext uri="{BB962C8B-B14F-4D97-AF65-F5344CB8AC3E}">
        <p14:creationId xmlns:p14="http://schemas.microsoft.com/office/powerpoint/2010/main" val="301752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19EB33B-ADA2-4D77-A4EA-FBC070F4B78C}" type="slidenum">
              <a:rPr lang="en-US" altLang="en-US"/>
              <a:pPr/>
              <a:t>‹#›</a:t>
            </a:fld>
            <a:endParaRPr lang="en-US" altLang="en-US"/>
          </a:p>
        </p:txBody>
      </p:sp>
    </p:spTree>
    <p:extLst>
      <p:ext uri="{BB962C8B-B14F-4D97-AF65-F5344CB8AC3E}">
        <p14:creationId xmlns:p14="http://schemas.microsoft.com/office/powerpoint/2010/main" val="399360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0C039B8-3AB2-4B08-AC75-D6078D52EDBF}" type="slidenum">
              <a:rPr lang="en-US" altLang="en-US"/>
              <a:pPr/>
              <a:t>‹#›</a:t>
            </a:fld>
            <a:endParaRPr lang="en-US" altLang="en-US"/>
          </a:p>
        </p:txBody>
      </p:sp>
    </p:spTree>
    <p:extLst>
      <p:ext uri="{BB962C8B-B14F-4D97-AF65-F5344CB8AC3E}">
        <p14:creationId xmlns:p14="http://schemas.microsoft.com/office/powerpoint/2010/main" val="147697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05EA030E-C070-4D59-B84F-8B618D2E632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10232647" y="2728731"/>
            <a:ext cx="11286233" cy="432016"/>
          </a:xfrm>
          <a:prstGeom prst="rect">
            <a:avLst/>
          </a:prstGeom>
          <a:noFill/>
          <a:ln w="9525">
            <a:noFill/>
            <a:miter lim="800000"/>
            <a:headEnd/>
            <a:tailEnd/>
          </a:ln>
          <a:effectLst/>
        </p:spPr>
        <p:txBody>
          <a:bodyPr wrap="square"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lnSpc>
                <a:spcPct val="30000"/>
              </a:lnSpc>
              <a:spcBef>
                <a:spcPct val="50000"/>
              </a:spcBef>
            </a:pPr>
            <a:r>
              <a:rPr lang="en-US" altLang="en-US" sz="7200" b="1" dirty="0">
                <a:effectLst>
                  <a:outerShdw blurRad="38100" dist="38100" dir="2700000" algn="tl">
                    <a:srgbClr val="C0C0C0"/>
                  </a:outerShdw>
                </a:effectLst>
                <a:latin typeface="Helvetica" panose="020B0604020202020204" pitchFamily="34" charset="0"/>
                <a:cs typeface="Helvetica" panose="020B0604020202020204" pitchFamily="34" charset="0"/>
              </a:rPr>
              <a:t>Senior </a:t>
            </a:r>
            <a:r>
              <a:rPr lang="en-US" altLang="en-US" sz="7200" b="1" dirty="0" smtClean="0">
                <a:effectLst>
                  <a:outerShdw blurRad="38100" dist="38100" dir="2700000" algn="tl">
                    <a:srgbClr val="C0C0C0"/>
                  </a:outerShdw>
                </a:effectLst>
                <a:latin typeface="Helvetica" panose="020B0604020202020204" pitchFamily="34" charset="0"/>
                <a:cs typeface="Helvetica" panose="020B0604020202020204" pitchFamily="34" charset="0"/>
              </a:rPr>
              <a:t>Project – Fall 2015</a:t>
            </a:r>
            <a:endParaRPr lang="en-US" altLang="en-US" sz="7200" dirty="0">
              <a:latin typeface="Helvetica" panose="020B0604020202020204" pitchFamily="34" charset="0"/>
              <a:cs typeface="Helvetica" panose="020B0604020202020204" pitchFamily="34" charset="0"/>
            </a:endParaRPr>
          </a:p>
        </p:txBody>
      </p:sp>
      <p:sp>
        <p:nvSpPr>
          <p:cNvPr id="14339" name="Text Box 12"/>
          <p:cNvSpPr txBox="1">
            <a:spLocks noChangeArrowheads="1"/>
          </p:cNvSpPr>
          <p:nvPr/>
        </p:nvSpPr>
        <p:spPr bwMode="auto">
          <a:xfrm>
            <a:off x="10247887" y="3290248"/>
            <a:ext cx="11270993" cy="2069387"/>
          </a:xfrm>
          <a:prstGeom prst="rect">
            <a:avLst/>
          </a:prstGeom>
          <a:noFill/>
          <a:ln>
            <a:noFill/>
          </a:ln>
        </p:spPr>
        <p:txBody>
          <a:bodyPr wrap="square"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3200" b="1" dirty="0" smtClean="0">
                <a:solidFill>
                  <a:schemeClr val="accent6">
                    <a:lumMod val="75000"/>
                  </a:schemeClr>
                </a:solidFill>
                <a:latin typeface="Helvetica" panose="020B0604020202020204" pitchFamily="34" charset="0"/>
                <a:cs typeface="Helvetica" panose="020B0604020202020204" pitchFamily="34" charset="0"/>
              </a:rPr>
              <a:t>Collaborative Platform</a:t>
            </a:r>
            <a:endParaRPr lang="en-US" altLang="en-US" sz="3200" b="1" dirty="0">
              <a:solidFill>
                <a:schemeClr val="accent6">
                  <a:lumMod val="75000"/>
                </a:schemeClr>
              </a:solidFill>
              <a:latin typeface="Helvetica" panose="020B0604020202020204" pitchFamily="34" charset="0"/>
              <a:cs typeface="Helvetica" panose="020B0604020202020204" pitchFamily="34" charset="0"/>
            </a:endParaRPr>
          </a:p>
          <a:p>
            <a:pPr algn="just" eaLnBrk="1" hangingPunct="1"/>
            <a:r>
              <a:rPr lang="en-US" altLang="en-US" sz="3200" b="1" dirty="0">
                <a:latin typeface="Helvetica" panose="020B0604020202020204" pitchFamily="34" charset="0"/>
                <a:cs typeface="Helvetica" panose="020B0604020202020204" pitchFamily="34" charset="0"/>
              </a:rPr>
              <a:t>Student: </a:t>
            </a:r>
            <a:r>
              <a:rPr lang="en-US" altLang="en-US" sz="3200" dirty="0" smtClean="0">
                <a:latin typeface="Helvetica" panose="020B0604020202020204" pitchFamily="34" charset="0"/>
                <a:cs typeface="Helvetica" panose="020B0604020202020204" pitchFamily="34" charset="0"/>
              </a:rPr>
              <a:t>Ricardo Dominguez, </a:t>
            </a:r>
            <a:r>
              <a:rPr lang="en-US" altLang="en-US" sz="3200" dirty="0">
                <a:latin typeface="Helvetica" panose="020B0604020202020204" pitchFamily="34" charset="0"/>
                <a:cs typeface="Helvetica" panose="020B0604020202020204" pitchFamily="34" charset="0"/>
              </a:rPr>
              <a:t>Florida International University</a:t>
            </a:r>
          </a:p>
          <a:p>
            <a:pPr algn="just" eaLnBrk="1" hangingPunct="1"/>
            <a:r>
              <a:rPr lang="en-US" altLang="en-US" sz="3200" b="1" dirty="0">
                <a:latin typeface="Helvetica" panose="020B0604020202020204" pitchFamily="34" charset="0"/>
                <a:cs typeface="Helvetica" panose="020B0604020202020204" pitchFamily="34" charset="0"/>
              </a:rPr>
              <a:t>Mentor:</a:t>
            </a:r>
            <a:r>
              <a:rPr lang="en-US" altLang="en-US" sz="3200" b="1" i="1" dirty="0">
                <a:latin typeface="Helvetica" panose="020B0604020202020204" pitchFamily="34" charset="0"/>
                <a:cs typeface="Helvetica" panose="020B0604020202020204" pitchFamily="34" charset="0"/>
              </a:rPr>
              <a:t> </a:t>
            </a:r>
            <a:r>
              <a:rPr lang="en-US" altLang="en-US" sz="3200" i="1" dirty="0" smtClean="0">
                <a:latin typeface="Helvetica" panose="020B0604020202020204" pitchFamily="34" charset="0"/>
                <a:cs typeface="Helvetica" panose="020B0604020202020204" pitchFamily="34" charset="0"/>
              </a:rPr>
              <a:t>Juan Caraballo</a:t>
            </a:r>
            <a:r>
              <a:rPr lang="en-US" altLang="ja-JP" sz="3200" dirty="0" smtClean="0">
                <a:latin typeface="Helvetica" panose="020B0604020202020204" pitchFamily="34" charset="0"/>
                <a:cs typeface="Helvetica" panose="020B0604020202020204" pitchFamily="34" charset="0"/>
              </a:rPr>
              <a:t>,</a:t>
            </a:r>
            <a:r>
              <a:rPr lang="en-US" altLang="ja-JP" sz="3200" i="1" dirty="0" smtClean="0">
                <a:latin typeface="Helvetica" panose="020B0604020202020204" pitchFamily="34" charset="0"/>
                <a:cs typeface="Helvetica" panose="020B0604020202020204" pitchFamily="34" charset="0"/>
              </a:rPr>
              <a:t> IBM</a:t>
            </a:r>
            <a:endParaRPr lang="en-US" altLang="ja-JP" sz="3200" dirty="0">
              <a:latin typeface="Helvetica" panose="020B0604020202020204" pitchFamily="34" charset="0"/>
              <a:cs typeface="Helvetica" panose="020B0604020202020204" pitchFamily="34" charset="0"/>
            </a:endParaRPr>
          </a:p>
          <a:p>
            <a:pPr algn="just" eaLnBrk="1" hangingPunct="1"/>
            <a:r>
              <a:rPr lang="en-US" altLang="en-US" sz="3200" b="1" dirty="0">
                <a:latin typeface="Helvetica" panose="020B0604020202020204" pitchFamily="34" charset="0"/>
                <a:cs typeface="Helvetica" panose="020B0604020202020204" pitchFamily="34" charset="0"/>
              </a:rPr>
              <a:t>Instructor:</a:t>
            </a:r>
            <a:r>
              <a:rPr lang="en-US" altLang="en-US" sz="3200" b="1" i="1" dirty="0">
                <a:latin typeface="Helvetica" panose="020B0604020202020204" pitchFamily="34" charset="0"/>
                <a:cs typeface="Helvetica" panose="020B0604020202020204" pitchFamily="34" charset="0"/>
              </a:rPr>
              <a:t> </a:t>
            </a:r>
            <a:r>
              <a:rPr lang="en-US" altLang="en-US" sz="3200" dirty="0" err="1">
                <a:latin typeface="Helvetica" panose="020B0604020202020204" pitchFamily="34" charset="0"/>
                <a:cs typeface="Helvetica" panose="020B0604020202020204" pitchFamily="34" charset="0"/>
              </a:rPr>
              <a:t>Masoud</a:t>
            </a:r>
            <a:r>
              <a:rPr lang="en-US" altLang="en-US" sz="3200" dirty="0">
                <a:latin typeface="Helvetica" panose="020B0604020202020204" pitchFamily="34" charset="0"/>
                <a:cs typeface="Helvetica" panose="020B0604020202020204" pitchFamily="34" charset="0"/>
              </a:rPr>
              <a:t> </a:t>
            </a:r>
            <a:r>
              <a:rPr lang="en-US" altLang="en-US" sz="3200" dirty="0" err="1">
                <a:latin typeface="Helvetica" panose="020B0604020202020204" pitchFamily="34" charset="0"/>
                <a:cs typeface="Helvetica" panose="020B0604020202020204" pitchFamily="34" charset="0"/>
              </a:rPr>
              <a:t>Sadjadi</a:t>
            </a:r>
            <a:r>
              <a:rPr lang="en-US" altLang="en-US" sz="3200" dirty="0">
                <a:latin typeface="Helvetica" panose="020B0604020202020204" pitchFamily="34" charset="0"/>
                <a:cs typeface="Helvetica" panose="020B0604020202020204" pitchFamily="34" charset="0"/>
              </a:rPr>
              <a:t>, Florida International University</a:t>
            </a:r>
          </a:p>
        </p:txBody>
      </p:sp>
      <p:sp>
        <p:nvSpPr>
          <p:cNvPr id="14340" name="Text Box 72"/>
          <p:cNvSpPr txBox="1">
            <a:spLocks noChangeArrowheads="1"/>
          </p:cNvSpPr>
          <p:nvPr/>
        </p:nvSpPr>
        <p:spPr bwMode="auto">
          <a:xfrm>
            <a:off x="1143000" y="42373251"/>
            <a:ext cx="30632400"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buClr>
                <a:srgbClr val="3333CC"/>
              </a:buClr>
            </a:pPr>
            <a:r>
              <a:rPr lang="en-US" altLang="en-US" sz="3000" dirty="0"/>
              <a:t>The material presented in this poster is based upon the work supported by </a:t>
            </a:r>
            <a:r>
              <a:rPr lang="en-US" altLang="en-US" sz="3000" dirty="0" smtClean="0"/>
              <a:t>Dr. </a:t>
            </a:r>
            <a:r>
              <a:rPr lang="en-US" altLang="en-US" sz="3000" dirty="0" err="1" smtClean="0"/>
              <a:t>Masoud</a:t>
            </a:r>
            <a:r>
              <a:rPr lang="en-US" altLang="en-US" sz="3000" dirty="0" smtClean="0"/>
              <a:t> </a:t>
            </a:r>
            <a:r>
              <a:rPr lang="en-US" altLang="en-US" sz="3000" dirty="0" err="1" smtClean="0"/>
              <a:t>Sadjadi</a:t>
            </a:r>
            <a:r>
              <a:rPr lang="en-US" altLang="en-US" sz="3000" dirty="0" smtClean="0"/>
              <a:t> and Juan Caraballo. </a:t>
            </a:r>
            <a:r>
              <a:rPr lang="en-US" altLang="en-US" sz="3000" dirty="0"/>
              <a:t>I am thankful to the help that I received from my group </a:t>
            </a:r>
            <a:r>
              <a:rPr lang="en-US" altLang="en-US" sz="3000" dirty="0" smtClean="0"/>
              <a:t>members, Frank Hernandez and Christopher Jones.</a:t>
            </a:r>
            <a:endParaRPr lang="en-US" altLang="en-US" sz="3000" dirty="0"/>
          </a:p>
        </p:txBody>
      </p:sp>
      <p:sp>
        <p:nvSpPr>
          <p:cNvPr id="14341" name="Rectangle 18"/>
          <p:cNvSpPr>
            <a:spLocks noChangeArrowheads="1"/>
          </p:cNvSpPr>
          <p:nvPr/>
        </p:nvSpPr>
        <p:spPr bwMode="auto">
          <a:xfrm>
            <a:off x="977821" y="5359635"/>
            <a:ext cx="31089600" cy="35661600"/>
          </a:xfrm>
          <a:prstGeom prst="rect">
            <a:avLst/>
          </a:prstGeom>
          <a:noFill/>
          <a:ln w="635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5" name="Text Box 19"/>
          <p:cNvSpPr txBox="1">
            <a:spLocks noChangeArrowheads="1"/>
          </p:cNvSpPr>
          <p:nvPr/>
        </p:nvSpPr>
        <p:spPr bwMode="auto">
          <a:xfrm>
            <a:off x="2895600" y="5794066"/>
            <a:ext cx="27355800" cy="730559"/>
          </a:xfrm>
          <a:prstGeom prst="rect">
            <a:avLst/>
          </a:prstGeom>
          <a:pattFill prst="dkUpDiag">
            <a:fgClr>
              <a:schemeClr val="accent1"/>
            </a:fgClr>
            <a:bgClr>
              <a:schemeClr val="bg1"/>
            </a:bgClr>
          </a:pattFill>
          <a:ln w="15875" cap="rnd">
            <a:solidFill>
              <a:srgbClr val="0033CC"/>
            </a:solidFill>
            <a:prstDash val="dash"/>
            <a:bevel/>
            <a:headEnd/>
            <a:tailEnd/>
          </a:ln>
          <a:effectLst>
            <a:glow rad="101600">
              <a:schemeClr val="accent6">
                <a:satMod val="175000"/>
                <a:alpha val="40000"/>
              </a:schemeClr>
            </a:glow>
          </a:effectLst>
          <a:scene3d>
            <a:camera prst="orthographicFront"/>
            <a:lightRig rig="threePt" dir="t"/>
          </a:scene3d>
          <a:sp3d>
            <a:bevelT prst="relaxedInset"/>
          </a:sp3d>
        </p:spPr>
        <p:txBody>
          <a:bodyPr wrap="square"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rPr>
              <a:t>Problem							Current System	             					Implementation</a:t>
            </a:r>
            <a:endParaRPr lang="en-US" sz="4100" b="1" dirty="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endParaRPr>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a:t>
            </a:r>
          </a:p>
        </p:txBody>
      </p:sp>
      <p:sp>
        <p:nvSpPr>
          <p:cNvPr id="2" name="TextBox 1"/>
          <p:cNvSpPr txBox="1"/>
          <p:nvPr/>
        </p:nvSpPr>
        <p:spPr>
          <a:xfrm>
            <a:off x="3008143" y="6918134"/>
            <a:ext cx="9031458" cy="9510296"/>
          </a:xfrm>
          <a:prstGeom prst="rect">
            <a:avLst/>
          </a:prstGeom>
          <a:noFill/>
          <a:ln w="12700" cap="rnd">
            <a:noFill/>
          </a:ln>
          <a:effectLst/>
        </p:spPr>
        <p:txBody>
          <a:bodyPr wrap="square" rtlCol="0">
            <a:spAutoFit/>
          </a:bodyPr>
          <a:lstStyle/>
          <a:p>
            <a:pPr algn="just"/>
            <a:r>
              <a:rPr lang="en-US" sz="3600" dirty="0" smtClean="0">
                <a:latin typeface="Helvetica" panose="020B0604020202020204" pitchFamily="34" charset="0"/>
                <a:cs typeface="Helvetica" panose="020B0604020202020204" pitchFamily="34" charset="0"/>
              </a:rPr>
              <a:t>The system, at the beginning of the semester, lacked proper automatic tests. This needed to be addressed because if the system were to change in the future then it would need some kind of automated code that it could fall back on to make sure that the features were working as intended by the system.</a:t>
            </a:r>
          </a:p>
          <a:p>
            <a:pPr algn="just"/>
            <a:endParaRPr lang="en-US" sz="3600" dirty="0" smtClean="0">
              <a:latin typeface="Helvetica" panose="020B0604020202020204" pitchFamily="34" charset="0"/>
              <a:cs typeface="Helvetica" panose="020B0604020202020204" pitchFamily="34" charset="0"/>
            </a:endParaRPr>
          </a:p>
          <a:p>
            <a:pPr algn="just"/>
            <a:r>
              <a:rPr lang="en-US" sz="3600" dirty="0" smtClean="0">
                <a:latin typeface="Helvetica" panose="020B0604020202020204" pitchFamily="34" charset="0"/>
                <a:cs typeface="Helvetica" panose="020B0604020202020204" pitchFamily="34" charset="0"/>
              </a:rPr>
              <a:t>It also lacked a feature that would allow users to give the administrators some kind of feedback they could use in order to better the system as a whole. The system was subject to risk if changed at its core and more than likely, many aspects of it would have to be begun from scratch without many references to go by.</a:t>
            </a:r>
            <a:endParaRPr lang="en-US" sz="3600" dirty="0">
              <a:latin typeface="Helvetica" panose="020B0604020202020204" pitchFamily="34" charset="0"/>
              <a:cs typeface="Helvetica" panose="020B0604020202020204" pitchFamily="34" charset="0"/>
            </a:endParaRPr>
          </a:p>
        </p:txBody>
      </p:sp>
      <p:sp>
        <p:nvSpPr>
          <p:cNvPr id="22" name="TextBox 21"/>
          <p:cNvSpPr txBox="1"/>
          <p:nvPr/>
        </p:nvSpPr>
        <p:spPr>
          <a:xfrm>
            <a:off x="12469623" y="6887105"/>
            <a:ext cx="8207753" cy="10064294"/>
          </a:xfrm>
          <a:prstGeom prst="rect">
            <a:avLst/>
          </a:prstGeom>
          <a:noFill/>
        </p:spPr>
        <p:txBody>
          <a:bodyPr wrap="square" rtlCol="0">
            <a:spAutoFit/>
          </a:bodyPr>
          <a:lstStyle/>
          <a:p>
            <a:pPr algn="just"/>
            <a:r>
              <a:rPr lang="en-US" sz="3600" dirty="0" smtClean="0">
                <a:latin typeface="Helvetica" panose="020B0604020202020204" pitchFamily="34" charset="0"/>
                <a:cs typeface="Helvetica" panose="020B0604020202020204" pitchFamily="34" charset="0"/>
              </a:rPr>
              <a:t>The current system has several suites that cover both functional and unit tests that span the many facets that our system has to offer. There has been a feedback feature added as well that allows users to provide us with insight as to how to better what we currently have. </a:t>
            </a:r>
          </a:p>
          <a:p>
            <a:pPr algn="just"/>
            <a:endParaRPr lang="en-US" sz="3600" dirty="0" smtClean="0">
              <a:latin typeface="Helvetica" panose="020B0604020202020204" pitchFamily="34" charset="0"/>
              <a:cs typeface="Helvetica" panose="020B0604020202020204" pitchFamily="34" charset="0"/>
            </a:endParaRPr>
          </a:p>
          <a:p>
            <a:pPr algn="just"/>
            <a:r>
              <a:rPr lang="en-US" sz="3600" dirty="0" smtClean="0">
                <a:latin typeface="Helvetica" panose="020B0604020202020204" pitchFamily="34" charset="0"/>
                <a:cs typeface="Helvetica" panose="020B0604020202020204" pitchFamily="34" charset="0"/>
              </a:rPr>
              <a:t>The test suites make sure that our database is communicating with the system as it should and that the correct tables are being utilized as a whole.</a:t>
            </a:r>
          </a:p>
          <a:p>
            <a:pPr algn="just"/>
            <a:r>
              <a:rPr lang="en-US" sz="3600" dirty="0" smtClean="0">
                <a:latin typeface="Helvetica" panose="020B0604020202020204" pitchFamily="34" charset="0"/>
                <a:cs typeface="Helvetica" panose="020B0604020202020204" pitchFamily="34" charset="0"/>
              </a:rPr>
              <a:t>They also check the user end of the application to make sure we have a step by step visual documentation of how our system is supposed to work.</a:t>
            </a:r>
          </a:p>
          <a:p>
            <a:pPr algn="just"/>
            <a:endParaRPr lang="en-US" sz="3600" dirty="0">
              <a:latin typeface="Helvetica" panose="020B0604020202020204" pitchFamily="34" charset="0"/>
              <a:cs typeface="Helvetica" panose="020B0604020202020204" pitchFamily="34" charset="0"/>
            </a:endParaRPr>
          </a:p>
        </p:txBody>
      </p:sp>
      <p:sp>
        <p:nvSpPr>
          <p:cNvPr id="23" name="TextBox 22"/>
          <p:cNvSpPr txBox="1"/>
          <p:nvPr/>
        </p:nvSpPr>
        <p:spPr>
          <a:xfrm>
            <a:off x="21638138" y="6887105"/>
            <a:ext cx="8553888" cy="10064294"/>
          </a:xfrm>
          <a:prstGeom prst="rect">
            <a:avLst/>
          </a:prstGeom>
          <a:noFill/>
        </p:spPr>
        <p:txBody>
          <a:bodyPr wrap="square" rtlCol="0">
            <a:spAutoFit/>
          </a:bodyPr>
          <a:lstStyle/>
          <a:p>
            <a:r>
              <a:rPr lang="en-US" sz="3600" dirty="0" smtClean="0">
                <a:latin typeface="Helvetica" panose="020B0604020202020204" pitchFamily="34" charset="0"/>
                <a:cs typeface="Helvetica" panose="020B0604020202020204" pitchFamily="34" charset="0"/>
              </a:rPr>
              <a:t>In order to provide a secure experience the system should have Unit and Functionality Tests in the following subsystems – </a:t>
            </a:r>
          </a:p>
          <a:p>
            <a:pPr marL="457200" indent="-4572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Tickets</a:t>
            </a:r>
          </a:p>
          <a:p>
            <a:pPr marL="457200" indent="-4572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Users</a:t>
            </a:r>
            <a:endParaRPr lang="en-US" sz="36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Mentorship</a:t>
            </a:r>
          </a:p>
          <a:p>
            <a:pPr marL="457200" indent="-4572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Video Conferencing &amp; Messaging</a:t>
            </a:r>
          </a:p>
          <a:p>
            <a:pPr marL="571500" indent="-5715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Reporting</a:t>
            </a:r>
          </a:p>
          <a:p>
            <a:pPr marL="457200" indent="-457200">
              <a:buFont typeface="Arial" panose="020B0604020202020204" pitchFamily="34" charset="0"/>
              <a:buChar char="•"/>
            </a:pPr>
            <a:r>
              <a:rPr lang="en-US" sz="3600" dirty="0" smtClean="0">
                <a:latin typeface="Helvetica" panose="020B0604020202020204" pitchFamily="34" charset="0"/>
                <a:cs typeface="Helvetica" panose="020B0604020202020204" pitchFamily="34" charset="0"/>
              </a:rPr>
              <a:t>Feedback</a:t>
            </a:r>
          </a:p>
          <a:p>
            <a:r>
              <a:rPr lang="en-US" sz="3600" dirty="0" smtClean="0">
                <a:latin typeface="Helvetica" panose="020B0604020202020204" pitchFamily="34" charset="0"/>
                <a:cs typeface="Helvetica" panose="020B0604020202020204" pitchFamily="34" charset="0"/>
              </a:rPr>
              <a:t>As well as other areas not covered by these subsystems crucial to a good user experience.</a:t>
            </a:r>
          </a:p>
          <a:p>
            <a:endParaRPr lang="en-US" sz="3600" dirty="0">
              <a:latin typeface="Helvetica" panose="020B0604020202020204" pitchFamily="34" charset="0"/>
              <a:cs typeface="Helvetica" panose="020B0604020202020204" pitchFamily="34" charset="0"/>
            </a:endParaRPr>
          </a:p>
          <a:p>
            <a:r>
              <a:rPr lang="en-US" sz="3600" dirty="0" smtClean="0">
                <a:latin typeface="Helvetica" panose="020B0604020202020204" pitchFamily="34" charset="0"/>
                <a:cs typeface="Helvetica" panose="020B0604020202020204" pitchFamily="34" charset="0"/>
              </a:rPr>
              <a:t>The system must also support a sub-system that will allow users to give the administrators constructive comments on the application.</a:t>
            </a:r>
          </a:p>
        </p:txBody>
      </p:sp>
      <p:sp>
        <p:nvSpPr>
          <p:cNvPr id="24" name="TextBox 23"/>
          <p:cNvSpPr txBox="1"/>
          <p:nvPr/>
        </p:nvSpPr>
        <p:spPr>
          <a:xfrm>
            <a:off x="3328866" y="18545738"/>
            <a:ext cx="7672664" cy="2862322"/>
          </a:xfrm>
          <a:prstGeom prst="rect">
            <a:avLst/>
          </a:prstGeom>
          <a:noFill/>
        </p:spPr>
        <p:txBody>
          <a:bodyPr wrap="square" rtlCol="0">
            <a:spAutoFit/>
          </a:bodyPr>
          <a:lstStyle/>
          <a:p>
            <a:r>
              <a:rPr lang="en-US" sz="3600" dirty="0" smtClean="0"/>
              <a:t>Collaborative Platform is designed around the </a:t>
            </a:r>
            <a:r>
              <a:rPr lang="en-US" sz="3600" dirty="0" err="1" smtClean="0"/>
              <a:t>Yii</a:t>
            </a:r>
            <a:r>
              <a:rPr lang="en-US" sz="3600" dirty="0" smtClean="0"/>
              <a:t> Framework. This Framework uses a Model -&gt; Controller -&gt; View relationship and is mainly programmed in PHP.</a:t>
            </a:r>
            <a:endParaRPr lang="en-US" sz="3600" dirty="0"/>
          </a:p>
        </p:txBody>
      </p:sp>
      <p:pic>
        <p:nvPicPr>
          <p:cNvPr id="27" name="Picture 118" descr="http://manojjaggavarapu.files.wordpress.com/2012/05/mvcb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7" y="21793963"/>
            <a:ext cx="7494743" cy="63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18440" y="1968921"/>
            <a:ext cx="3200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65120" y="3837142"/>
            <a:ext cx="69056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49683" y="2721587"/>
            <a:ext cx="3095625"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9"/>
          <p:cNvSpPr txBox="1">
            <a:spLocks noChangeArrowheads="1"/>
          </p:cNvSpPr>
          <p:nvPr/>
        </p:nvSpPr>
        <p:spPr bwMode="auto">
          <a:xfrm>
            <a:off x="2895600" y="28825918"/>
            <a:ext cx="27355800" cy="730559"/>
          </a:xfrm>
          <a:prstGeom prst="rect">
            <a:avLst/>
          </a:prstGeom>
          <a:pattFill prst="dkUpDiag">
            <a:fgClr>
              <a:schemeClr val="accent1"/>
            </a:fgClr>
            <a:bgClr>
              <a:schemeClr val="bg1"/>
            </a:bgClr>
          </a:pattFill>
          <a:ln w="15875" cap="rnd">
            <a:solidFill>
              <a:srgbClr val="0033CC"/>
            </a:solidFill>
            <a:prstDash val="dash"/>
            <a:bevel/>
            <a:headEnd/>
            <a:tailEnd/>
          </a:ln>
          <a:effectLst>
            <a:glow rad="101600">
              <a:schemeClr val="accent6">
                <a:satMod val="175000"/>
                <a:alpha val="40000"/>
              </a:schemeClr>
            </a:glow>
          </a:effectLst>
          <a:scene3d>
            <a:camera prst="orthographicFront"/>
            <a:lightRig rig="threePt" dir="t"/>
          </a:scene3d>
          <a:sp3d>
            <a:bevelT prst="relaxedInset"/>
          </a:sp3d>
        </p:spPr>
        <p:txBody>
          <a:bodyPr wrap="square"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rPr>
              <a:t>	Verification 							Screenshots	 						Summary			</a:t>
            </a:r>
            <a:endParaRPr lang="en-US" sz="4100" b="1" dirty="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48160" y="18725057"/>
            <a:ext cx="10028058" cy="9749307"/>
          </a:xfrm>
          <a:prstGeom prst="rect">
            <a:avLst/>
          </a:prstGeom>
        </p:spPr>
      </p:pic>
      <p:sp>
        <p:nvSpPr>
          <p:cNvPr id="47" name="Text Box 19"/>
          <p:cNvSpPr txBox="1">
            <a:spLocks noChangeArrowheads="1"/>
          </p:cNvSpPr>
          <p:nvPr/>
        </p:nvSpPr>
        <p:spPr bwMode="auto">
          <a:xfrm>
            <a:off x="2844721" y="17187149"/>
            <a:ext cx="27355800" cy="730559"/>
          </a:xfrm>
          <a:prstGeom prst="rect">
            <a:avLst/>
          </a:prstGeom>
          <a:pattFill prst="dkUpDiag">
            <a:fgClr>
              <a:schemeClr val="accent1"/>
            </a:fgClr>
            <a:bgClr>
              <a:schemeClr val="bg1"/>
            </a:bgClr>
          </a:pattFill>
          <a:ln w="15875" cap="rnd">
            <a:solidFill>
              <a:srgbClr val="0033CC"/>
            </a:solidFill>
            <a:prstDash val="dash"/>
            <a:bevel/>
            <a:headEnd/>
            <a:tailEnd/>
          </a:ln>
          <a:effectLst>
            <a:glow rad="101600">
              <a:schemeClr val="accent6">
                <a:satMod val="175000"/>
                <a:alpha val="40000"/>
              </a:schemeClr>
            </a:glow>
          </a:effectLst>
          <a:scene3d>
            <a:camera prst="orthographicFront"/>
            <a:lightRig rig="threePt" dir="t"/>
          </a:scene3d>
          <a:sp3d>
            <a:bevelT prst="relaxedInset"/>
          </a:sp3d>
        </p:spPr>
        <p:txBody>
          <a:bodyPr wrap="square" lIns="98655" tIns="49327" rIns="98655" bIns="49327">
            <a:spAutoFit/>
          </a:bodyPr>
          <a:lstStyle/>
          <a:p>
            <a:pPr algn="ctr" defTabSz="985838">
              <a:spcBef>
                <a:spcPct val="50000"/>
              </a:spcBef>
              <a:defRPr/>
            </a:pPr>
            <a:r>
              <a:rPr lang="en-US" sz="4100" b="1" dirty="0" smtClean="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rPr>
              <a:t>System Design 							Object Design 						Implementation</a:t>
            </a:r>
            <a:endParaRPr lang="en-US" sz="4100" b="1" dirty="0">
              <a:solidFill>
                <a:srgbClr val="336699"/>
              </a:solidFill>
              <a:effectLst>
                <a:outerShdw blurRad="38100" dist="38100" dir="2700000" algn="tl">
                  <a:srgbClr val="DDDDDD"/>
                </a:outerShdw>
              </a:effectLst>
              <a:latin typeface="Helvetica" panose="020B0604020202020204" pitchFamily="34" charset="0"/>
              <a:ea typeface="ＭＳ Ｐゴシック" charset="-128"/>
              <a:cs typeface="Helvetica" panose="020B0604020202020204" pitchFamily="34" charset="0"/>
            </a:endParaRPr>
          </a:p>
        </p:txBody>
      </p:sp>
      <p:pic>
        <p:nvPicPr>
          <p:cNvPr id="50" name="Picture 3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822690" y="213185"/>
            <a:ext cx="4001513" cy="185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6"/>
          <p:cNvSpPr>
            <a:spLocks noChangeArrowheads="1"/>
          </p:cNvSpPr>
          <p:nvPr/>
        </p:nvSpPr>
        <p:spPr bwMode="auto">
          <a:xfrm>
            <a:off x="15029068" y="690586"/>
            <a:ext cx="7822437"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3600" b="1" dirty="0">
                <a:solidFill>
                  <a:schemeClr val="accent2"/>
                </a:solidFill>
                <a:latin typeface="Arial Black" panose="020B0A04020102020204" pitchFamily="34" charset="0"/>
              </a:rPr>
              <a:t>School of Computing &amp; Information </a:t>
            </a:r>
            <a:r>
              <a:rPr lang="en-US" altLang="en-US" sz="3600" b="1" dirty="0" smtClean="0">
                <a:solidFill>
                  <a:schemeClr val="accent2"/>
                </a:solidFill>
                <a:latin typeface="Arial Black" panose="020B0A04020102020204" pitchFamily="34" charset="0"/>
              </a:rPr>
              <a:t>Sciences</a:t>
            </a:r>
            <a:endParaRPr lang="en-US" altLang="en-US" sz="3600" dirty="0">
              <a:solidFill>
                <a:schemeClr val="accent2"/>
              </a:solidFill>
              <a:latin typeface="Arial Black" panose="020B0A04020102020204" pitchFamily="34" charset="0"/>
            </a:endParaRPr>
          </a:p>
        </p:txBody>
      </p:sp>
      <p:pic>
        <p:nvPicPr>
          <p:cNvPr id="14376" name="Picture 40" descr="http://editorconfig.org/logos/phpStor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6570" y="1298575"/>
            <a:ext cx="4095750" cy="4095750"/>
          </a:xfrm>
          <a:prstGeom prst="rect">
            <a:avLst/>
          </a:prstGeom>
          <a:noFill/>
          <a:extLst>
            <a:ext uri="{909E8E84-426E-40DD-AFC4-6F175D3DCCD1}">
              <a14:hiddenFill xmlns:a14="http://schemas.microsoft.com/office/drawing/2010/main">
                <a:solidFill>
                  <a:srgbClr val="FFFFFF"/>
                </a:solidFill>
              </a14:hiddenFill>
            </a:ext>
          </a:extLst>
        </p:spPr>
      </p:pic>
      <p:pic>
        <p:nvPicPr>
          <p:cNvPr id="14382" name="Picture 46" descr="http://matthewturland.com/slides/phpunit-db/img/phpunit.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4383" y="1539071"/>
            <a:ext cx="2105025" cy="173355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5831800" y="3768879"/>
            <a:ext cx="3429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878711" y="29911953"/>
            <a:ext cx="8453949" cy="5632311"/>
          </a:xfrm>
          <a:prstGeom prst="rect">
            <a:avLst/>
          </a:prstGeom>
        </p:spPr>
        <p:txBody>
          <a:bodyPr wrap="square">
            <a:spAutoFit/>
          </a:bodyPr>
          <a:lstStyle/>
          <a:p>
            <a:pPr algn="just"/>
            <a:r>
              <a:rPr lang="en-US" sz="3600" dirty="0" smtClean="0"/>
              <a:t>The Functionality testing was done using a Firefox plugin called “Selenium IDE”. It allows the user to automate front-end application usage.</a:t>
            </a:r>
          </a:p>
          <a:p>
            <a:pPr algn="just"/>
            <a:endParaRPr lang="en-US" sz="3600" dirty="0"/>
          </a:p>
          <a:p>
            <a:pPr algn="just"/>
            <a:r>
              <a:rPr lang="en-US" sz="3600" dirty="0" smtClean="0"/>
              <a:t>The Unit testing was done using </a:t>
            </a:r>
            <a:r>
              <a:rPr lang="en-US" sz="3600" dirty="0" err="1" smtClean="0"/>
              <a:t>PHPUnit</a:t>
            </a:r>
            <a:r>
              <a:rPr lang="en-US" sz="3600" dirty="0" smtClean="0"/>
              <a:t> and tests our models to make sure that our models pull from correct tables and that the models are coded properly to avoid redundant code.</a:t>
            </a:r>
            <a:endParaRPr lang="en-US" sz="3600" dirty="0" smtClean="0"/>
          </a:p>
        </p:txBody>
      </p:sp>
      <p:sp>
        <p:nvSpPr>
          <p:cNvPr id="61" name="TextBox 48"/>
          <p:cNvSpPr txBox="1">
            <a:spLocks noChangeArrowheads="1"/>
          </p:cNvSpPr>
          <p:nvPr/>
        </p:nvSpPr>
        <p:spPr bwMode="auto">
          <a:xfrm>
            <a:off x="22387481" y="30043093"/>
            <a:ext cx="7592824" cy="106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just"/>
            <a:r>
              <a:rPr lang="en-US" altLang="en-US" sz="3600" dirty="0"/>
              <a:t>The Collaborative platform provides </a:t>
            </a:r>
            <a:r>
              <a:rPr lang="en-US" altLang="en-US" sz="3600" dirty="0" smtClean="0"/>
              <a:t>a tool for students to ask questions and have them answered in a timely manner. </a:t>
            </a:r>
            <a:endParaRPr lang="en-US" altLang="en-US" sz="3600" dirty="0"/>
          </a:p>
          <a:p>
            <a:pPr algn="just"/>
            <a:endParaRPr lang="en-US" altLang="en-US" sz="3600" dirty="0"/>
          </a:p>
          <a:p>
            <a:pPr algn="just"/>
            <a:r>
              <a:rPr lang="en-US" altLang="en-US" sz="3600" dirty="0" smtClean="0"/>
              <a:t>With the implementation of the Feedback feature we can take a step towards making sure people are satisfied with our products and can air any problems they may have with it.</a:t>
            </a:r>
          </a:p>
          <a:p>
            <a:pPr algn="just"/>
            <a:endParaRPr lang="en-US" altLang="en-US" sz="3600" dirty="0"/>
          </a:p>
          <a:p>
            <a:pPr algn="just"/>
            <a:r>
              <a:rPr lang="en-US" altLang="en-US" sz="3600" dirty="0" smtClean="0"/>
              <a:t>By writing a series of suites it also ensures that any future changes the application goes through will only better our system rather than hinder it. This full package allows Collaborative Platform to take on any shape it wants to in the future.</a:t>
            </a:r>
            <a:endParaRPr lang="en-US" altLang="en-US" sz="3600" dirty="0"/>
          </a:p>
        </p:txBody>
      </p:sp>
      <p:pic>
        <p:nvPicPr>
          <p:cNvPr id="15" name="Picture 14"/>
          <p:cNvPicPr>
            <a:picLocks noChangeAspect="1"/>
          </p:cNvPicPr>
          <p:nvPr/>
        </p:nvPicPr>
        <p:blipFill>
          <a:blip r:embed="rId12"/>
          <a:stretch>
            <a:fillRect/>
          </a:stretch>
        </p:blipFill>
        <p:spPr>
          <a:xfrm>
            <a:off x="11911287" y="34549333"/>
            <a:ext cx="9573462" cy="3523666"/>
          </a:xfrm>
          <a:prstGeom prst="rect">
            <a:avLst/>
          </a:prstGeom>
          <a:effectLst/>
        </p:spPr>
      </p:pic>
      <p:pic>
        <p:nvPicPr>
          <p:cNvPr id="8" name="Picture 7"/>
          <p:cNvPicPr>
            <a:picLocks noChangeAspect="1"/>
          </p:cNvPicPr>
          <p:nvPr/>
        </p:nvPicPr>
        <p:blipFill>
          <a:blip r:embed="rId13"/>
          <a:stretch>
            <a:fillRect/>
          </a:stretch>
        </p:blipFill>
        <p:spPr>
          <a:xfrm>
            <a:off x="16287925" y="29962526"/>
            <a:ext cx="5196824" cy="4787292"/>
          </a:xfrm>
          <a:prstGeom prst="rect">
            <a:avLst/>
          </a:prstGeom>
          <a:effectLst>
            <a:outerShdw blurRad="406400" dist="152400" dir="5400000" algn="t" rotWithShape="0">
              <a:prstClr val="black">
                <a:alpha val="40000"/>
              </a:prstClr>
            </a:outerShdw>
          </a:effectLst>
        </p:spPr>
      </p:pic>
      <p:pic>
        <p:nvPicPr>
          <p:cNvPr id="16" name="Picture 15"/>
          <p:cNvPicPr>
            <a:picLocks noChangeAspect="1"/>
          </p:cNvPicPr>
          <p:nvPr/>
        </p:nvPicPr>
        <p:blipFill>
          <a:blip r:embed="rId14"/>
          <a:stretch>
            <a:fillRect/>
          </a:stretch>
        </p:blipFill>
        <p:spPr>
          <a:xfrm>
            <a:off x="11846812" y="38794029"/>
            <a:ext cx="9938848" cy="1964968"/>
          </a:xfrm>
          <a:prstGeom prst="rect">
            <a:avLst/>
          </a:prstGeom>
          <a:effectLst>
            <a:outerShdw blurRad="292100" dist="127000" dir="16200000" rotWithShape="0">
              <a:prstClr val="black">
                <a:alpha val="40000"/>
              </a:prstClr>
            </a:outerShdw>
          </a:effectLst>
        </p:spPr>
      </p:pic>
      <p:pic>
        <p:nvPicPr>
          <p:cNvPr id="17" name="Picture 16"/>
          <p:cNvPicPr>
            <a:picLocks noChangeAspect="1"/>
          </p:cNvPicPr>
          <p:nvPr/>
        </p:nvPicPr>
        <p:blipFill>
          <a:blip r:embed="rId15"/>
          <a:stretch>
            <a:fillRect/>
          </a:stretch>
        </p:blipFill>
        <p:spPr>
          <a:xfrm>
            <a:off x="11860200" y="30689481"/>
            <a:ext cx="4010745" cy="3230312"/>
          </a:xfrm>
          <a:prstGeom prst="rect">
            <a:avLst/>
          </a:prstGeom>
        </p:spPr>
      </p:pic>
      <p:pic>
        <p:nvPicPr>
          <p:cNvPr id="19" name="Picture 18"/>
          <p:cNvPicPr>
            <a:picLocks noChangeAspect="1"/>
          </p:cNvPicPr>
          <p:nvPr/>
        </p:nvPicPr>
        <p:blipFill>
          <a:blip r:embed="rId16"/>
          <a:stretch>
            <a:fillRect/>
          </a:stretch>
        </p:blipFill>
        <p:spPr>
          <a:xfrm>
            <a:off x="2844721" y="35924548"/>
            <a:ext cx="8464745" cy="4834449"/>
          </a:xfrm>
          <a:prstGeom prst="rect">
            <a:avLst/>
          </a:prstGeom>
        </p:spPr>
      </p:pic>
      <p:sp>
        <p:nvSpPr>
          <p:cNvPr id="21" name="TextBox 20"/>
          <p:cNvSpPr txBox="1"/>
          <p:nvPr/>
        </p:nvSpPr>
        <p:spPr>
          <a:xfrm>
            <a:off x="22387481" y="18570193"/>
            <a:ext cx="7592824" cy="10064294"/>
          </a:xfrm>
          <a:prstGeom prst="rect">
            <a:avLst/>
          </a:prstGeom>
          <a:noFill/>
        </p:spPr>
        <p:txBody>
          <a:bodyPr wrap="square" rtlCol="0">
            <a:spAutoFit/>
          </a:bodyPr>
          <a:lstStyle/>
          <a:p>
            <a:r>
              <a:rPr lang="en-US" sz="3600" dirty="0" smtClean="0"/>
              <a:t>Feedback was implemented using the </a:t>
            </a:r>
            <a:r>
              <a:rPr lang="en-US" sz="3600" dirty="0" err="1" smtClean="0"/>
              <a:t>Yii</a:t>
            </a:r>
            <a:r>
              <a:rPr lang="en-US" sz="3600" dirty="0" smtClean="0"/>
              <a:t> System design of Model -&gt; Controller -&gt; View. Auxiliary methods were created to tailor the system to suit our needs.</a:t>
            </a:r>
          </a:p>
          <a:p>
            <a:endParaRPr lang="en-US" sz="3600" dirty="0"/>
          </a:p>
          <a:p>
            <a:r>
              <a:rPr lang="en-US" sz="3600" dirty="0" smtClean="0"/>
              <a:t>The subsystem works by allowing users to create Feedback that is accessible for viewing by other users and administrators. </a:t>
            </a:r>
          </a:p>
          <a:p>
            <a:r>
              <a:rPr lang="en-US" sz="3600" dirty="0"/>
              <a:t/>
            </a:r>
            <a:br>
              <a:rPr lang="en-US" sz="3600" dirty="0"/>
            </a:br>
            <a:r>
              <a:rPr lang="en-US" sz="3600" dirty="0" smtClean="0"/>
              <a:t>Restrictions that are present are that while other users can view other feedback they cannot manage the feedback or reply to it. Only the administrator of the system is given these privileges.</a:t>
            </a:r>
          </a:p>
          <a:p>
            <a:endParaRPr lang="en-US" sz="3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12184</TotalTime>
  <Words>608</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ＭＳ Ｐゴシック</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Ricardo Dominguez</cp:lastModifiedBy>
  <cp:revision>40</cp:revision>
  <dcterms:created xsi:type="dcterms:W3CDTF">2012-11-19T15:27:41Z</dcterms:created>
  <dcterms:modified xsi:type="dcterms:W3CDTF">2015-12-07T16:41:49Z</dcterms:modified>
</cp:coreProperties>
</file>