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7" r:id="rId2"/>
    <p:sldId id="258" r:id="rId3"/>
    <p:sldId id="259" r:id="rId4"/>
    <p:sldId id="280" r:id="rId5"/>
    <p:sldId id="261" r:id="rId6"/>
    <p:sldId id="262" r:id="rId7"/>
    <p:sldId id="281" r:id="rId8"/>
    <p:sldId id="264" r:id="rId9"/>
    <p:sldId id="282" r:id="rId10"/>
    <p:sldId id="266" r:id="rId11"/>
    <p:sldId id="267" r:id="rId12"/>
    <p:sldId id="283" r:id="rId13"/>
    <p:sldId id="284" r:id="rId14"/>
    <p:sldId id="270" r:id="rId15"/>
    <p:sldId id="271" r:id="rId16"/>
    <p:sldId id="285" r:id="rId17"/>
    <p:sldId id="273" r:id="rId18"/>
    <p:sldId id="286" r:id="rId19"/>
    <p:sldId id="275" r:id="rId20"/>
    <p:sldId id="287" r:id="rId21"/>
    <p:sldId id="277" r:id="rId22"/>
    <p:sldId id="288" r:id="rId23"/>
    <p:sldId id="279" r:id="rId24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A2E2A949-A378-4A5B-BF53-5348E833A064}">
  <a:tblStyle styleId="{A2E2A949-A378-4A5B-BF53-5348E833A06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BDE59261-7E26-4670-AE27-8BFFD32283E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DD2A2E19-2399-46B3-9526-DFF8F89BA8D4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0" autoAdjust="0"/>
    <p:restoredTop sz="97615" autoAdjust="0"/>
  </p:normalViewPr>
  <p:slideViewPr>
    <p:cSldViewPr snapToGrid="0" snapToObjects="1">
      <p:cViewPr>
        <p:scale>
          <a:sx n="105" d="100"/>
          <a:sy n="105" d="100"/>
        </p:scale>
        <p:origin x="-2672" y="-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605730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0" name="Shape 20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/>
            </a:lvl1pPr>
            <a:lvl2pPr marL="457200" marR="0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/>
            </a:lvl2pPr>
            <a:lvl3pPr marL="914400" marR="0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/>
            </a:lvl3pPr>
            <a:lvl4pPr marL="1371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4pPr>
            <a:lvl5pPr marL="18288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742950" marR="0" indent="-107950" algn="l" rtl="0">
              <a:spcBef>
                <a:spcPts val="56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1143000" marR="0" indent="-76200" algn="l" rtl="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cp-dev.cis.fiu.edu/coplat/index.php/site/logi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ctrTitle"/>
          </p:nvPr>
        </p:nvSpPr>
        <p:spPr>
          <a:xfrm>
            <a:off x="481985" y="1550265"/>
            <a:ext cx="8250472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Collaborative Platform Version 6.0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subTitle" idx="1"/>
          </p:nvPr>
        </p:nvSpPr>
        <p:spPr>
          <a:xfrm>
            <a:off x="1371600" y="3635319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1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</a:t>
            </a:r>
          </a:p>
          <a:p>
            <a:pPr marL="0" marR="0" lvl="0" indent="0" algn="ctr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Mandiel Lastra (Developer)</a:t>
            </a:r>
          </a:p>
          <a:p>
            <a:pPr marL="0" marR="0" lvl="0" indent="0" algn="ctr" rtl="0">
              <a:spcBef>
                <a:spcPts val="64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Michael Machin (Developer)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</a:p>
        </p:txBody>
      </p:sp>
      <p:pic>
        <p:nvPicPr>
          <p:cNvPr id="142" name="Shape 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9400" y="1342200"/>
            <a:ext cx="8585200" cy="497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41825"/>
            <a:ext cx="9144000" cy="504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 rot="-5400000">
            <a:off x="-3543299" y="24042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740" y="0"/>
            <a:ext cx="6512217" cy="68579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2455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Diagrams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000" y="1335825"/>
            <a:ext cx="7551999" cy="55221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5844958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Decomposition</a:t>
            </a:r>
          </a:p>
        </p:txBody>
      </p:sp>
      <p:pic>
        <p:nvPicPr>
          <p:cNvPr id="164" name="Shape 164"/>
          <p:cNvPicPr preferRelativeResize="0"/>
          <p:nvPr/>
        </p:nvPicPr>
        <p:blipFill rotWithShape="1">
          <a:blip r:embed="rId3">
            <a:alphaModFix/>
          </a:blip>
          <a:srcRect t="-18073" b="-18072"/>
          <a:stretch/>
        </p:blipFill>
        <p:spPr>
          <a:xfrm>
            <a:off x="109447" y="1851717"/>
            <a:ext cx="8946599" cy="419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Deployment</a:t>
            </a: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Hardware</a:t>
            </a:r>
          </a:p>
          <a:p>
            <a:pPr marL="0" marR="0" lvl="0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Shape 171"/>
          <p:cNvSpPr txBox="1">
            <a:spLocks noGrp="1"/>
          </p:cNvSpPr>
          <p:nvPr>
            <p:ph type="body" idx="2"/>
          </p:nvPr>
        </p:nvSpPr>
        <p:spPr>
          <a:xfrm>
            <a:off x="4648200" y="1614994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Software</a:t>
            </a:r>
          </a:p>
        </p:txBody>
      </p:sp>
      <p:graphicFrame>
        <p:nvGraphicFramePr>
          <p:cNvPr id="172" name="Shape 172"/>
          <p:cNvGraphicFramePr/>
          <p:nvPr/>
        </p:nvGraphicFramePr>
        <p:xfrm>
          <a:off x="457200" y="2435263"/>
          <a:ext cx="3490850" cy="3283575"/>
        </p:xfrm>
        <a:graphic>
          <a:graphicData uri="http://schemas.openxmlformats.org/drawingml/2006/table">
            <a:tbl>
              <a:tblPr bandRow="1">
                <a:noFill/>
                <a:tableStyleId>{BDE59261-7E26-4670-AE27-8BFFD32283E9}</a:tableStyleId>
              </a:tblPr>
              <a:tblGrid>
                <a:gridCol w="1969475"/>
                <a:gridCol w="1521375"/>
              </a:tblGrid>
              <a:tr h="109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Processor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1.6 GHz</a:t>
                      </a:r>
                    </a:p>
                  </a:txBody>
                  <a:tcPr marL="91450" marR="91450" marT="45725" marB="45725" anchor="ctr"/>
                </a:tc>
              </a:tr>
              <a:tr h="109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RAM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256 MB</a:t>
                      </a:r>
                    </a:p>
                  </a:txBody>
                  <a:tcPr marL="91450" marR="91450" marT="45725" marB="45725" anchor="ctr"/>
                </a:tc>
              </a:tr>
              <a:tr h="109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CPU op-model(s)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32-bit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graphicFrame>
        <p:nvGraphicFramePr>
          <p:cNvPr id="173" name="Shape 173"/>
          <p:cNvGraphicFramePr/>
          <p:nvPr/>
        </p:nvGraphicFramePr>
        <p:xfrm>
          <a:off x="4495800" y="2435263"/>
          <a:ext cx="3790050" cy="3275100"/>
        </p:xfrm>
        <a:graphic>
          <a:graphicData uri="http://schemas.openxmlformats.org/drawingml/2006/table">
            <a:tbl>
              <a:tblPr bandRow="1">
                <a:noFill/>
                <a:tableStyleId>{DD2A2E19-2399-46B3-9526-DFF8F89BA8D4}</a:tableStyleId>
              </a:tblPr>
              <a:tblGrid>
                <a:gridCol w="2281250"/>
                <a:gridCol w="1508800"/>
              </a:tblGrid>
              <a:tr h="81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Database Server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MySql 5.5</a:t>
                      </a:r>
                    </a:p>
                  </a:txBody>
                  <a:tcPr marL="91450" marR="91450" marT="45725" marB="45725" anchor="ctr"/>
                </a:tc>
              </a:tr>
              <a:tr h="81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Web Server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Apache 2.0</a:t>
                      </a:r>
                    </a:p>
                  </a:txBody>
                  <a:tcPr marL="91450" marR="91450" marT="45725" marB="45725" anchor="ctr"/>
                </a:tc>
              </a:tr>
              <a:tr h="81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Server-side Scripting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PHP 5.5</a:t>
                      </a:r>
                    </a:p>
                  </a:txBody>
                  <a:tcPr marL="91450" marR="91450" marT="45725" marB="45725" anchor="ctr"/>
                </a:tc>
              </a:tr>
              <a:tr h="818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Operating System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Windows, Linux, Mac OS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>
            <a:spLocks noGrp="1"/>
          </p:cNvSpPr>
          <p:nvPr>
            <p:ph type="title"/>
          </p:nvPr>
        </p:nvSpPr>
        <p:spPr>
          <a:xfrm>
            <a:off x="457200" y="18997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00198"/>
            <a:ext cx="9143999" cy="5757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7799606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Security/Privacy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595502" y="1851700"/>
            <a:ext cx="8229600" cy="297703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Yii access control rules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Yii Cross-site scripting prevention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Password hashing</a:t>
            </a: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registration process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Class Diagram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199"/>
            <a:ext cx="9143999" cy="5181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379042"/>
      </p:ext>
    </p:extLst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 Both Screens a</a:t>
            </a:r>
            <a:r>
              <a:rPr lang="en-US" sz="4400" b="0" i="0" u="none" strike="noStrike" cap="none" baseline="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lgorithm</a:t>
            </a:r>
            <a:endParaRPr lang="en-US" sz="44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756" y="1636833"/>
            <a:ext cx="4495800" cy="4525963"/>
          </a:xfrm>
        </p:spPr>
        <p:txBody>
          <a:bodyPr/>
          <a:lstStyle/>
          <a:p>
            <a:pPr marL="203200" indent="0">
              <a:buNone/>
            </a:pPr>
            <a:r>
              <a:rPr lang="en-US" sz="2000" b="1" dirty="0" smtClean="0"/>
              <a:t>User1:</a:t>
            </a:r>
          </a:p>
          <a:p>
            <a:pPr marL="203200" indent="0">
              <a:buNone/>
            </a:pPr>
            <a:endParaRPr lang="en-US" sz="2000" dirty="0" smtClean="0"/>
          </a:p>
          <a:p>
            <a:pPr marL="546100" indent="-342900">
              <a:buAutoNum type="arabicPeriod"/>
            </a:pPr>
            <a:r>
              <a:rPr lang="en-US" sz="1600" dirty="0" smtClean="0">
                <a:latin typeface="Courier"/>
                <a:cs typeface="Courier"/>
              </a:rPr>
              <a:t>Click on </a:t>
            </a:r>
          </a:p>
          <a:p>
            <a:pPr marL="203200" indent="0">
              <a:buNone/>
            </a:pPr>
            <a:r>
              <a:rPr lang="en-US" sz="1600" dirty="0" smtClean="0">
                <a:latin typeface="Courier"/>
                <a:cs typeface="Courier"/>
              </a:rPr>
              <a:t>‘Screen Sharing’-&gt;‘Share Screen’</a:t>
            </a:r>
          </a:p>
          <a:p>
            <a:pPr marL="20320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203200" indent="0">
              <a:buNone/>
            </a:pPr>
            <a:r>
              <a:rPr lang="en-US" sz="1600" dirty="0" smtClean="0">
                <a:latin typeface="Courier"/>
                <a:cs typeface="Courier"/>
              </a:rPr>
              <a:t>2. Select screen to be shared</a:t>
            </a:r>
          </a:p>
          <a:p>
            <a:pPr marL="20320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203200" indent="0">
              <a:buNone/>
            </a:pPr>
            <a:r>
              <a:rPr lang="en-US" sz="1600" dirty="0" smtClean="0">
                <a:latin typeface="Courier"/>
                <a:cs typeface="Courier"/>
              </a:rPr>
              <a:t>3. if(!rightScreenIsShared){</a:t>
            </a:r>
            <a:endParaRPr lang="en-US" sz="1600" dirty="0">
              <a:latin typeface="Courier"/>
              <a:cs typeface="Courier"/>
            </a:endParaRPr>
          </a:p>
          <a:p>
            <a:pPr marL="20320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sendStreamIdToAllUsers();</a:t>
            </a:r>
          </a:p>
          <a:p>
            <a:pPr marL="203200" indent="0"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shareScreenOnTheRight();</a:t>
            </a:r>
          </a:p>
          <a:p>
            <a:pPr marL="20320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 }</a:t>
            </a:r>
          </a:p>
          <a:p>
            <a:pPr marL="20320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else {</a:t>
            </a:r>
          </a:p>
          <a:p>
            <a:pPr marL="203200" indent="0">
              <a:buNone/>
            </a:pPr>
            <a:r>
              <a:rPr lang="en-US" sz="1600" dirty="0" smtClean="0">
                <a:latin typeface="Courier"/>
                <a:cs typeface="Courier"/>
              </a:rPr>
              <a:t>	shareSceenOnTheLeft();</a:t>
            </a:r>
            <a:endParaRPr lang="en-US" sz="1600" dirty="0">
              <a:latin typeface="Courier"/>
              <a:cs typeface="Courier"/>
            </a:endParaRPr>
          </a:p>
          <a:p>
            <a:pPr marL="20320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 }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4447452" y="1636833"/>
            <a:ext cx="44958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6pPr>
            <a:lvl7pPr marL="29718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7pPr>
            <a:lvl8pPr marL="34290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8pPr>
            <a:lvl9pPr marL="3886200" marR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9pPr>
          </a:lstStyle>
          <a:p>
            <a:pPr marL="203200" indent="0">
              <a:buFont typeface="Arial"/>
              <a:buNone/>
            </a:pPr>
            <a:r>
              <a:rPr lang="en-US" sz="2000" b="1" dirty="0" smtClean="0"/>
              <a:t>User2:</a:t>
            </a:r>
          </a:p>
          <a:p>
            <a:pPr marL="203200" indent="0">
              <a:buFont typeface="Arial"/>
              <a:buNone/>
            </a:pPr>
            <a:endParaRPr lang="en-US" sz="2000" dirty="0" smtClean="0"/>
          </a:p>
          <a:p>
            <a:pPr marL="546100" indent="-342900">
              <a:buFont typeface="Arial"/>
              <a:buAutoNum type="arabicPeriod"/>
            </a:pPr>
            <a:r>
              <a:rPr lang="en-US" sz="1600" dirty="0" smtClean="0">
                <a:latin typeface="Courier"/>
                <a:cs typeface="Courier"/>
              </a:rPr>
              <a:t>Click on </a:t>
            </a:r>
          </a:p>
          <a:p>
            <a:pPr marL="203200" indent="0"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‘Screen Sharing’-&gt;‘Share Screen’</a:t>
            </a:r>
          </a:p>
          <a:p>
            <a:pPr marL="203200" indent="0">
              <a:buFont typeface="Arial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203200" indent="0"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2. Select screen to be shared</a:t>
            </a:r>
          </a:p>
          <a:p>
            <a:pPr marL="203200" indent="0">
              <a:buFont typeface="Arial"/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203200" indent="0"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3. if(!rightScreenIsShared){</a:t>
            </a:r>
          </a:p>
          <a:p>
            <a:pPr marL="203200" indent="0"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	sendStreamIdToAllUsers();</a:t>
            </a:r>
          </a:p>
          <a:p>
            <a:pPr marL="203200" indent="0"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	shareScreenOnTheRight();</a:t>
            </a:r>
          </a:p>
          <a:p>
            <a:pPr marL="203200" indent="0"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   }</a:t>
            </a:r>
          </a:p>
          <a:p>
            <a:pPr marL="203200" indent="0"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   else {</a:t>
            </a:r>
          </a:p>
          <a:p>
            <a:pPr marL="203200" indent="0"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	shareSceenOnTheLeft();</a:t>
            </a:r>
          </a:p>
          <a:p>
            <a:pPr marL="203200" indent="0">
              <a:buFont typeface="Arial"/>
              <a:buNone/>
            </a:pPr>
            <a:r>
              <a:rPr lang="en-US" sz="1600" dirty="0" smtClean="0">
                <a:latin typeface="Courier"/>
                <a:cs typeface="Courier"/>
              </a:rPr>
              <a:t>   }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students lack a reliable source for answering questions related to their classes or projects in a timely manner.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may rely on several sources, often unreliable, inaccurate, and incomplete.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exists a difficulty matching the right subject matter expert to the right question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Professionals in the field lack an accessible way of being able to mentor students.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</a:t>
            </a:r>
          </a:p>
        </p:txBody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457200" y="1724450"/>
            <a:ext cx="40727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 Emails sent to system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each email for “out of office” qualifiers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email has out of office qualifiers find the user with email’s from address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email is attached to a user, add that user to the away_mentor table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all tickets assigned within “Reassign Rules hours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4530000" y="1724450"/>
            <a:ext cx="4397699" cy="121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ticket: 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 the tickets subject to “subjects” string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a new appropriate mentor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the ticket to a new mentor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the new mentor</a:t>
            </a:r>
          </a:p>
          <a:p>
            <a:pPr marL="914400" lvl="1" indent="-355600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the ticket event</a:t>
            </a:r>
          </a:p>
          <a:p>
            <a:pPr marL="457200" lvl="0" indent="-355600">
              <a:spcBef>
                <a:spcPts val="0"/>
              </a:spcBef>
              <a:buClr>
                <a:srgbClr val="000000"/>
              </a:buClr>
              <a:buSzPct val="100000"/>
              <a:buFont typeface="Calibri"/>
              <a:buAutoNum type="arabicPeriod" startAt="6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Email the “out of office” mentor their tickets that have been reassign and notify them of being away. </a:t>
            </a:r>
          </a:p>
        </p:txBody>
      </p:sp>
    </p:spTree>
    <p:extLst>
      <p:ext uri="{BB962C8B-B14F-4D97-AF65-F5344CB8AC3E}">
        <p14:creationId xmlns:p14="http://schemas.microsoft.com/office/powerpoint/2010/main" val="3945366717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98254"/>
              </p:ext>
            </p:extLst>
          </p:nvPr>
        </p:nvGraphicFramePr>
        <p:xfrm>
          <a:off x="4848488" y="1709868"/>
          <a:ext cx="3990607" cy="4196080"/>
        </p:xfrm>
        <a:graphic>
          <a:graphicData uri="http://schemas.openxmlformats.org/drawingml/2006/table">
            <a:tbl>
              <a:tblPr/>
              <a:tblGrid>
                <a:gridCol w="1264715"/>
                <a:gridCol w="2725892"/>
              </a:tblGrid>
              <a:tr h="4184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Case 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TC_CP_VCM_02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Video conference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invitation to user that is not </a:t>
                      </a:r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registered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 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41849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Objective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that an invitation cannot be sent to a user that is not registered in our system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12554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Precondition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User is logged into the Collaborative Platform site.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User is on the "Video Conference" page or the "View Video Conference" page.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User has a video conference that was created by him/her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83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Steps: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Click on "Edit" on the conference to be editted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Make necessary changes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Click on "Save"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836984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Data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Subject: Integration Testing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Date: 08/05/2015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Time: 11:00 am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Invitee: Smith, John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</a:tr>
              <a:tr h="214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Expected Result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Smith, John does not appear in our records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5B4"/>
                    </a:solidFill>
                  </a:tcPr>
                </a:tc>
              </a:tr>
              <a:tr h="21482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 Output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Smith, John does not appear in our records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DE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772905"/>
              </p:ext>
            </p:extLst>
          </p:nvPr>
        </p:nvGraphicFramePr>
        <p:xfrm>
          <a:off x="318766" y="1709869"/>
          <a:ext cx="4119642" cy="4196080"/>
        </p:xfrm>
        <a:graphic>
          <a:graphicData uri="http://schemas.openxmlformats.org/drawingml/2006/table">
            <a:tbl>
              <a:tblPr/>
              <a:tblGrid>
                <a:gridCol w="1305609"/>
                <a:gridCol w="2814033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Case ID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TC_CP_VCM_02 Video conference is edited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Objective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Test that a conference can be edited by the moderator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Precondition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User is logged into the Collaborative Platform site.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User is on the "Video Conference" page or the "View Video Conference" page.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User has a video conference that was created by him/her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Steps: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 Click on "Edit" on the conference to be editted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 Make necessary changes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 Click on "Save"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Test Data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Subject: Integration Testing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Date: 08/05/2015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Time: 11:00 am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Invitee: Lastra, Mandiel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Invitee 2: Machin, Michael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Expected Result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invitations have been sent successfully sent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Actual Output</a:t>
                      </a:r>
                    </a:p>
                  </a:txBody>
                  <a:tcPr marL="12700" marR="12700" marT="12700" marB="0">
                    <a:lnL>
                      <a:noFill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The invitations have been sent successfully sent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930100"/>
            <a:ext cx="3872500" cy="410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5500" y="1930100"/>
            <a:ext cx="3872498" cy="4106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5270365"/>
      </p:ext>
    </p:extLst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201175" y="1600200"/>
            <a:ext cx="8801374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2800" b="0" i="0" u="sng" strike="noStrike" cap="none" baseline="0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http://cp-dev.cis.fiu.edu/coplat/index.php/site/login</a:t>
            </a:r>
          </a:p>
          <a:p>
            <a:pPr marL="0" marR="0" lvl="0" indent="0" algn="ctr" rtl="0">
              <a:spcBef>
                <a:spcPts val="560"/>
              </a:spcBef>
              <a:buClr>
                <a:schemeClr val="dk1"/>
              </a:buClr>
              <a:buFont typeface="Arial"/>
              <a:buNone/>
            </a:pPr>
            <a:endParaRPr sz="2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4038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Synchronization issue when users join a videoconference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 interaction with the system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basic functionalities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273626"/>
            <a:ext cx="4038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of users joining a conference after it has started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usability of the system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users with new features.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4038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domains have to be populated by administrator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can be assigned to mentors who are out of office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stay assigned indefinitely regardless of priority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are not assigned evenly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same questions will be asked over and over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mentor has to try to find the question in their queue when they receive it</a:t>
            </a:r>
          </a:p>
          <a:p>
            <a:pPr marL="0" marR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Prospective mentors are able to suggest a domain.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mentors who are out of office and stop assigning questions to them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questions to new mentors when the question runs out of time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questions to mentors using round robin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users to look up old questions.</a:t>
            </a:r>
          </a:p>
          <a:p>
            <a:pPr marL="457200" marR="0" lvl="0" indent="-35560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the information, and link, of the ticket in the email.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4648200" y="273626"/>
            <a:ext cx="4038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871594313"/>
      </p:ext>
    </p:extLst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</a:t>
            </a:r>
          </a:p>
        </p:txBody>
      </p:sp>
      <p:pic>
        <p:nvPicPr>
          <p:cNvPr id="114" name="Shape 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513" y="1609775"/>
            <a:ext cx="8826036" cy="4099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User Stories</a:t>
            </a:r>
          </a:p>
        </p:txBody>
      </p:sp>
      <p:graphicFrame>
        <p:nvGraphicFramePr>
          <p:cNvPr id="120" name="Shape 120"/>
          <p:cNvGraphicFramePr/>
          <p:nvPr>
            <p:extLst>
              <p:ext uri="{D42A27DB-BD31-4B8C-83A1-F6EECF244321}">
                <p14:modId xmlns:p14="http://schemas.microsoft.com/office/powerpoint/2010/main" val="571601578"/>
              </p:ext>
            </p:extLst>
          </p:nvPr>
        </p:nvGraphicFramePr>
        <p:xfrm>
          <a:off x="628668" y="1397000"/>
          <a:ext cx="7958950" cy="482105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9589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Allow users to turn their webcam on/off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Bug: Allow for users to register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Bug: Allow users to reset their password using the ‘Forgot Password’ option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Allow users registered by an administrator to change their password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Allow users to edit a video conference’s information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Allow users to join a conference without synchronization problems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Provide users with a second screen sharing window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Allow users to have a robust video conference room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Provide users with a chat feature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Allow users to join a conference and receive both screens if shared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Allow users to invite others by name when creating or editing a conference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/>
                        <a:t>Allow users to access Past/Canceled Video Conferences</a:t>
                      </a:r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/>
                        <a:t>Improve usability of the system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User Stories</a:t>
            </a:r>
          </a:p>
        </p:txBody>
      </p:sp>
      <p:graphicFrame>
        <p:nvGraphicFramePr>
          <p:cNvPr id="112" name="Shape 112"/>
          <p:cNvGraphicFramePr/>
          <p:nvPr>
            <p:extLst>
              <p:ext uri="{D42A27DB-BD31-4B8C-83A1-F6EECF244321}">
                <p14:modId xmlns:p14="http://schemas.microsoft.com/office/powerpoint/2010/main" val="96396276"/>
              </p:ext>
            </p:extLst>
          </p:nvPr>
        </p:nvGraphicFramePr>
        <p:xfrm>
          <a:off x="592518" y="1130015"/>
          <a:ext cx="7958950" cy="536464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7958950"/>
              </a:tblGrid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/>
                        <a:t>Do not auto assign tickets to unavailable mentors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/>
                        <a:t>Send an email to the mentor signifying their unavailable status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Mentors on list are selected by round robin in domain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Tickets are reassigned after a set time of no mentor response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Bug: Ttickets can not have an uploaded file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Set mentors as unavailable upon receiving an Out of Office reply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Reassign tickets that were assigned to an unabailable mentor.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Allow mentor to reject a ticket from their email.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Allow the system admin to set and change reassign rules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Send information of ticket through email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Emails sent throught the system are validated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 dirty="0"/>
                        <a:t>Allow mentors to remove themselves from the away list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Allow the system admin to manage away mentors.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600"/>
                        <a:t>Allow system adminr to add to away list using the user’s name and autocomplete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600"/>
                        <a:t>Bug: Personal mentors are not being registered correctly</a:t>
                      </a:r>
                    </a:p>
                  </a:txBody>
                  <a:tcPr marL="91450" marR="91450" marT="45725" marB="45725"/>
                </a:tc>
              </a:tr>
              <a:tr h="329273">
                <a:tc>
                  <a:txBody>
                    <a:bodyPr/>
                    <a:lstStyle/>
                    <a:p>
                      <a:pPr marL="0" marR="0" indent="0" algn="l" rtl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Improve usability of the system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207118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7925" y="1356582"/>
            <a:ext cx="5930084" cy="518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0146"/>
            <a:ext cx="9144001" cy="4993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1169946"/>
      </p:ext>
    </p:extLst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948</Words>
  <Application>Microsoft Macintosh PowerPoint</Application>
  <PresentationFormat>On-screen Show (4:3)</PresentationFormat>
  <Paragraphs>179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Collaborative Platform Version 6.0</vt:lpstr>
      <vt:lpstr>Problem</vt:lpstr>
      <vt:lpstr>Problem</vt:lpstr>
      <vt:lpstr>Problem</vt:lpstr>
      <vt:lpstr>Project Management</vt:lpstr>
      <vt:lpstr>Implemented User Stories</vt:lpstr>
      <vt:lpstr>Implemented User Stories</vt:lpstr>
      <vt:lpstr>Use Cases</vt:lpstr>
      <vt:lpstr>Use Cases</vt:lpstr>
      <vt:lpstr>Sequence Diagrams</vt:lpstr>
      <vt:lpstr>Sequence Diagrams</vt:lpstr>
      <vt:lpstr>Sequence Diagrams</vt:lpstr>
      <vt:lpstr>Sequence Diagrams</vt:lpstr>
      <vt:lpstr>System Decomposition</vt:lpstr>
      <vt:lpstr>System Deployment</vt:lpstr>
      <vt:lpstr>ER Diagram</vt:lpstr>
      <vt:lpstr>Security/Privacy</vt:lpstr>
      <vt:lpstr>Minimal Class Diagram</vt:lpstr>
      <vt:lpstr>Share Both Screens algorithm</vt:lpstr>
      <vt:lpstr>Algorithm</vt:lpstr>
      <vt:lpstr>Test Cases</vt:lpstr>
      <vt:lpstr>Test Cases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Mandiel Lastra</cp:lastModifiedBy>
  <cp:revision>7</cp:revision>
  <dcterms:modified xsi:type="dcterms:W3CDTF">2015-07-29T22:51:26Z</dcterms:modified>
</cp:coreProperties>
</file>