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75" r:id="rId6"/>
    <p:sldId id="280" r:id="rId7"/>
    <p:sldId id="281" r:id="rId8"/>
    <p:sldId id="282" r:id="rId9"/>
    <p:sldId id="271" r:id="rId10"/>
    <p:sldId id="276" r:id="rId11"/>
    <p:sldId id="283" r:id="rId12"/>
    <p:sldId id="262" r:id="rId13"/>
    <p:sldId id="265" r:id="rId14"/>
    <p:sldId id="28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08" autoAdjust="0"/>
    <p:restoredTop sz="94660"/>
  </p:normalViewPr>
  <p:slideViewPr>
    <p:cSldViewPr>
      <p:cViewPr varScale="1">
        <p:scale>
          <a:sx n="86" d="100"/>
          <a:sy n="86" d="100"/>
        </p:scale>
        <p:origin x="-112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6AC1CF-67FB-4D59-BAA5-1B03B95FE3AB}" type="datetimeFigureOut">
              <a:rPr lang="en-US" smtClean="0"/>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281358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6AC1CF-67FB-4D59-BAA5-1B03B95FE3AB}" type="datetimeFigureOut">
              <a:rPr lang="en-US" smtClean="0"/>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3784450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6AC1CF-67FB-4D59-BAA5-1B03B95FE3AB}" type="datetimeFigureOut">
              <a:rPr lang="en-US" smtClean="0"/>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194378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6AC1CF-67FB-4D59-BAA5-1B03B95FE3AB}" type="datetimeFigureOut">
              <a:rPr lang="en-US" smtClean="0"/>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115478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6AC1CF-67FB-4D59-BAA5-1B03B95FE3AB}" type="datetimeFigureOut">
              <a:rPr lang="en-US" smtClean="0"/>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2732612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6AC1CF-67FB-4D59-BAA5-1B03B95FE3AB}" type="datetimeFigureOut">
              <a:rPr lang="en-US" smtClean="0"/>
              <a:t>4/20/2015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3001573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6AC1CF-67FB-4D59-BAA5-1B03B95FE3AB}" type="datetimeFigureOut">
              <a:rPr lang="en-US" smtClean="0"/>
              <a:t>4/20/2015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523026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6AC1CF-67FB-4D59-BAA5-1B03B95FE3AB}" type="datetimeFigureOut">
              <a:rPr lang="en-US" smtClean="0"/>
              <a:t>4/20/2015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3681010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AC1CF-67FB-4D59-BAA5-1B03B95FE3AB}" type="datetimeFigureOut">
              <a:rPr lang="en-US" smtClean="0"/>
              <a:t>4/20/2015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295767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6AC1CF-67FB-4D59-BAA5-1B03B95FE3AB}" type="datetimeFigureOut">
              <a:rPr lang="en-US" smtClean="0"/>
              <a:t>4/20/2015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262321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6AC1CF-67FB-4D59-BAA5-1B03B95FE3AB}" type="datetimeFigureOut">
              <a:rPr lang="en-US" smtClean="0"/>
              <a:t>4/20/2015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3380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6AC1CF-67FB-4D59-BAA5-1B03B95FE3AB}" type="datetimeFigureOut">
              <a:rPr lang="en-US" smtClean="0"/>
              <a:t>4/20/2015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FBB92-8EE5-4759-95BB-B0E4CF3A93FD}" type="slidenum">
              <a:rPr lang="en-US" smtClean="0"/>
              <a:t>‹#›</a:t>
            </a:fld>
            <a:endParaRPr lang="en-US"/>
          </a:p>
        </p:txBody>
      </p:sp>
    </p:spTree>
    <p:extLst>
      <p:ext uri="{BB962C8B-B14F-4D97-AF65-F5344CB8AC3E}">
        <p14:creationId xmlns:p14="http://schemas.microsoft.com/office/powerpoint/2010/main" val="1646359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Drug designer database</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Carlos Dominguez(Developer, Tester,  scrum master, everything…)</a:t>
            </a:r>
            <a:br>
              <a:rPr lang="en-US" dirty="0" smtClean="0"/>
            </a:br>
            <a:r>
              <a:rPr lang="en-US" dirty="0" smtClean="0"/>
              <a:t/>
            </a:r>
            <a:br>
              <a:rPr lang="en-US" dirty="0" smtClean="0"/>
            </a:br>
            <a:r>
              <a:rPr lang="en-US" dirty="0" smtClean="0"/>
              <a:t>Product Owner: Dr. Luis Arroyo </a:t>
            </a:r>
            <a:endParaRPr lang="en-US" dirty="0"/>
          </a:p>
        </p:txBody>
      </p:sp>
    </p:spTree>
    <p:extLst>
      <p:ext uri="{BB962C8B-B14F-4D97-AF65-F5344CB8AC3E}">
        <p14:creationId xmlns:p14="http://schemas.microsoft.com/office/powerpoint/2010/main" val="909081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Compound Information Defect Test Case</a:t>
            </a: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3077466537"/>
              </p:ext>
            </p:extLst>
          </p:nvPr>
        </p:nvGraphicFramePr>
        <p:xfrm>
          <a:off x="838200" y="1371598"/>
          <a:ext cx="7696201" cy="4800602"/>
        </p:xfrm>
        <a:graphic>
          <a:graphicData uri="http://schemas.openxmlformats.org/drawingml/2006/table">
            <a:tbl>
              <a:tblPr firstRow="1" firstCol="1" bandRow="1">
                <a:tableStyleId>{D27102A9-8310-4765-A935-A1911B00CA55}</a:tableStyleId>
              </a:tblPr>
              <a:tblGrid>
                <a:gridCol w="7696201"/>
              </a:tblGrid>
              <a:tr h="378494">
                <a:tc>
                  <a:txBody>
                    <a:bodyPr/>
                    <a:lstStyle/>
                    <a:p>
                      <a:pPr marL="0" marR="0">
                        <a:lnSpc>
                          <a:spcPct val="115000"/>
                        </a:lnSpc>
                        <a:spcBef>
                          <a:spcPts val="600"/>
                        </a:spcBef>
                        <a:spcAft>
                          <a:spcPts val="600"/>
                        </a:spcAft>
                      </a:pPr>
                      <a:r>
                        <a:rPr lang="en-US" sz="1600" dirty="0">
                          <a:effectLst/>
                        </a:rPr>
                        <a:t>Name: Search For Compound</a:t>
                      </a:r>
                      <a:endParaRPr lang="en-US" sz="1600" dirty="0">
                        <a:solidFill>
                          <a:srgbClr val="365F91"/>
                        </a:solidFill>
                        <a:effectLst/>
                        <a:latin typeface="Calibri"/>
                        <a:ea typeface="Calibri"/>
                        <a:cs typeface="Times New Roman"/>
                      </a:endParaRPr>
                    </a:p>
                  </a:txBody>
                  <a:tcPr marL="97004" marR="97004" marT="0" marB="0"/>
                </a:tc>
              </a:tr>
              <a:tr h="378494">
                <a:tc>
                  <a:txBody>
                    <a:bodyPr/>
                    <a:lstStyle/>
                    <a:p>
                      <a:pPr marL="0" marR="0">
                        <a:lnSpc>
                          <a:spcPct val="115000"/>
                        </a:lnSpc>
                        <a:spcBef>
                          <a:spcPts val="600"/>
                        </a:spcBef>
                        <a:spcAft>
                          <a:spcPts val="600"/>
                        </a:spcAft>
                      </a:pPr>
                      <a:r>
                        <a:rPr lang="en-US" sz="1600">
                          <a:effectLst/>
                        </a:rPr>
                        <a:t>Participating actor: any user of the system</a:t>
                      </a:r>
                      <a:endParaRPr lang="en-US" sz="1600">
                        <a:solidFill>
                          <a:srgbClr val="365F91"/>
                        </a:solidFill>
                        <a:effectLst/>
                        <a:latin typeface="Calibri"/>
                        <a:ea typeface="Calibri"/>
                        <a:cs typeface="Times New Roman"/>
                      </a:endParaRPr>
                    </a:p>
                  </a:txBody>
                  <a:tcPr marL="97004" marR="97004" marT="0" marB="0"/>
                </a:tc>
              </a:tr>
              <a:tr h="1005509">
                <a:tc>
                  <a:txBody>
                    <a:bodyPr/>
                    <a:lstStyle/>
                    <a:p>
                      <a:pPr marL="0" marR="0">
                        <a:lnSpc>
                          <a:spcPct val="115000"/>
                        </a:lnSpc>
                        <a:spcBef>
                          <a:spcPts val="600"/>
                        </a:spcBef>
                        <a:spcAft>
                          <a:spcPts val="600"/>
                        </a:spcAft>
                      </a:pPr>
                      <a:r>
                        <a:rPr lang="en-US" sz="1600">
                          <a:effectLst/>
                        </a:rPr>
                        <a:t>Entry condition: </a:t>
                      </a:r>
                    </a:p>
                    <a:p>
                      <a:pPr marL="342900" marR="0" lvl="0" indent="-342900">
                        <a:lnSpc>
                          <a:spcPct val="115000"/>
                        </a:lnSpc>
                        <a:spcBef>
                          <a:spcPts val="600"/>
                        </a:spcBef>
                        <a:spcAft>
                          <a:spcPts val="600"/>
                        </a:spcAft>
                        <a:buFont typeface="Calibri"/>
                        <a:buChar char="-"/>
                      </a:pPr>
                      <a:r>
                        <a:rPr lang="en-US" sz="1600">
                          <a:effectLst/>
                        </a:rPr>
                        <a:t>User is in main page or home page</a:t>
                      </a:r>
                      <a:endParaRPr lang="en-US" sz="1600">
                        <a:solidFill>
                          <a:srgbClr val="365F91"/>
                        </a:solidFill>
                        <a:effectLst/>
                        <a:latin typeface="Calibri"/>
                        <a:ea typeface="Calibri"/>
                        <a:cs typeface="Times New Roman"/>
                      </a:endParaRPr>
                    </a:p>
                  </a:txBody>
                  <a:tcPr marL="97004" marR="97004" marT="0" marB="0"/>
                </a:tc>
              </a:tr>
              <a:tr h="1005509">
                <a:tc>
                  <a:txBody>
                    <a:bodyPr/>
                    <a:lstStyle/>
                    <a:p>
                      <a:pPr marL="0" marR="0">
                        <a:lnSpc>
                          <a:spcPct val="115000"/>
                        </a:lnSpc>
                        <a:spcBef>
                          <a:spcPts val="600"/>
                        </a:spcBef>
                        <a:spcAft>
                          <a:spcPts val="600"/>
                        </a:spcAft>
                      </a:pPr>
                      <a:r>
                        <a:rPr lang="en-US" sz="1600">
                          <a:effectLst/>
                        </a:rPr>
                        <a:t>Exit condition:</a:t>
                      </a:r>
                    </a:p>
                    <a:p>
                      <a:pPr marL="342900" marR="0" lvl="0" indent="-342900">
                        <a:lnSpc>
                          <a:spcPct val="115000"/>
                        </a:lnSpc>
                        <a:spcBef>
                          <a:spcPts val="600"/>
                        </a:spcBef>
                        <a:spcAft>
                          <a:spcPts val="600"/>
                        </a:spcAft>
                        <a:buFont typeface="Calibri"/>
                        <a:buChar char="-"/>
                      </a:pPr>
                      <a:r>
                        <a:rPr lang="en-US" sz="1600">
                          <a:effectLst/>
                        </a:rPr>
                        <a:t>User found the data of the search compound</a:t>
                      </a:r>
                      <a:endParaRPr lang="en-US" sz="1600">
                        <a:solidFill>
                          <a:srgbClr val="365F91"/>
                        </a:solidFill>
                        <a:effectLst/>
                        <a:latin typeface="Calibri"/>
                        <a:ea typeface="Calibri"/>
                        <a:cs typeface="Times New Roman"/>
                      </a:endParaRPr>
                    </a:p>
                  </a:txBody>
                  <a:tcPr marL="97004" marR="97004" marT="0" marB="0"/>
                </a:tc>
              </a:tr>
              <a:tr h="2032596">
                <a:tc>
                  <a:txBody>
                    <a:bodyPr/>
                    <a:lstStyle/>
                    <a:p>
                      <a:pPr marL="0" marR="0">
                        <a:lnSpc>
                          <a:spcPct val="115000"/>
                        </a:lnSpc>
                        <a:spcBef>
                          <a:spcPts val="600"/>
                        </a:spcBef>
                        <a:spcAft>
                          <a:spcPts val="600"/>
                        </a:spcAft>
                      </a:pPr>
                      <a:r>
                        <a:rPr lang="en-US" sz="1600" dirty="0">
                          <a:effectLst/>
                        </a:rPr>
                        <a:t> Event flow:</a:t>
                      </a:r>
                    </a:p>
                    <a:p>
                      <a:pPr marL="342900" marR="0" lvl="0" indent="-342900">
                        <a:lnSpc>
                          <a:spcPct val="115000"/>
                        </a:lnSpc>
                        <a:spcBef>
                          <a:spcPts val="600"/>
                        </a:spcBef>
                        <a:spcAft>
                          <a:spcPts val="600"/>
                        </a:spcAft>
                        <a:buFont typeface="+mj-lt"/>
                        <a:buAutoNum type="arabicPeriod"/>
                      </a:pPr>
                      <a:r>
                        <a:rPr lang="en-US" sz="1600" dirty="0">
                          <a:effectLst/>
                        </a:rPr>
                        <a:t>User enters </a:t>
                      </a:r>
                      <a:r>
                        <a:rPr lang="en-US" sz="1600" dirty="0" smtClean="0">
                          <a:effectLst/>
                        </a:rPr>
                        <a:t>“Test” </a:t>
                      </a:r>
                      <a:r>
                        <a:rPr lang="en-US" sz="1600" dirty="0">
                          <a:effectLst/>
                        </a:rPr>
                        <a:t>in the search criteria box and click the search button.</a:t>
                      </a:r>
                    </a:p>
                    <a:p>
                      <a:pPr marL="342900" marR="0" lvl="0" indent="-342900">
                        <a:lnSpc>
                          <a:spcPct val="115000"/>
                        </a:lnSpc>
                        <a:spcBef>
                          <a:spcPts val="600"/>
                        </a:spcBef>
                        <a:spcAft>
                          <a:spcPts val="600"/>
                        </a:spcAft>
                        <a:buFont typeface="+mj-lt"/>
                        <a:buAutoNum type="arabicPeriod"/>
                      </a:pPr>
                      <a:r>
                        <a:rPr lang="en-US" sz="1600" dirty="0">
                          <a:effectLst/>
                        </a:rPr>
                        <a:t>Systems show the information of the compound</a:t>
                      </a:r>
                      <a:endParaRPr lang="en-US" sz="1600" dirty="0">
                        <a:solidFill>
                          <a:srgbClr val="365F91"/>
                        </a:solidFill>
                        <a:effectLst/>
                        <a:latin typeface="Calibri"/>
                        <a:ea typeface="Calibri"/>
                        <a:cs typeface="Times New Roman"/>
                      </a:endParaRPr>
                    </a:p>
                  </a:txBody>
                  <a:tcPr marL="97004" marR="97004" marT="0" marB="0"/>
                </a:tc>
              </a:tr>
            </a:tbl>
          </a:graphicData>
        </a:graphic>
      </p:graphicFrame>
    </p:spTree>
    <p:extLst>
      <p:ext uri="{BB962C8B-B14F-4D97-AF65-F5344CB8AC3E}">
        <p14:creationId xmlns:p14="http://schemas.microsoft.com/office/powerpoint/2010/main" val="1517466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DEMO</a:t>
            </a:r>
            <a:endParaRPr lang="en-US" dirty="0"/>
          </a:p>
        </p:txBody>
      </p:sp>
    </p:spTree>
    <p:extLst>
      <p:ext uri="{BB962C8B-B14F-4D97-AF65-F5344CB8AC3E}">
        <p14:creationId xmlns:p14="http://schemas.microsoft.com/office/powerpoint/2010/main" val="4062622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Documents updated</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endParaRPr lang="en-US" dirty="0"/>
          </a:p>
          <a:p>
            <a:pPr marL="0" indent="0">
              <a:buNone/>
            </a:pPr>
            <a:r>
              <a:rPr lang="en-US" dirty="0" smtClean="0"/>
              <a:t>Feasibility Study</a:t>
            </a:r>
          </a:p>
          <a:p>
            <a:pPr marL="0" indent="0">
              <a:buNone/>
            </a:pPr>
            <a:endParaRPr lang="en-US" dirty="0"/>
          </a:p>
          <a:p>
            <a:pPr marL="0" indent="0">
              <a:buNone/>
            </a:pPr>
            <a:r>
              <a:rPr lang="en-US" dirty="0" smtClean="0"/>
              <a:t>Required Documents</a:t>
            </a:r>
          </a:p>
          <a:p>
            <a:pPr marL="0" indent="0">
              <a:buNone/>
            </a:pPr>
            <a:endParaRPr lang="en-US" dirty="0"/>
          </a:p>
          <a:p>
            <a:pPr marL="0" indent="0">
              <a:buNone/>
            </a:pPr>
            <a:r>
              <a:rPr lang="en-US" dirty="0" smtClean="0"/>
              <a:t>Design Document </a:t>
            </a:r>
          </a:p>
          <a:p>
            <a:pPr marL="0" indent="0">
              <a:buNone/>
            </a:pPr>
            <a:endParaRPr lang="en-US" dirty="0"/>
          </a:p>
          <a:p>
            <a:pPr marL="0" indent="0">
              <a:buNone/>
            </a:pPr>
            <a:r>
              <a:rPr lang="en-US" dirty="0" smtClean="0"/>
              <a:t>User Manual</a:t>
            </a:r>
          </a:p>
          <a:p>
            <a:pPr marL="0" indent="0">
              <a:buNone/>
            </a:pPr>
            <a:endParaRPr lang="en-US" dirty="0"/>
          </a:p>
          <a:p>
            <a:pPr marL="0" indent="0">
              <a:buNone/>
            </a:pPr>
            <a:r>
              <a:rPr lang="en-US" dirty="0" smtClean="0"/>
              <a:t>Installation guide</a:t>
            </a:r>
          </a:p>
        </p:txBody>
      </p:sp>
    </p:spTree>
    <p:extLst>
      <p:ext uri="{BB962C8B-B14F-4D97-AF65-F5344CB8AC3E}">
        <p14:creationId xmlns:p14="http://schemas.microsoft.com/office/powerpoint/2010/main" val="805683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BurnUP</a:t>
            </a:r>
            <a:r>
              <a:rPr lang="en-US" dirty="0" smtClean="0"/>
              <a:t> Chart</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173065"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5083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The end</a:t>
            </a:r>
            <a:endParaRPr lang="en-US" dirty="0"/>
          </a:p>
        </p:txBody>
      </p:sp>
    </p:spTree>
    <p:extLst>
      <p:ext uri="{BB962C8B-B14F-4D97-AF65-F5344CB8AC3E}">
        <p14:creationId xmlns:p14="http://schemas.microsoft.com/office/powerpoint/2010/main" val="1577250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a:t>
            </a:r>
            <a:endParaRPr lang="en-US" dirty="0"/>
          </a:p>
        </p:txBody>
      </p:sp>
      <p:sp>
        <p:nvSpPr>
          <p:cNvPr id="3" name="Content Placeholder 2"/>
          <p:cNvSpPr>
            <a:spLocks noGrp="1"/>
          </p:cNvSpPr>
          <p:nvPr>
            <p:ph idx="1"/>
          </p:nvPr>
        </p:nvSpPr>
        <p:spPr/>
        <p:txBody>
          <a:bodyPr/>
          <a:lstStyle/>
          <a:p>
            <a:pPr marL="0" indent="0">
              <a:buNone/>
            </a:pPr>
            <a:r>
              <a:rPr lang="en-US" sz="6000" dirty="0" smtClean="0"/>
              <a:t>What’s my project about?</a:t>
            </a:r>
            <a:endParaRPr lang="en-US" sz="6000" dirty="0"/>
          </a:p>
        </p:txBody>
      </p:sp>
      <p:pic>
        <p:nvPicPr>
          <p:cNvPr id="10242" name="Picture 2" descr="http://www.unitednuclear.com/bloodtrac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77" y="4240212"/>
            <a:ext cx="2819400" cy="182556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www.hagerstownmagazine.com/uploads/images/csi_m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240212"/>
            <a:ext cx="2745581" cy="1830387"/>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www.scripps.edu/newsandviews/e_20090316/csi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4026693"/>
            <a:ext cx="2057400"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74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216"/>
            <a:ext cx="8229600" cy="1143000"/>
          </a:xfrm>
        </p:spPr>
        <p:txBody>
          <a:bodyPr/>
          <a:lstStyle/>
          <a:p>
            <a:r>
              <a:rPr lang="en-US" dirty="0" smtClean="0"/>
              <a:t>Stories in spring 4</a:t>
            </a:r>
            <a:endParaRPr lang="en-US" dirty="0"/>
          </a:p>
        </p:txBody>
      </p:sp>
      <p:sp>
        <p:nvSpPr>
          <p:cNvPr id="13" name="TextBox 12"/>
          <p:cNvSpPr txBox="1"/>
          <p:nvPr/>
        </p:nvSpPr>
        <p:spPr>
          <a:xfrm>
            <a:off x="4021621" y="4800600"/>
            <a:ext cx="2813078" cy="923330"/>
          </a:xfrm>
          <a:prstGeom prst="rect">
            <a:avLst/>
          </a:prstGeom>
          <a:noFill/>
        </p:spPr>
        <p:txBody>
          <a:bodyPr wrap="none" rtlCol="0">
            <a:spAutoFit/>
          </a:bodyPr>
          <a:lstStyle/>
          <a:p>
            <a:r>
              <a:rPr lang="en-US" dirty="0" smtClean="0"/>
              <a:t>38</a:t>
            </a:r>
            <a:r>
              <a:rPr lang="en-US" dirty="0" smtClean="0"/>
              <a:t/>
            </a:r>
            <a:br>
              <a:rPr lang="en-US" dirty="0" smtClean="0"/>
            </a:br>
            <a:r>
              <a:rPr lang="en-US" dirty="0" smtClean="0"/>
              <a:t>----  =   </a:t>
            </a:r>
            <a:r>
              <a:rPr lang="en-US" dirty="0" smtClean="0"/>
              <a:t>0.95  </a:t>
            </a:r>
            <a:r>
              <a:rPr lang="en-US" dirty="0" smtClean="0"/>
              <a:t>points per hour</a:t>
            </a:r>
            <a:br>
              <a:rPr lang="en-US" dirty="0" smtClean="0"/>
            </a:br>
            <a:r>
              <a:rPr lang="en-US" dirty="0" smtClean="0"/>
              <a:t>40</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3631382274"/>
              </p:ext>
            </p:extLst>
          </p:nvPr>
        </p:nvGraphicFramePr>
        <p:xfrm>
          <a:off x="1524000" y="1397000"/>
          <a:ext cx="6781799" cy="2595880"/>
        </p:xfrm>
        <a:graphic>
          <a:graphicData uri="http://schemas.openxmlformats.org/drawingml/2006/table">
            <a:tbl>
              <a:tblPr firstRow="1" bandRow="1">
                <a:tableStyleId>{5C22544A-7EE6-4342-B048-85BDC9FD1C3A}</a:tableStyleId>
              </a:tblPr>
              <a:tblGrid>
                <a:gridCol w="3607340"/>
                <a:gridCol w="1154349"/>
                <a:gridCol w="1010055"/>
                <a:gridCol w="1010055"/>
              </a:tblGrid>
              <a:tr h="370840">
                <a:tc>
                  <a:txBody>
                    <a:bodyPr/>
                    <a:lstStyle/>
                    <a:p>
                      <a:r>
                        <a:rPr lang="en-US" dirty="0" smtClean="0"/>
                        <a:t>User</a:t>
                      </a:r>
                      <a:r>
                        <a:rPr lang="en-US" baseline="0" dirty="0" smtClean="0"/>
                        <a:t> Story</a:t>
                      </a:r>
                      <a:endParaRPr lang="en-US" dirty="0"/>
                    </a:p>
                  </a:txBody>
                  <a:tcPr/>
                </a:tc>
                <a:tc>
                  <a:txBody>
                    <a:bodyPr/>
                    <a:lstStyle/>
                    <a:p>
                      <a:r>
                        <a:rPr lang="en-US" dirty="0" smtClean="0"/>
                        <a:t>Estimated</a:t>
                      </a:r>
                      <a:endParaRPr lang="en-US" dirty="0"/>
                    </a:p>
                  </a:txBody>
                  <a:tcPr/>
                </a:tc>
                <a:tc>
                  <a:txBody>
                    <a:bodyPr/>
                    <a:lstStyle/>
                    <a:p>
                      <a:r>
                        <a:rPr lang="en-US" dirty="0" smtClean="0"/>
                        <a:t>Current</a:t>
                      </a:r>
                      <a:endParaRPr lang="en-US" dirty="0"/>
                    </a:p>
                  </a:txBody>
                  <a:tcPr/>
                </a:tc>
                <a:tc>
                  <a:txBody>
                    <a:bodyPr/>
                    <a:lstStyle/>
                    <a:p>
                      <a:endParaRPr lang="en-US" dirty="0"/>
                    </a:p>
                  </a:txBody>
                  <a:tcPr/>
                </a:tc>
              </a:tr>
              <a:tr h="370840">
                <a:tc>
                  <a:txBody>
                    <a:bodyPr/>
                    <a:lstStyle/>
                    <a:p>
                      <a:r>
                        <a:rPr lang="en-US" dirty="0" smtClean="0"/>
                        <a:t>#</a:t>
                      </a:r>
                      <a:r>
                        <a:rPr lang="en-US" dirty="0" smtClean="0"/>
                        <a:t>264 export defect</a:t>
                      </a:r>
                      <a:endParaRPr lang="en-US" dirty="0"/>
                    </a:p>
                  </a:txBody>
                  <a:tcPr/>
                </a:tc>
                <a:tc>
                  <a:txBody>
                    <a:bodyPr/>
                    <a:lstStyle/>
                    <a:p>
                      <a:r>
                        <a:rPr lang="en-US" dirty="0" smtClean="0"/>
                        <a:t>8</a:t>
                      </a:r>
                      <a:endParaRPr lang="en-US" dirty="0"/>
                    </a:p>
                  </a:txBody>
                  <a:tcPr/>
                </a:tc>
                <a:tc>
                  <a:txBody>
                    <a:bodyPr/>
                    <a:lstStyle/>
                    <a:p>
                      <a:r>
                        <a:rPr lang="en-US" dirty="0" smtClean="0"/>
                        <a:t>8</a:t>
                      </a:r>
                      <a:endParaRPr lang="en-US" dirty="0"/>
                    </a:p>
                  </a:txBody>
                  <a:tcPr/>
                </a:tc>
                <a:tc>
                  <a:txBody>
                    <a:bodyPr/>
                    <a:lstStyle/>
                    <a:p>
                      <a:endParaRPr lang="en-US" dirty="0"/>
                    </a:p>
                  </a:txBody>
                  <a:tcPr/>
                </a:tc>
              </a:tr>
              <a:tr h="370840">
                <a:tc>
                  <a:txBody>
                    <a:bodyPr/>
                    <a:lstStyle/>
                    <a:p>
                      <a:r>
                        <a:rPr lang="en-US" dirty="0" smtClean="0"/>
                        <a:t>#</a:t>
                      </a:r>
                      <a:r>
                        <a:rPr lang="en-US" dirty="0" smtClean="0"/>
                        <a:t>247 import defect</a:t>
                      </a:r>
                      <a:endParaRPr lang="en-US" dirty="0"/>
                    </a:p>
                  </a:txBody>
                  <a:tcPr/>
                </a:tc>
                <a:tc>
                  <a:txBody>
                    <a:bodyPr/>
                    <a:lstStyle/>
                    <a:p>
                      <a:r>
                        <a:rPr lang="en-US" dirty="0" smtClean="0"/>
                        <a:t>16</a:t>
                      </a:r>
                      <a:endParaRPr lang="en-US" dirty="0"/>
                    </a:p>
                  </a:txBody>
                  <a:tcPr/>
                </a:tc>
                <a:tc>
                  <a:txBody>
                    <a:bodyPr/>
                    <a:lstStyle/>
                    <a:p>
                      <a:r>
                        <a:rPr lang="en-US" dirty="0" smtClean="0"/>
                        <a:t>13</a:t>
                      </a:r>
                      <a:endParaRPr lang="en-US" dirty="0"/>
                    </a:p>
                  </a:txBody>
                  <a:tcPr/>
                </a:tc>
                <a:tc>
                  <a:txBody>
                    <a:bodyPr/>
                    <a:lstStyle/>
                    <a:p>
                      <a:endParaRPr lang="en-US" dirty="0"/>
                    </a:p>
                  </a:txBody>
                  <a:tcPr/>
                </a:tc>
              </a:tr>
              <a:tr h="370840">
                <a:tc>
                  <a:txBody>
                    <a:bodyPr/>
                    <a:lstStyle/>
                    <a:p>
                      <a:r>
                        <a:rPr lang="en-US" dirty="0" smtClean="0"/>
                        <a:t>#</a:t>
                      </a:r>
                      <a:r>
                        <a:rPr lang="en-US" dirty="0" smtClean="0"/>
                        <a:t>248</a:t>
                      </a:r>
                      <a:r>
                        <a:rPr lang="en-US" baseline="0" dirty="0" smtClean="0"/>
                        <a:t> add compound defect</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endParaRPr lang="en-US" dirty="0"/>
                    </a:p>
                  </a:txBody>
                  <a:tcPr/>
                </a:tc>
              </a:tr>
              <a:tr h="370840">
                <a:tc>
                  <a:txBody>
                    <a:bodyPr/>
                    <a:lstStyle/>
                    <a:p>
                      <a:r>
                        <a:rPr lang="en-US" dirty="0" smtClean="0"/>
                        <a:t>#</a:t>
                      </a:r>
                      <a:r>
                        <a:rPr lang="en-US" dirty="0" smtClean="0"/>
                        <a:t>249 compound information defect</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endParaRPr lang="en-US" dirty="0"/>
                    </a:p>
                  </a:txBody>
                  <a:tcPr/>
                </a:tc>
              </a:tr>
              <a:tr h="370840">
                <a:tc>
                  <a:txBody>
                    <a:bodyPr/>
                    <a:lstStyle/>
                    <a:p>
                      <a:r>
                        <a:rPr lang="en-US" dirty="0" smtClean="0"/>
                        <a:t>#</a:t>
                      </a:r>
                      <a:r>
                        <a:rPr lang="en-US" dirty="0" smtClean="0"/>
                        <a:t>250 edit compound defect</a:t>
                      </a:r>
                      <a:endParaRPr lang="en-US" dirty="0"/>
                    </a:p>
                  </a:txBody>
                  <a:tcPr/>
                </a:tc>
                <a:tc>
                  <a:txBody>
                    <a:bodyPr/>
                    <a:lstStyle/>
                    <a:p>
                      <a:r>
                        <a:rPr lang="en-US" dirty="0" smtClean="0"/>
                        <a:t>8</a:t>
                      </a:r>
                      <a:endParaRPr lang="en-US" dirty="0"/>
                    </a:p>
                  </a:txBody>
                  <a:tcPr/>
                </a:tc>
                <a:tc>
                  <a:txBody>
                    <a:bodyPr/>
                    <a:lstStyle/>
                    <a:p>
                      <a:r>
                        <a:rPr lang="en-US" dirty="0" smtClean="0"/>
                        <a:t>7</a:t>
                      </a:r>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40</a:t>
                      </a:r>
                      <a:endParaRPr lang="en-US" dirty="0"/>
                    </a:p>
                  </a:txBody>
                  <a:tcPr/>
                </a:tc>
                <a:tc>
                  <a:txBody>
                    <a:bodyPr/>
                    <a:lstStyle/>
                    <a:p>
                      <a:r>
                        <a:rPr lang="en-US" dirty="0" smtClean="0"/>
                        <a:t>38</a:t>
                      </a:r>
                      <a:endParaRPr lang="en-US" dirty="0"/>
                    </a:p>
                  </a:txBody>
                  <a:tcPr/>
                </a:tc>
                <a:tc>
                  <a:txBody>
                    <a:bodyPr/>
                    <a:lstStyle/>
                    <a:p>
                      <a:r>
                        <a:rPr lang="en-US" dirty="0" smtClean="0"/>
                        <a:t>Total</a:t>
                      </a:r>
                      <a:endParaRPr lang="en-US" dirty="0"/>
                    </a:p>
                  </a:txBody>
                  <a:tcPr/>
                </a:tc>
              </a:tr>
            </a:tbl>
          </a:graphicData>
        </a:graphic>
      </p:graphicFrame>
      <p:sp>
        <p:nvSpPr>
          <p:cNvPr id="21" name="TextBox 20"/>
          <p:cNvSpPr txBox="1"/>
          <p:nvPr/>
        </p:nvSpPr>
        <p:spPr>
          <a:xfrm>
            <a:off x="2513876" y="5077691"/>
            <a:ext cx="1437317" cy="369332"/>
          </a:xfrm>
          <a:prstGeom prst="rect">
            <a:avLst/>
          </a:prstGeom>
          <a:noFill/>
        </p:spPr>
        <p:txBody>
          <a:bodyPr wrap="none" rtlCol="0">
            <a:spAutoFit/>
          </a:bodyPr>
          <a:lstStyle/>
          <a:p>
            <a:r>
              <a:rPr lang="en-US" dirty="0" smtClean="0"/>
              <a:t>Total Speed =</a:t>
            </a:r>
            <a:endParaRPr lang="en-US" dirty="0"/>
          </a:p>
        </p:txBody>
      </p:sp>
    </p:spTree>
    <p:extLst>
      <p:ext uri="{BB962C8B-B14F-4D97-AF65-F5344CB8AC3E}">
        <p14:creationId xmlns:p14="http://schemas.microsoft.com/office/powerpoint/2010/main" val="488414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Mingle Daily Scrum</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60678888"/>
              </p:ext>
            </p:extLst>
          </p:nvPr>
        </p:nvGraphicFramePr>
        <p:xfrm>
          <a:off x="1295401" y="1219200"/>
          <a:ext cx="6476999" cy="4237719"/>
        </p:xfrm>
        <a:graphic>
          <a:graphicData uri="http://schemas.openxmlformats.org/drawingml/2006/table">
            <a:tbl>
              <a:tblPr firstRow="1" bandRow="1">
                <a:tableStyleId>{5C22544A-7EE6-4342-B048-85BDC9FD1C3A}</a:tableStyleId>
              </a:tblPr>
              <a:tblGrid>
                <a:gridCol w="1494691"/>
                <a:gridCol w="1172308"/>
                <a:gridCol w="3048000"/>
                <a:gridCol w="762000"/>
              </a:tblGrid>
              <a:tr h="277596">
                <a:tc>
                  <a:txBody>
                    <a:bodyPr/>
                    <a:lstStyle/>
                    <a:p>
                      <a:r>
                        <a:rPr lang="en-US" dirty="0" smtClean="0"/>
                        <a:t>Daily</a:t>
                      </a:r>
                      <a:r>
                        <a:rPr lang="en-US" baseline="0" dirty="0" smtClean="0"/>
                        <a:t> Scrum #</a:t>
                      </a:r>
                      <a:endParaRPr lang="en-US" dirty="0"/>
                    </a:p>
                  </a:txBody>
                  <a:tcPr/>
                </a:tc>
                <a:tc>
                  <a:txBody>
                    <a:bodyPr/>
                    <a:lstStyle/>
                    <a:p>
                      <a:r>
                        <a:rPr lang="en-US" dirty="0" smtClean="0"/>
                        <a:t>Date</a:t>
                      </a:r>
                      <a:endParaRPr lang="en-US" dirty="0"/>
                    </a:p>
                  </a:txBody>
                  <a:tcPr/>
                </a:tc>
                <a:tc>
                  <a:txBody>
                    <a:bodyPr/>
                    <a:lstStyle/>
                    <a:p>
                      <a:r>
                        <a:rPr lang="en-US" dirty="0" smtClean="0"/>
                        <a:t>Action</a:t>
                      </a:r>
                      <a:endParaRPr lang="en-US" dirty="0"/>
                    </a:p>
                  </a:txBody>
                  <a:tcPr/>
                </a:tc>
                <a:tc>
                  <a:txBody>
                    <a:bodyPr/>
                    <a:lstStyle/>
                    <a:p>
                      <a:endParaRPr lang="en-US" dirty="0"/>
                    </a:p>
                  </a:txBody>
                  <a:tcPr/>
                </a:tc>
              </a:tr>
              <a:tr h="437213">
                <a:tc>
                  <a:txBody>
                    <a:bodyPr/>
                    <a:lstStyle/>
                    <a:p>
                      <a:r>
                        <a:rPr lang="en-US" dirty="0" smtClean="0"/>
                        <a:t>268</a:t>
                      </a:r>
                      <a:endParaRPr lang="en-US" dirty="0"/>
                    </a:p>
                  </a:txBody>
                  <a:tcPr/>
                </a:tc>
                <a:tc>
                  <a:txBody>
                    <a:bodyPr/>
                    <a:lstStyle/>
                    <a:p>
                      <a:r>
                        <a:rPr lang="en-US" dirty="0" smtClean="0"/>
                        <a:t>6/4/2015</a:t>
                      </a:r>
                      <a:endParaRPr lang="en-US" dirty="0"/>
                    </a:p>
                  </a:txBody>
                  <a:tcPr/>
                </a:tc>
                <a:tc>
                  <a:txBody>
                    <a:bodyPr/>
                    <a:lstStyle/>
                    <a:p>
                      <a:r>
                        <a:rPr lang="en-US" dirty="0" smtClean="0"/>
                        <a:t>Import </a:t>
                      </a:r>
                      <a:r>
                        <a:rPr lang="en-US" dirty="0" smtClean="0"/>
                        <a:t>Defect</a:t>
                      </a:r>
                      <a:endParaRPr lang="en-US" dirty="0"/>
                    </a:p>
                  </a:txBody>
                  <a:tcPr/>
                </a:tc>
                <a:tc>
                  <a:txBody>
                    <a:bodyPr/>
                    <a:lstStyle/>
                    <a:p>
                      <a:r>
                        <a:rPr lang="en-US" dirty="0" smtClean="0"/>
                        <a:t>4 </a:t>
                      </a:r>
                      <a:r>
                        <a:rPr lang="en-US" dirty="0" err="1" smtClean="0"/>
                        <a:t>hrs</a:t>
                      </a:r>
                      <a:endParaRPr lang="en-US" dirty="0"/>
                    </a:p>
                  </a:txBody>
                  <a:tcPr/>
                </a:tc>
              </a:tr>
              <a:tr h="437213">
                <a:tc>
                  <a:txBody>
                    <a:bodyPr/>
                    <a:lstStyle/>
                    <a:p>
                      <a:r>
                        <a:rPr lang="en-US" dirty="0" smtClean="0"/>
                        <a:t>269</a:t>
                      </a:r>
                      <a:endParaRPr lang="en-US" dirty="0"/>
                    </a:p>
                  </a:txBody>
                  <a:tcPr/>
                </a:tc>
                <a:tc>
                  <a:txBody>
                    <a:bodyPr/>
                    <a:lstStyle/>
                    <a:p>
                      <a:r>
                        <a:rPr lang="en-US" dirty="0" smtClean="0"/>
                        <a:t>7/4/2015</a:t>
                      </a:r>
                      <a:endParaRPr lang="en-US" dirty="0"/>
                    </a:p>
                  </a:txBody>
                  <a:tcPr/>
                </a:tc>
                <a:tc>
                  <a:txBody>
                    <a:bodyPr/>
                    <a:lstStyle/>
                    <a:p>
                      <a:r>
                        <a:rPr lang="en-US" dirty="0" smtClean="0"/>
                        <a:t>Import </a:t>
                      </a:r>
                      <a:r>
                        <a:rPr lang="en-US" dirty="0" smtClean="0"/>
                        <a:t>Defect</a:t>
                      </a:r>
                      <a:endParaRPr lang="en-US" dirty="0"/>
                    </a:p>
                  </a:txBody>
                  <a:tcPr/>
                </a:tc>
                <a:tc>
                  <a:txBody>
                    <a:bodyPr/>
                    <a:lstStyle/>
                    <a:p>
                      <a:r>
                        <a:rPr lang="en-US" dirty="0" smtClean="0"/>
                        <a:t>3 </a:t>
                      </a:r>
                      <a:r>
                        <a:rPr lang="en-US" dirty="0" err="1" smtClean="0"/>
                        <a:t>hrs</a:t>
                      </a:r>
                      <a:endParaRPr lang="en-US" dirty="0"/>
                    </a:p>
                  </a:txBody>
                  <a:tcPr/>
                </a:tc>
              </a:tr>
              <a:tr h="437213">
                <a:tc>
                  <a:txBody>
                    <a:bodyPr/>
                    <a:lstStyle/>
                    <a:p>
                      <a:r>
                        <a:rPr lang="en-US" dirty="0" smtClean="0"/>
                        <a:t>270</a:t>
                      </a:r>
                      <a:endParaRPr lang="en-US" dirty="0"/>
                    </a:p>
                  </a:txBody>
                  <a:tcPr/>
                </a:tc>
                <a:tc>
                  <a:txBody>
                    <a:bodyPr/>
                    <a:lstStyle/>
                    <a:p>
                      <a:r>
                        <a:rPr lang="en-US" dirty="0" smtClean="0"/>
                        <a:t>8/42015</a:t>
                      </a:r>
                      <a:endParaRPr lang="en-US" dirty="0"/>
                    </a:p>
                  </a:txBody>
                  <a:tcPr/>
                </a:tc>
                <a:tc>
                  <a:txBody>
                    <a:bodyPr/>
                    <a:lstStyle/>
                    <a:p>
                      <a:r>
                        <a:rPr lang="en-US" dirty="0" smtClean="0"/>
                        <a:t>export </a:t>
                      </a:r>
                      <a:r>
                        <a:rPr lang="en-US" dirty="0" smtClean="0"/>
                        <a:t>Defect</a:t>
                      </a:r>
                      <a:endParaRPr lang="en-US" dirty="0"/>
                    </a:p>
                  </a:txBody>
                  <a:tcPr/>
                </a:tc>
                <a:tc>
                  <a:txBody>
                    <a:bodyPr/>
                    <a:lstStyle/>
                    <a:p>
                      <a:r>
                        <a:rPr lang="en-US" dirty="0" smtClean="0"/>
                        <a:t>4 </a:t>
                      </a:r>
                      <a:r>
                        <a:rPr lang="en-US" dirty="0" err="1" smtClean="0"/>
                        <a:t>hrs</a:t>
                      </a:r>
                      <a:endParaRPr lang="en-US" dirty="0"/>
                    </a:p>
                  </a:txBody>
                  <a:tcPr/>
                </a:tc>
              </a:tr>
              <a:tr h="277596">
                <a:tc>
                  <a:txBody>
                    <a:bodyPr/>
                    <a:lstStyle/>
                    <a:p>
                      <a:r>
                        <a:rPr lang="en-US" dirty="0" smtClean="0"/>
                        <a:t>271</a:t>
                      </a:r>
                      <a:endParaRPr lang="en-US" dirty="0"/>
                    </a:p>
                  </a:txBody>
                  <a:tcPr/>
                </a:tc>
                <a:tc>
                  <a:txBody>
                    <a:bodyPr/>
                    <a:lstStyle/>
                    <a:p>
                      <a:r>
                        <a:rPr lang="en-US" dirty="0" smtClean="0"/>
                        <a:t>9/4/2015</a:t>
                      </a:r>
                      <a:endParaRPr lang="en-US" dirty="0"/>
                    </a:p>
                  </a:txBody>
                  <a:tcPr/>
                </a:tc>
                <a:tc>
                  <a:txBody>
                    <a:bodyPr/>
                    <a:lstStyle/>
                    <a:p>
                      <a:r>
                        <a:rPr lang="en-US" dirty="0" smtClean="0"/>
                        <a:t>export </a:t>
                      </a:r>
                      <a:r>
                        <a:rPr lang="en-US" dirty="0" smtClean="0"/>
                        <a:t>Defect</a:t>
                      </a:r>
                      <a:endParaRPr lang="en-US" dirty="0"/>
                    </a:p>
                  </a:txBody>
                  <a:tcPr/>
                </a:tc>
                <a:tc>
                  <a:txBody>
                    <a:bodyPr/>
                    <a:lstStyle/>
                    <a:p>
                      <a:r>
                        <a:rPr lang="en-US" dirty="0" smtClean="0"/>
                        <a:t>4 </a:t>
                      </a:r>
                      <a:r>
                        <a:rPr lang="en-US" dirty="0" err="1" smtClean="0"/>
                        <a:t>hrs</a:t>
                      </a:r>
                      <a:endParaRPr lang="en-US" dirty="0"/>
                    </a:p>
                  </a:txBody>
                  <a:tcPr/>
                </a:tc>
              </a:tr>
              <a:tr h="277596">
                <a:tc>
                  <a:txBody>
                    <a:bodyPr/>
                    <a:lstStyle/>
                    <a:p>
                      <a:r>
                        <a:rPr lang="en-US" dirty="0" smtClean="0"/>
                        <a:t>272</a:t>
                      </a:r>
                      <a:endParaRPr lang="en-US" dirty="0"/>
                    </a:p>
                  </a:txBody>
                  <a:tcPr/>
                </a:tc>
                <a:tc>
                  <a:txBody>
                    <a:bodyPr/>
                    <a:lstStyle/>
                    <a:p>
                      <a:r>
                        <a:rPr lang="en-US" dirty="0" smtClean="0"/>
                        <a:t>10/4/2015</a:t>
                      </a:r>
                      <a:endParaRPr lang="en-US" dirty="0"/>
                    </a:p>
                  </a:txBody>
                  <a:tcPr/>
                </a:tc>
                <a:tc>
                  <a:txBody>
                    <a:bodyPr/>
                    <a:lstStyle/>
                    <a:p>
                      <a:r>
                        <a:rPr lang="en-US" dirty="0" smtClean="0"/>
                        <a:t>Add compound defect</a:t>
                      </a:r>
                      <a:endParaRPr lang="en-US" dirty="0"/>
                    </a:p>
                  </a:txBody>
                  <a:tcPr/>
                </a:tc>
                <a:tc>
                  <a:txBody>
                    <a:bodyPr/>
                    <a:lstStyle/>
                    <a:p>
                      <a:r>
                        <a:rPr lang="en-US" dirty="0" smtClean="0"/>
                        <a:t>4hrs</a:t>
                      </a:r>
                      <a:endParaRPr lang="en-US" dirty="0"/>
                    </a:p>
                  </a:txBody>
                  <a:tcPr/>
                </a:tc>
              </a:tr>
              <a:tr h="277596">
                <a:tc>
                  <a:txBody>
                    <a:bodyPr/>
                    <a:lstStyle/>
                    <a:p>
                      <a:r>
                        <a:rPr lang="en-US" dirty="0" smtClean="0"/>
                        <a:t>273</a:t>
                      </a:r>
                      <a:endParaRPr lang="en-US" dirty="0"/>
                    </a:p>
                  </a:txBody>
                  <a:tcPr>
                    <a:solidFill>
                      <a:schemeClr val="accent2">
                        <a:lumMod val="60000"/>
                        <a:lumOff val="40000"/>
                      </a:schemeClr>
                    </a:solidFill>
                  </a:tcPr>
                </a:tc>
                <a:tc>
                  <a:txBody>
                    <a:bodyPr/>
                    <a:lstStyle/>
                    <a:p>
                      <a:r>
                        <a:rPr lang="en-US" dirty="0" smtClean="0"/>
                        <a:t>13/4/2015</a:t>
                      </a:r>
                      <a:endParaRPr lang="en-US" dirty="0"/>
                    </a:p>
                  </a:txBody>
                  <a:tcPr>
                    <a:solidFill>
                      <a:schemeClr val="accent2">
                        <a:lumMod val="60000"/>
                        <a:lumOff val="40000"/>
                      </a:schemeClr>
                    </a:solidFill>
                  </a:tcPr>
                </a:tc>
                <a:tc>
                  <a:txBody>
                    <a:bodyPr/>
                    <a:lstStyle/>
                    <a:p>
                      <a:r>
                        <a:rPr lang="en-US" dirty="0" smtClean="0"/>
                        <a:t>Add compound</a:t>
                      </a:r>
                      <a:r>
                        <a:rPr lang="en-US" baseline="0" dirty="0" smtClean="0"/>
                        <a:t> defect</a:t>
                      </a:r>
                      <a:endParaRPr lang="en-US" dirty="0"/>
                    </a:p>
                  </a:txBody>
                  <a:tcPr>
                    <a:solidFill>
                      <a:schemeClr val="accent2">
                        <a:lumMod val="60000"/>
                        <a:lumOff val="40000"/>
                      </a:schemeClr>
                    </a:solidFill>
                  </a:tcPr>
                </a:tc>
                <a:tc>
                  <a:txBody>
                    <a:bodyPr/>
                    <a:lstStyle/>
                    <a:p>
                      <a:r>
                        <a:rPr lang="en-US" dirty="0" smtClean="0"/>
                        <a:t>4 </a:t>
                      </a:r>
                      <a:r>
                        <a:rPr lang="en-US" dirty="0" err="1" smtClean="0"/>
                        <a:t>hrs</a:t>
                      </a:r>
                      <a:endParaRPr lang="en-US" dirty="0"/>
                    </a:p>
                  </a:txBody>
                  <a:tcPr>
                    <a:solidFill>
                      <a:schemeClr val="accent2">
                        <a:lumMod val="60000"/>
                        <a:lumOff val="40000"/>
                      </a:schemeClr>
                    </a:solidFill>
                  </a:tcPr>
                </a:tc>
              </a:tr>
              <a:tr h="277596">
                <a:tc>
                  <a:txBody>
                    <a:bodyPr/>
                    <a:lstStyle/>
                    <a:p>
                      <a:r>
                        <a:rPr lang="en-US" dirty="0" smtClean="0"/>
                        <a:t>274</a:t>
                      </a:r>
                      <a:endParaRPr lang="en-US" dirty="0"/>
                    </a:p>
                  </a:txBody>
                  <a:tcPr>
                    <a:solidFill>
                      <a:schemeClr val="accent2">
                        <a:lumMod val="60000"/>
                        <a:lumOff val="40000"/>
                      </a:schemeClr>
                    </a:solidFill>
                  </a:tcPr>
                </a:tc>
                <a:tc>
                  <a:txBody>
                    <a:bodyPr/>
                    <a:lstStyle/>
                    <a:p>
                      <a:r>
                        <a:rPr lang="en-US" dirty="0" smtClean="0"/>
                        <a:t>14/4/2015</a:t>
                      </a:r>
                      <a:endParaRPr lang="en-US" dirty="0"/>
                    </a:p>
                  </a:txBody>
                  <a:tcPr>
                    <a:solidFill>
                      <a:schemeClr val="accent2">
                        <a:lumMod val="60000"/>
                        <a:lumOff val="40000"/>
                      </a:schemeClr>
                    </a:solidFill>
                  </a:tcPr>
                </a:tc>
                <a:tc>
                  <a:txBody>
                    <a:bodyPr/>
                    <a:lstStyle/>
                    <a:p>
                      <a:r>
                        <a:rPr lang="en-US" dirty="0" smtClean="0"/>
                        <a:t>Compound information defect</a:t>
                      </a:r>
                      <a:endParaRPr lang="en-US" dirty="0"/>
                    </a:p>
                  </a:txBody>
                  <a:tcPr>
                    <a:solidFill>
                      <a:schemeClr val="accent2">
                        <a:lumMod val="60000"/>
                        <a:lumOff val="40000"/>
                      </a:schemeClr>
                    </a:solidFill>
                  </a:tcPr>
                </a:tc>
                <a:tc>
                  <a:txBody>
                    <a:bodyPr/>
                    <a:lstStyle/>
                    <a:p>
                      <a:r>
                        <a:rPr lang="en-US" dirty="0" smtClean="0"/>
                        <a:t>4 </a:t>
                      </a:r>
                      <a:r>
                        <a:rPr lang="en-US" dirty="0" err="1" smtClean="0"/>
                        <a:t>hrs</a:t>
                      </a:r>
                      <a:endParaRPr lang="en-US" dirty="0"/>
                    </a:p>
                  </a:txBody>
                  <a:tcPr>
                    <a:solidFill>
                      <a:schemeClr val="accent2">
                        <a:lumMod val="60000"/>
                        <a:lumOff val="40000"/>
                      </a:schemeClr>
                    </a:solidFill>
                  </a:tcPr>
                </a:tc>
              </a:tr>
              <a:tr h="277596">
                <a:tc>
                  <a:txBody>
                    <a:bodyPr/>
                    <a:lstStyle/>
                    <a:p>
                      <a:r>
                        <a:rPr lang="en-US" dirty="0" smtClean="0"/>
                        <a:t>275</a:t>
                      </a:r>
                      <a:endParaRPr lang="en-US" dirty="0"/>
                    </a:p>
                  </a:txBody>
                  <a:tcPr>
                    <a:solidFill>
                      <a:schemeClr val="accent2">
                        <a:lumMod val="60000"/>
                        <a:lumOff val="40000"/>
                      </a:schemeClr>
                    </a:solidFill>
                  </a:tcPr>
                </a:tc>
                <a:tc>
                  <a:txBody>
                    <a:bodyPr/>
                    <a:lstStyle/>
                    <a:p>
                      <a:r>
                        <a:rPr lang="en-US" dirty="0" smtClean="0"/>
                        <a:t>15/4/2015</a:t>
                      </a:r>
                      <a:endParaRPr lang="en-US" dirty="0"/>
                    </a:p>
                  </a:txBody>
                  <a:tcPr>
                    <a:solidFill>
                      <a:schemeClr val="accent2">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Compound information defect</a:t>
                      </a:r>
                    </a:p>
                  </a:txBody>
                  <a:tcPr>
                    <a:solidFill>
                      <a:schemeClr val="accent2">
                        <a:lumMod val="60000"/>
                        <a:lumOff val="40000"/>
                      </a:schemeClr>
                    </a:solidFill>
                  </a:tcPr>
                </a:tc>
                <a:tc>
                  <a:txBody>
                    <a:bodyPr/>
                    <a:lstStyle/>
                    <a:p>
                      <a:r>
                        <a:rPr lang="en-US" dirty="0" smtClean="0"/>
                        <a:t>3 </a:t>
                      </a:r>
                      <a:r>
                        <a:rPr lang="en-US" dirty="0" err="1" smtClean="0"/>
                        <a:t>hrs</a:t>
                      </a:r>
                      <a:endParaRPr lang="en-US" dirty="0"/>
                    </a:p>
                  </a:txBody>
                  <a:tcPr>
                    <a:solidFill>
                      <a:schemeClr val="accent2">
                        <a:lumMod val="60000"/>
                        <a:lumOff val="40000"/>
                      </a:schemeClr>
                    </a:solidFill>
                  </a:tcPr>
                </a:tc>
              </a:tr>
              <a:tr h="277596">
                <a:tc>
                  <a:txBody>
                    <a:bodyPr/>
                    <a:lstStyle/>
                    <a:p>
                      <a:r>
                        <a:rPr lang="en-US" dirty="0" smtClean="0"/>
                        <a:t>276</a:t>
                      </a:r>
                      <a:endParaRPr lang="en-US" dirty="0"/>
                    </a:p>
                  </a:txBody>
                  <a:tcPr>
                    <a:solidFill>
                      <a:schemeClr val="accent2">
                        <a:lumMod val="60000"/>
                        <a:lumOff val="40000"/>
                      </a:schemeClr>
                    </a:solidFill>
                  </a:tcPr>
                </a:tc>
                <a:tc>
                  <a:txBody>
                    <a:bodyPr/>
                    <a:lstStyle/>
                    <a:p>
                      <a:r>
                        <a:rPr lang="en-US" dirty="0" smtClean="0"/>
                        <a:t>16/4/2015</a:t>
                      </a:r>
                      <a:endParaRPr lang="en-US" dirty="0"/>
                    </a:p>
                  </a:txBody>
                  <a:tcPr>
                    <a:solidFill>
                      <a:schemeClr val="accent2">
                        <a:lumMod val="60000"/>
                        <a:lumOff val="40000"/>
                      </a:schemeClr>
                    </a:solidFill>
                  </a:tcPr>
                </a:tc>
                <a:tc>
                  <a:txBody>
                    <a:bodyPr/>
                    <a:lstStyle/>
                    <a:p>
                      <a:r>
                        <a:rPr lang="en-US" dirty="0" smtClean="0"/>
                        <a:t>Edit</a:t>
                      </a:r>
                      <a:r>
                        <a:rPr lang="en-US" baseline="0" dirty="0" smtClean="0"/>
                        <a:t> compound defect</a:t>
                      </a:r>
                      <a:endParaRPr lang="en-US" dirty="0"/>
                    </a:p>
                  </a:txBody>
                  <a:tcPr>
                    <a:solidFill>
                      <a:schemeClr val="accent2">
                        <a:lumMod val="60000"/>
                        <a:lumOff val="40000"/>
                      </a:schemeClr>
                    </a:solidFill>
                  </a:tcPr>
                </a:tc>
                <a:tc>
                  <a:txBody>
                    <a:bodyPr/>
                    <a:lstStyle/>
                    <a:p>
                      <a:r>
                        <a:rPr lang="en-US" dirty="0" smtClean="0"/>
                        <a:t>4 </a:t>
                      </a:r>
                      <a:r>
                        <a:rPr lang="en-US" dirty="0" err="1" smtClean="0"/>
                        <a:t>hrs</a:t>
                      </a:r>
                      <a:endParaRPr lang="en-US" dirty="0"/>
                    </a:p>
                  </a:txBody>
                  <a:tcPr>
                    <a:solidFill>
                      <a:schemeClr val="accent2">
                        <a:lumMod val="60000"/>
                        <a:lumOff val="40000"/>
                      </a:schemeClr>
                    </a:solidFill>
                  </a:tcPr>
                </a:tc>
              </a:tr>
              <a:tr h="277596">
                <a:tc>
                  <a:txBody>
                    <a:bodyPr/>
                    <a:lstStyle/>
                    <a:p>
                      <a:r>
                        <a:rPr lang="en-US" dirty="0" smtClean="0"/>
                        <a:t>277</a:t>
                      </a:r>
                      <a:endParaRPr lang="en-US" dirty="0"/>
                    </a:p>
                  </a:txBody>
                  <a:tcPr>
                    <a:solidFill>
                      <a:schemeClr val="accent2">
                        <a:lumMod val="60000"/>
                        <a:lumOff val="40000"/>
                      </a:schemeClr>
                    </a:solidFill>
                  </a:tcPr>
                </a:tc>
                <a:tc>
                  <a:txBody>
                    <a:bodyPr/>
                    <a:lstStyle/>
                    <a:p>
                      <a:r>
                        <a:rPr lang="en-US" dirty="0" smtClean="0"/>
                        <a:t>17/4/2015</a:t>
                      </a:r>
                      <a:endParaRPr lang="en-US" dirty="0"/>
                    </a:p>
                  </a:txBody>
                  <a:tcPr>
                    <a:solidFill>
                      <a:schemeClr val="accent2">
                        <a:lumMod val="60000"/>
                        <a:lumOff val="40000"/>
                      </a:schemeClr>
                    </a:solidFill>
                  </a:tcPr>
                </a:tc>
                <a:tc>
                  <a:txBody>
                    <a:bodyPr/>
                    <a:lstStyle/>
                    <a:p>
                      <a:r>
                        <a:rPr lang="en-US" dirty="0" smtClean="0"/>
                        <a:t>Meet </a:t>
                      </a:r>
                      <a:r>
                        <a:rPr lang="en-US" dirty="0" smtClean="0"/>
                        <a:t>with client</a:t>
                      </a:r>
                      <a:endParaRPr lang="en-US" dirty="0"/>
                    </a:p>
                  </a:txBody>
                  <a:tcPr>
                    <a:solidFill>
                      <a:schemeClr val="accent2">
                        <a:lumMod val="60000"/>
                        <a:lumOff val="40000"/>
                      </a:schemeClr>
                    </a:solidFill>
                  </a:tcPr>
                </a:tc>
                <a:tc>
                  <a:txBody>
                    <a:bodyPr/>
                    <a:lstStyle/>
                    <a:p>
                      <a:r>
                        <a:rPr lang="en-US" dirty="0" smtClean="0"/>
                        <a:t>1hr</a:t>
                      </a:r>
                      <a:endParaRPr lang="en-US" dirty="0"/>
                    </a:p>
                  </a:txBody>
                  <a:tcPr>
                    <a:solidFill>
                      <a:schemeClr val="accent2">
                        <a:lumMod val="60000"/>
                        <a:lumOff val="40000"/>
                      </a:schemeClr>
                    </a:solidFill>
                  </a:tcPr>
                </a:tc>
              </a:tr>
            </a:tbl>
          </a:graphicData>
        </a:graphic>
      </p:graphicFrame>
    </p:spTree>
    <p:extLst>
      <p:ext uri="{BB962C8B-B14F-4D97-AF65-F5344CB8AC3E}">
        <p14:creationId xmlns:p14="http://schemas.microsoft.com/office/powerpoint/2010/main" val="1578470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compound defect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10937"/>
            <a:ext cx="7391400" cy="5358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8494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Compound Sequence diagram</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21036"/>
            <a:ext cx="7467600" cy="5513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3715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Compound Test Case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96903614"/>
              </p:ext>
            </p:extLst>
          </p:nvPr>
        </p:nvGraphicFramePr>
        <p:xfrm>
          <a:off x="762000" y="1447800"/>
          <a:ext cx="7833276" cy="4724576"/>
        </p:xfrm>
        <a:graphic>
          <a:graphicData uri="http://schemas.openxmlformats.org/drawingml/2006/table">
            <a:tbl>
              <a:tblPr firstRow="1" firstCol="1" bandRow="1">
                <a:tableStyleId>{D27102A9-8310-4765-A935-A1911B00CA55}</a:tableStyleId>
              </a:tblPr>
              <a:tblGrid>
                <a:gridCol w="7833276"/>
              </a:tblGrid>
              <a:tr h="254867">
                <a:tc>
                  <a:txBody>
                    <a:bodyPr/>
                    <a:lstStyle/>
                    <a:p>
                      <a:pPr marL="0" marR="0">
                        <a:lnSpc>
                          <a:spcPct val="115000"/>
                        </a:lnSpc>
                        <a:spcBef>
                          <a:spcPts val="600"/>
                        </a:spcBef>
                        <a:spcAft>
                          <a:spcPts val="600"/>
                        </a:spcAft>
                      </a:pPr>
                      <a:r>
                        <a:rPr lang="en-US" sz="1500" dirty="0">
                          <a:effectLst/>
                        </a:rPr>
                        <a:t>Name: add new Compound</a:t>
                      </a:r>
                      <a:endParaRPr lang="en-US" sz="1500" dirty="0">
                        <a:solidFill>
                          <a:srgbClr val="365F91"/>
                        </a:solidFill>
                        <a:effectLst/>
                        <a:latin typeface="Calibri"/>
                        <a:ea typeface="Calibri"/>
                        <a:cs typeface="Times New Roman"/>
                      </a:endParaRPr>
                    </a:p>
                  </a:txBody>
                  <a:tcPr marL="96311" marR="96311" marT="0" marB="0"/>
                </a:tc>
              </a:tr>
              <a:tr h="254867">
                <a:tc>
                  <a:txBody>
                    <a:bodyPr/>
                    <a:lstStyle/>
                    <a:p>
                      <a:pPr marL="0" marR="0">
                        <a:lnSpc>
                          <a:spcPct val="115000"/>
                        </a:lnSpc>
                        <a:spcBef>
                          <a:spcPts val="600"/>
                        </a:spcBef>
                        <a:spcAft>
                          <a:spcPts val="600"/>
                        </a:spcAft>
                      </a:pPr>
                      <a:r>
                        <a:rPr lang="en-US" sz="1500">
                          <a:effectLst/>
                        </a:rPr>
                        <a:t>Participating actor: either an admin or a labOP</a:t>
                      </a:r>
                      <a:endParaRPr lang="en-US" sz="1500">
                        <a:solidFill>
                          <a:srgbClr val="365F91"/>
                        </a:solidFill>
                        <a:effectLst/>
                        <a:latin typeface="Calibri"/>
                        <a:ea typeface="Calibri"/>
                        <a:cs typeface="Times New Roman"/>
                      </a:endParaRPr>
                    </a:p>
                  </a:txBody>
                  <a:tcPr marL="96311" marR="96311" marT="0" marB="0"/>
                </a:tc>
              </a:tr>
              <a:tr h="1224395">
                <a:tc>
                  <a:txBody>
                    <a:bodyPr/>
                    <a:lstStyle/>
                    <a:p>
                      <a:pPr marL="0" marR="0">
                        <a:lnSpc>
                          <a:spcPct val="115000"/>
                        </a:lnSpc>
                        <a:spcBef>
                          <a:spcPts val="600"/>
                        </a:spcBef>
                        <a:spcAft>
                          <a:spcPts val="600"/>
                        </a:spcAft>
                      </a:pPr>
                      <a:r>
                        <a:rPr lang="en-US" sz="1500" dirty="0">
                          <a:effectLst/>
                        </a:rPr>
                        <a:t>Entry condition: </a:t>
                      </a:r>
                    </a:p>
                    <a:p>
                      <a:pPr marL="342900" marR="0" lvl="0" indent="-342900">
                        <a:lnSpc>
                          <a:spcPct val="115000"/>
                        </a:lnSpc>
                        <a:spcBef>
                          <a:spcPts val="600"/>
                        </a:spcBef>
                        <a:spcAft>
                          <a:spcPts val="600"/>
                        </a:spcAft>
                        <a:buFont typeface="Calibri"/>
                        <a:buChar char="-"/>
                      </a:pPr>
                      <a:r>
                        <a:rPr lang="en-US" sz="1500" dirty="0">
                          <a:effectLst/>
                        </a:rPr>
                        <a:t>User is logged in the system</a:t>
                      </a:r>
                    </a:p>
                    <a:p>
                      <a:pPr marL="342900" marR="0" lvl="0" indent="-342900">
                        <a:lnSpc>
                          <a:spcPct val="115000"/>
                        </a:lnSpc>
                        <a:spcBef>
                          <a:spcPts val="600"/>
                        </a:spcBef>
                        <a:spcAft>
                          <a:spcPts val="600"/>
                        </a:spcAft>
                        <a:buFont typeface="Calibri"/>
                        <a:buChar char="-"/>
                      </a:pPr>
                      <a:r>
                        <a:rPr lang="en-US" sz="1500" dirty="0">
                          <a:effectLst/>
                        </a:rPr>
                        <a:t>User is in compound page.</a:t>
                      </a:r>
                      <a:endParaRPr lang="en-US" sz="1500" dirty="0">
                        <a:solidFill>
                          <a:srgbClr val="365F91"/>
                        </a:solidFill>
                        <a:effectLst/>
                        <a:latin typeface="Calibri"/>
                        <a:ea typeface="Calibri"/>
                        <a:cs typeface="Times New Roman"/>
                      </a:endParaRPr>
                    </a:p>
                  </a:txBody>
                  <a:tcPr marL="96311" marR="96311" marT="0" marB="0"/>
                </a:tc>
              </a:tr>
              <a:tr h="254867">
                <a:tc>
                  <a:txBody>
                    <a:bodyPr/>
                    <a:lstStyle/>
                    <a:p>
                      <a:pPr marL="0" marR="0">
                        <a:lnSpc>
                          <a:spcPct val="115000"/>
                        </a:lnSpc>
                        <a:spcBef>
                          <a:spcPts val="600"/>
                        </a:spcBef>
                        <a:spcAft>
                          <a:spcPts val="600"/>
                        </a:spcAft>
                      </a:pPr>
                      <a:r>
                        <a:rPr lang="en-US" sz="1500" dirty="0">
                          <a:effectLst/>
                        </a:rPr>
                        <a:t>Exit condition: Compound data is added in the </a:t>
                      </a:r>
                      <a:r>
                        <a:rPr lang="en-US" sz="1500" dirty="0" smtClean="0">
                          <a:effectLst/>
                        </a:rPr>
                        <a:t>system and pop up</a:t>
                      </a:r>
                      <a:r>
                        <a:rPr lang="en-US" sz="1500" baseline="0" dirty="0" smtClean="0">
                          <a:effectLst/>
                        </a:rPr>
                        <a:t> is shown</a:t>
                      </a:r>
                      <a:endParaRPr lang="en-US" sz="1500" dirty="0">
                        <a:solidFill>
                          <a:srgbClr val="365F91"/>
                        </a:solidFill>
                        <a:effectLst/>
                        <a:latin typeface="Calibri"/>
                        <a:ea typeface="Calibri"/>
                        <a:cs typeface="Times New Roman"/>
                      </a:endParaRPr>
                    </a:p>
                  </a:txBody>
                  <a:tcPr marL="96311" marR="96311" marT="0" marB="0"/>
                </a:tc>
              </a:tr>
              <a:tr h="2735404">
                <a:tc>
                  <a:txBody>
                    <a:bodyPr/>
                    <a:lstStyle/>
                    <a:p>
                      <a:pPr marL="0" marR="0">
                        <a:lnSpc>
                          <a:spcPct val="115000"/>
                        </a:lnSpc>
                        <a:spcBef>
                          <a:spcPts val="600"/>
                        </a:spcBef>
                        <a:spcAft>
                          <a:spcPts val="600"/>
                        </a:spcAft>
                      </a:pPr>
                      <a:r>
                        <a:rPr lang="en-US" sz="1500" dirty="0" smtClean="0">
                          <a:effectLst/>
                        </a:rPr>
                        <a:t/>
                      </a:r>
                      <a:br>
                        <a:rPr lang="en-US" sz="1500" dirty="0" smtClean="0">
                          <a:effectLst/>
                        </a:rPr>
                      </a:br>
                      <a:r>
                        <a:rPr lang="en-US" sz="1500" dirty="0" smtClean="0">
                          <a:effectLst/>
                        </a:rPr>
                        <a:t> </a:t>
                      </a:r>
                      <a:r>
                        <a:rPr lang="en-US" sz="1500" dirty="0">
                          <a:effectLst/>
                        </a:rPr>
                        <a:t>Event flow:</a:t>
                      </a:r>
                    </a:p>
                    <a:p>
                      <a:pPr marL="342900" marR="0" lvl="0" indent="-342900">
                        <a:lnSpc>
                          <a:spcPct val="100000"/>
                        </a:lnSpc>
                        <a:spcBef>
                          <a:spcPts val="600"/>
                        </a:spcBef>
                        <a:spcAft>
                          <a:spcPts val="600"/>
                        </a:spcAft>
                        <a:buFont typeface="+mj-lt"/>
                        <a:buAutoNum type="arabicPeriod"/>
                      </a:pPr>
                      <a:r>
                        <a:rPr lang="en-US" sz="1500" dirty="0">
                          <a:effectLst/>
                        </a:rPr>
                        <a:t>User click on the add compound button</a:t>
                      </a:r>
                    </a:p>
                    <a:p>
                      <a:pPr marL="342900" marR="0" lvl="0" indent="-342900">
                        <a:lnSpc>
                          <a:spcPct val="100000"/>
                        </a:lnSpc>
                        <a:spcBef>
                          <a:spcPts val="600"/>
                        </a:spcBef>
                        <a:spcAft>
                          <a:spcPts val="600"/>
                        </a:spcAft>
                        <a:buFont typeface="+mj-lt"/>
                        <a:buAutoNum type="arabicPeriod"/>
                      </a:pPr>
                      <a:r>
                        <a:rPr lang="en-US" sz="1500" dirty="0">
                          <a:effectLst/>
                        </a:rPr>
                        <a:t>System shows add compound form page</a:t>
                      </a:r>
                    </a:p>
                    <a:p>
                      <a:pPr marL="342900" marR="0" lvl="0" indent="-342900">
                        <a:lnSpc>
                          <a:spcPct val="100000"/>
                        </a:lnSpc>
                        <a:spcBef>
                          <a:spcPts val="600"/>
                        </a:spcBef>
                        <a:spcAft>
                          <a:spcPts val="600"/>
                        </a:spcAft>
                        <a:buFont typeface="+mj-lt"/>
                        <a:buAutoNum type="arabicPeriod"/>
                      </a:pPr>
                      <a:r>
                        <a:rPr lang="en-US" sz="1500" dirty="0">
                          <a:effectLst/>
                        </a:rPr>
                        <a:t>User selects the picture of the compound, </a:t>
                      </a:r>
                      <a:r>
                        <a:rPr lang="en-US" sz="1500" dirty="0" smtClean="0">
                          <a:effectLst/>
                        </a:rPr>
                        <a:t>enters “Test ” in name field, enters “Test” in formula field, enters “Test” in other name field, enters “5” in mass field, enters “5” in fragments field, enters “Test” in Cayman Number, enters “5” in precursor field, enters “6” in CAS field,</a:t>
                      </a:r>
                      <a:r>
                        <a:rPr lang="en-US" sz="1500" baseline="0" dirty="0" smtClean="0">
                          <a:effectLst/>
                        </a:rPr>
                        <a:t> select “Test51” as compound class </a:t>
                      </a:r>
                      <a:r>
                        <a:rPr lang="en-US" sz="1500" dirty="0" smtClean="0">
                          <a:effectLst/>
                        </a:rPr>
                        <a:t>and </a:t>
                      </a:r>
                      <a:r>
                        <a:rPr lang="en-US" sz="1500" dirty="0">
                          <a:effectLst/>
                        </a:rPr>
                        <a:t>click submit all button.</a:t>
                      </a:r>
                    </a:p>
                    <a:p>
                      <a:pPr marL="342900" marR="0" lvl="0" indent="-342900">
                        <a:lnSpc>
                          <a:spcPct val="100000"/>
                        </a:lnSpc>
                        <a:spcBef>
                          <a:spcPts val="600"/>
                        </a:spcBef>
                        <a:spcAft>
                          <a:spcPts val="600"/>
                        </a:spcAft>
                        <a:buFont typeface="+mj-lt"/>
                        <a:buAutoNum type="arabicPeriod"/>
                      </a:pPr>
                      <a:r>
                        <a:rPr lang="en-US" sz="1500" dirty="0">
                          <a:effectLst/>
                        </a:rPr>
                        <a:t>System confirm that compound has been </a:t>
                      </a:r>
                      <a:r>
                        <a:rPr lang="en-US" sz="1500" dirty="0" smtClean="0">
                          <a:effectLst/>
                        </a:rPr>
                        <a:t>saved with a pop up</a:t>
                      </a:r>
                      <a:endParaRPr lang="en-US" sz="1500" dirty="0">
                        <a:solidFill>
                          <a:srgbClr val="365F91"/>
                        </a:solidFill>
                        <a:effectLst/>
                        <a:latin typeface="Calibri"/>
                        <a:ea typeface="Calibri"/>
                        <a:cs typeface="Times New Roman"/>
                      </a:endParaRPr>
                    </a:p>
                  </a:txBody>
                  <a:tcPr marL="96311" marR="96311" marT="0" marB="0"/>
                </a:tc>
              </a:tr>
            </a:tbl>
          </a:graphicData>
        </a:graphic>
      </p:graphicFrame>
    </p:spTree>
    <p:extLst>
      <p:ext uri="{BB962C8B-B14F-4D97-AF65-F5344CB8AC3E}">
        <p14:creationId xmlns:p14="http://schemas.microsoft.com/office/powerpoint/2010/main" val="4045018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Compound information Defect</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398"/>
            <a:ext cx="7239000" cy="5177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6153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Compound Information sequence </a:t>
            </a:r>
            <a:r>
              <a:rPr lang="en-US" sz="3600" dirty="0" smtClean="0"/>
              <a:t>Diagram</a:t>
            </a:r>
            <a:endParaRPr lang="en-US" sz="3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8107298"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332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12825</TotalTime>
  <Words>285</Words>
  <Application>Microsoft Office PowerPoint</Application>
  <PresentationFormat>On-screen Show (4:3)</PresentationFormat>
  <Paragraphs>112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Drug designer database</vt:lpstr>
      <vt:lpstr>Presentation</vt:lpstr>
      <vt:lpstr>Stories in spring 4</vt:lpstr>
      <vt:lpstr>Mingle Daily Scrum</vt:lpstr>
      <vt:lpstr>Add compound defect</vt:lpstr>
      <vt:lpstr>Add Compound Sequence diagram</vt:lpstr>
      <vt:lpstr>Add Compound Test Case</vt:lpstr>
      <vt:lpstr>Compound information Defect</vt:lpstr>
      <vt:lpstr>Compound Information sequence Diagram</vt:lpstr>
      <vt:lpstr>Compound Information Defect Test Case</vt:lpstr>
      <vt:lpstr>DEMO</vt:lpstr>
      <vt:lpstr>Documents updated</vt:lpstr>
      <vt:lpstr>BurnUP Chart</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designer database</dc:title>
  <dc:creator>Carlos</dc:creator>
  <cp:lastModifiedBy>Carlos</cp:lastModifiedBy>
  <cp:revision>67</cp:revision>
  <dcterms:created xsi:type="dcterms:W3CDTF">2015-02-17T01:27:18Z</dcterms:created>
  <dcterms:modified xsi:type="dcterms:W3CDTF">2015-04-20T23:41:40Z</dcterms:modified>
</cp:coreProperties>
</file>