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80" r:id="rId6"/>
    <p:sldId id="275" r:id="rId7"/>
    <p:sldId id="281" r:id="rId8"/>
    <p:sldId id="282" r:id="rId9"/>
    <p:sldId id="271" r:id="rId10"/>
    <p:sldId id="276" r:id="rId11"/>
    <p:sldId id="283" r:id="rId12"/>
    <p:sldId id="262" r:id="rId13"/>
    <p:sldId id="287" r:id="rId14"/>
    <p:sldId id="285" r:id="rId15"/>
    <p:sldId id="286" r:id="rId16"/>
    <p:sldId id="265" r:id="rId17"/>
    <p:sldId id="284" r:id="rId18"/>
    <p:sldId id="28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08" autoAdjust="0"/>
    <p:restoredTop sz="94660"/>
  </p:normalViewPr>
  <p:slideViewPr>
    <p:cSldViewPr>
      <p:cViewPr varScale="1">
        <p:scale>
          <a:sx n="74" d="100"/>
          <a:sy n="74" d="100"/>
        </p:scale>
        <p:origin x="-148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81358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784450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194378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AC1CF-67FB-4D59-BAA5-1B03B95FE3AB}"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115478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6AC1CF-67FB-4D59-BAA5-1B03B95FE3AB}"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73261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6AC1CF-67FB-4D59-BAA5-1B03B95FE3AB}"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00157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6AC1CF-67FB-4D59-BAA5-1B03B95FE3AB}" type="datetimeFigureOut">
              <a:rPr lang="en-US" smtClean="0"/>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52302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6AC1CF-67FB-4D59-BAA5-1B03B95FE3AB}" type="datetimeFigureOut">
              <a:rPr lang="en-US" smtClean="0"/>
              <a:t>4/30/2015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68101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AC1CF-67FB-4D59-BAA5-1B03B95FE3AB}" type="datetimeFigureOut">
              <a:rPr lang="en-US" smtClean="0"/>
              <a:t>4/30/2015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95767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AC1CF-67FB-4D59-BAA5-1B03B95FE3AB}"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262321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6AC1CF-67FB-4D59-BAA5-1B03B95FE3AB}"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FBB92-8EE5-4759-95BB-B0E4CF3A93FD}" type="slidenum">
              <a:rPr lang="en-US" smtClean="0"/>
              <a:t>‹#›</a:t>
            </a:fld>
            <a:endParaRPr lang="en-US"/>
          </a:p>
        </p:txBody>
      </p:sp>
    </p:spTree>
    <p:extLst>
      <p:ext uri="{BB962C8B-B14F-4D97-AF65-F5344CB8AC3E}">
        <p14:creationId xmlns:p14="http://schemas.microsoft.com/office/powerpoint/2010/main" val="3380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AC1CF-67FB-4D59-BAA5-1B03B95FE3AB}" type="datetimeFigureOut">
              <a:rPr lang="en-US" smtClean="0"/>
              <a:t>4/30/2015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FBB92-8EE5-4759-95BB-B0E4CF3A93FD}" type="slidenum">
              <a:rPr lang="en-US" smtClean="0"/>
              <a:t>‹#›</a:t>
            </a:fld>
            <a:endParaRPr lang="en-US"/>
          </a:p>
        </p:txBody>
      </p:sp>
    </p:spTree>
    <p:extLst>
      <p:ext uri="{BB962C8B-B14F-4D97-AF65-F5344CB8AC3E}">
        <p14:creationId xmlns:p14="http://schemas.microsoft.com/office/powerpoint/2010/main" val="1646359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Drug designer database</a:t>
            </a:r>
            <a:endParaRPr lang="en-US" dirty="0"/>
          </a:p>
        </p:txBody>
      </p:sp>
      <p:sp>
        <p:nvSpPr>
          <p:cNvPr id="3" name="Subtitle 2"/>
          <p:cNvSpPr>
            <a:spLocks noGrp="1"/>
          </p:cNvSpPr>
          <p:nvPr>
            <p:ph type="subTitle" idx="1"/>
          </p:nvPr>
        </p:nvSpPr>
        <p:spPr>
          <a:xfrm>
            <a:off x="1524000" y="4343400"/>
            <a:ext cx="6248400" cy="1295400"/>
          </a:xfrm>
        </p:spPr>
        <p:txBody>
          <a:bodyPr>
            <a:normAutofit/>
          </a:bodyPr>
          <a:lstStyle/>
          <a:p>
            <a:r>
              <a:rPr lang="en-US" dirty="0" smtClean="0"/>
              <a:t>Team Member: Carlos Dominguez</a:t>
            </a:r>
            <a:br>
              <a:rPr lang="en-US" dirty="0" smtClean="0"/>
            </a:br>
            <a:r>
              <a:rPr lang="en-US" dirty="0" smtClean="0"/>
              <a:t>Product Owner: Dr. Luis Arroyo </a:t>
            </a:r>
            <a:endParaRPr lang="en-US" dirty="0"/>
          </a:p>
        </p:txBody>
      </p:sp>
    </p:spTree>
    <p:extLst>
      <p:ext uri="{BB962C8B-B14F-4D97-AF65-F5344CB8AC3E}">
        <p14:creationId xmlns:p14="http://schemas.microsoft.com/office/powerpoint/2010/main" val="90908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System Deployment</a:t>
            </a:r>
            <a:endParaRPr lang="en-US" sz="36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90093" y="1752600"/>
            <a:ext cx="7819242" cy="4191000"/>
          </a:xfrm>
          <a:prstGeom prst="rect">
            <a:avLst/>
          </a:prstGeom>
          <a:noFill/>
          <a:ln>
            <a:noFill/>
          </a:ln>
        </p:spPr>
      </p:pic>
    </p:spTree>
    <p:extLst>
      <p:ext uri="{BB962C8B-B14F-4D97-AF65-F5344CB8AC3E}">
        <p14:creationId xmlns:p14="http://schemas.microsoft.com/office/powerpoint/2010/main" val="1517466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Persistent Data Design</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324600" cy="4856956"/>
          </a:xfrm>
          <a:prstGeom prst="rect">
            <a:avLst/>
          </a:prstGeom>
          <a:noFill/>
          <a:ln>
            <a:noFill/>
          </a:ln>
        </p:spPr>
      </p:pic>
    </p:spTree>
    <p:extLst>
      <p:ext uri="{BB962C8B-B14F-4D97-AF65-F5344CB8AC3E}">
        <p14:creationId xmlns:p14="http://schemas.microsoft.com/office/powerpoint/2010/main" val="406262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Privacy</a:t>
            </a:r>
            <a:endParaRPr lang="en-US" dirty="0"/>
          </a:p>
        </p:txBody>
      </p:sp>
      <p:sp>
        <p:nvSpPr>
          <p:cNvPr id="3" name="Rectangle 2"/>
          <p:cNvSpPr/>
          <p:nvPr/>
        </p:nvSpPr>
        <p:spPr>
          <a:xfrm>
            <a:off x="1295400" y="1828800"/>
            <a:ext cx="7239000" cy="1477328"/>
          </a:xfrm>
          <a:prstGeom prst="rect">
            <a:avLst/>
          </a:prstGeom>
        </p:spPr>
        <p:txBody>
          <a:bodyPr wrap="square">
            <a:spAutoFit/>
          </a:bodyPr>
          <a:lstStyle/>
          <a:p>
            <a:pPr marL="285750" indent="-285750">
              <a:buFont typeface="Arial" panose="020B0604020202020204" pitchFamily="34" charset="0"/>
              <a:buChar char="•"/>
            </a:pPr>
            <a:r>
              <a:rPr lang="en-US" dirty="0"/>
              <a:t>Encryption of data is only used for password and the type of encryption in use will be MD5</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Moreover, PDO with prepare statements have been use to prevent SQL Injections.</a:t>
            </a:r>
          </a:p>
        </p:txBody>
      </p:sp>
    </p:spTree>
    <p:extLst>
      <p:ext uri="{BB962C8B-B14F-4D97-AF65-F5344CB8AC3E}">
        <p14:creationId xmlns:p14="http://schemas.microsoft.com/office/powerpoint/2010/main" val="805683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598" y="1752600"/>
            <a:ext cx="7199313"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59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Tree>
    <p:extLst>
      <p:ext uri="{BB962C8B-B14F-4D97-AF65-F5344CB8AC3E}">
        <p14:creationId xmlns:p14="http://schemas.microsoft.com/office/powerpoint/2010/main" val="142886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Algorithm</a:t>
            </a:r>
            <a:endParaRPr lang="en-US" dirty="0"/>
          </a:p>
        </p:txBody>
      </p:sp>
    </p:spTree>
    <p:extLst>
      <p:ext uri="{BB962C8B-B14F-4D97-AF65-F5344CB8AC3E}">
        <p14:creationId xmlns:p14="http://schemas.microsoft.com/office/powerpoint/2010/main" val="1572836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Suites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34601450"/>
              </p:ext>
            </p:extLst>
          </p:nvPr>
        </p:nvGraphicFramePr>
        <p:xfrm>
          <a:off x="762000" y="1295400"/>
          <a:ext cx="7833276" cy="4832465"/>
        </p:xfrm>
        <a:graphic>
          <a:graphicData uri="http://schemas.openxmlformats.org/drawingml/2006/table">
            <a:tbl>
              <a:tblPr firstRow="1" firstCol="1" bandRow="1">
                <a:tableStyleId>{D27102A9-8310-4765-A935-A1911B00CA55}</a:tableStyleId>
              </a:tblPr>
              <a:tblGrid>
                <a:gridCol w="7833276"/>
              </a:tblGrid>
              <a:tr h="254867">
                <a:tc>
                  <a:txBody>
                    <a:bodyPr/>
                    <a:lstStyle/>
                    <a:p>
                      <a:pPr marL="0" marR="0">
                        <a:lnSpc>
                          <a:spcPct val="115000"/>
                        </a:lnSpc>
                        <a:spcBef>
                          <a:spcPts val="600"/>
                        </a:spcBef>
                        <a:spcAft>
                          <a:spcPts val="600"/>
                        </a:spcAft>
                      </a:pPr>
                      <a:r>
                        <a:rPr lang="en-US" sz="1500" dirty="0">
                          <a:effectLst/>
                        </a:rPr>
                        <a:t>Name: </a:t>
                      </a:r>
                      <a:r>
                        <a:rPr lang="en-US" sz="1500" dirty="0" err="1" smtClean="0">
                          <a:effectLst/>
                        </a:rPr>
                        <a:t>add_new_Compound_SUNNY</a:t>
                      </a:r>
                      <a:endParaRPr lang="en-US" sz="1500" dirty="0">
                        <a:solidFill>
                          <a:srgbClr val="365F91"/>
                        </a:solidFill>
                        <a:effectLst/>
                        <a:latin typeface="Calibri"/>
                        <a:ea typeface="Calibri"/>
                        <a:cs typeface="Times New Roman"/>
                      </a:endParaRPr>
                    </a:p>
                  </a:txBody>
                  <a:tcPr marL="96311" marR="96311" marT="0" marB="0"/>
                </a:tc>
              </a:tr>
              <a:tr h="354733">
                <a:tc>
                  <a:txBody>
                    <a:bodyPr/>
                    <a:lstStyle/>
                    <a:p>
                      <a:pPr marL="0" marR="0">
                        <a:lnSpc>
                          <a:spcPct val="115000"/>
                        </a:lnSpc>
                        <a:spcBef>
                          <a:spcPts val="600"/>
                        </a:spcBef>
                        <a:spcAft>
                          <a:spcPts val="600"/>
                        </a:spcAft>
                      </a:pPr>
                      <a:r>
                        <a:rPr lang="en-US" sz="1500">
                          <a:effectLst/>
                        </a:rPr>
                        <a:t>Participating actor: either an admin or a labOP</a:t>
                      </a:r>
                      <a:endParaRPr lang="en-US" sz="1500">
                        <a:solidFill>
                          <a:srgbClr val="365F91"/>
                        </a:solidFill>
                        <a:effectLst/>
                        <a:latin typeface="Calibri"/>
                        <a:ea typeface="Calibri"/>
                        <a:cs typeface="Times New Roman"/>
                      </a:endParaRPr>
                    </a:p>
                  </a:txBody>
                  <a:tcPr marL="96311" marR="96311" marT="0" marB="0"/>
                </a:tc>
              </a:tr>
              <a:tr h="1224395">
                <a:tc>
                  <a:txBody>
                    <a:bodyPr/>
                    <a:lstStyle/>
                    <a:p>
                      <a:pPr marL="0" marR="0">
                        <a:lnSpc>
                          <a:spcPct val="115000"/>
                        </a:lnSpc>
                        <a:spcBef>
                          <a:spcPts val="600"/>
                        </a:spcBef>
                        <a:spcAft>
                          <a:spcPts val="600"/>
                        </a:spcAft>
                      </a:pPr>
                      <a:r>
                        <a:rPr lang="en-US" sz="1500" dirty="0">
                          <a:effectLst/>
                        </a:rPr>
                        <a:t>Entry condition: </a:t>
                      </a:r>
                    </a:p>
                    <a:p>
                      <a:pPr marL="342900" marR="0" lvl="0" indent="-342900">
                        <a:lnSpc>
                          <a:spcPct val="115000"/>
                        </a:lnSpc>
                        <a:spcBef>
                          <a:spcPts val="600"/>
                        </a:spcBef>
                        <a:spcAft>
                          <a:spcPts val="600"/>
                        </a:spcAft>
                        <a:buFont typeface="Calibri"/>
                        <a:buChar char="-"/>
                      </a:pPr>
                      <a:r>
                        <a:rPr lang="en-US" sz="1500" dirty="0">
                          <a:effectLst/>
                        </a:rPr>
                        <a:t>User is logged in the system</a:t>
                      </a:r>
                    </a:p>
                    <a:p>
                      <a:pPr marL="342900" marR="0" lvl="0" indent="-342900">
                        <a:lnSpc>
                          <a:spcPct val="115000"/>
                        </a:lnSpc>
                        <a:spcBef>
                          <a:spcPts val="600"/>
                        </a:spcBef>
                        <a:spcAft>
                          <a:spcPts val="600"/>
                        </a:spcAft>
                        <a:buFont typeface="Calibri"/>
                        <a:buChar char="-"/>
                      </a:pPr>
                      <a:r>
                        <a:rPr lang="en-US" sz="1500" dirty="0">
                          <a:effectLst/>
                        </a:rPr>
                        <a:t>User is in compound page.</a:t>
                      </a:r>
                      <a:endParaRPr lang="en-US" sz="1500" dirty="0">
                        <a:solidFill>
                          <a:srgbClr val="365F91"/>
                        </a:solidFill>
                        <a:effectLst/>
                        <a:latin typeface="Calibri"/>
                        <a:ea typeface="Calibri"/>
                        <a:cs typeface="Times New Roman"/>
                      </a:endParaRPr>
                    </a:p>
                  </a:txBody>
                  <a:tcPr marL="96311" marR="96311" marT="0" marB="0"/>
                </a:tc>
              </a:tr>
              <a:tr h="254867">
                <a:tc>
                  <a:txBody>
                    <a:bodyPr/>
                    <a:lstStyle/>
                    <a:p>
                      <a:pPr marL="0" marR="0">
                        <a:lnSpc>
                          <a:spcPct val="115000"/>
                        </a:lnSpc>
                        <a:spcBef>
                          <a:spcPts val="600"/>
                        </a:spcBef>
                        <a:spcAft>
                          <a:spcPts val="600"/>
                        </a:spcAft>
                      </a:pPr>
                      <a:r>
                        <a:rPr lang="en-US" sz="1500" dirty="0">
                          <a:effectLst/>
                        </a:rPr>
                        <a:t>Exit condition: Compound data is added in the </a:t>
                      </a:r>
                      <a:r>
                        <a:rPr lang="en-US" sz="1500" dirty="0" smtClean="0">
                          <a:effectLst/>
                        </a:rPr>
                        <a:t>system and pop up</a:t>
                      </a:r>
                      <a:r>
                        <a:rPr lang="en-US" sz="1500" baseline="0" dirty="0" smtClean="0">
                          <a:effectLst/>
                        </a:rPr>
                        <a:t> is shown</a:t>
                      </a:r>
                      <a:endParaRPr lang="en-US" sz="1500" dirty="0">
                        <a:solidFill>
                          <a:srgbClr val="365F91"/>
                        </a:solidFill>
                        <a:effectLst/>
                        <a:latin typeface="Calibri"/>
                        <a:ea typeface="Calibri"/>
                        <a:cs typeface="Times New Roman"/>
                      </a:endParaRPr>
                    </a:p>
                  </a:txBody>
                  <a:tcPr marL="96311" marR="96311" marT="0" marB="0"/>
                </a:tc>
              </a:tr>
              <a:tr h="2735404">
                <a:tc>
                  <a:txBody>
                    <a:bodyPr/>
                    <a:lstStyle/>
                    <a:p>
                      <a:pPr marL="0" marR="0">
                        <a:lnSpc>
                          <a:spcPct val="115000"/>
                        </a:lnSpc>
                        <a:spcBef>
                          <a:spcPts val="600"/>
                        </a:spcBef>
                        <a:spcAft>
                          <a:spcPts val="600"/>
                        </a:spcAft>
                      </a:pPr>
                      <a:r>
                        <a:rPr lang="en-US" sz="1500" dirty="0" smtClean="0">
                          <a:effectLst/>
                        </a:rPr>
                        <a:t/>
                      </a:r>
                      <a:br>
                        <a:rPr lang="en-US" sz="1500" dirty="0" smtClean="0">
                          <a:effectLst/>
                        </a:rPr>
                      </a:br>
                      <a:r>
                        <a:rPr lang="en-US" sz="1500" dirty="0" smtClean="0">
                          <a:effectLst/>
                        </a:rPr>
                        <a:t> </a:t>
                      </a:r>
                      <a:r>
                        <a:rPr lang="en-US" sz="1500" dirty="0">
                          <a:effectLst/>
                        </a:rPr>
                        <a:t>Event flow:</a:t>
                      </a:r>
                    </a:p>
                    <a:p>
                      <a:pPr marL="342900" marR="0" lvl="0" indent="-342900">
                        <a:lnSpc>
                          <a:spcPct val="100000"/>
                        </a:lnSpc>
                        <a:spcBef>
                          <a:spcPts val="600"/>
                        </a:spcBef>
                        <a:spcAft>
                          <a:spcPts val="600"/>
                        </a:spcAft>
                        <a:buFont typeface="+mj-lt"/>
                        <a:buAutoNum type="arabicPeriod"/>
                      </a:pPr>
                      <a:r>
                        <a:rPr lang="en-US" sz="1500" dirty="0">
                          <a:effectLst/>
                        </a:rPr>
                        <a:t>User click on the add compound button</a:t>
                      </a:r>
                    </a:p>
                    <a:p>
                      <a:pPr marL="342900" marR="0" lvl="0" indent="-342900">
                        <a:lnSpc>
                          <a:spcPct val="100000"/>
                        </a:lnSpc>
                        <a:spcBef>
                          <a:spcPts val="600"/>
                        </a:spcBef>
                        <a:spcAft>
                          <a:spcPts val="600"/>
                        </a:spcAft>
                        <a:buFont typeface="+mj-lt"/>
                        <a:buAutoNum type="arabicPeriod"/>
                      </a:pPr>
                      <a:r>
                        <a:rPr lang="en-US" sz="1500" dirty="0">
                          <a:effectLst/>
                        </a:rPr>
                        <a:t>System shows add compound form page</a:t>
                      </a:r>
                    </a:p>
                    <a:p>
                      <a:pPr marL="342900" marR="0" lvl="0" indent="-342900">
                        <a:lnSpc>
                          <a:spcPct val="100000"/>
                        </a:lnSpc>
                        <a:spcBef>
                          <a:spcPts val="600"/>
                        </a:spcBef>
                        <a:spcAft>
                          <a:spcPts val="600"/>
                        </a:spcAft>
                        <a:buFont typeface="+mj-lt"/>
                        <a:buAutoNum type="arabicPeriod"/>
                      </a:pPr>
                      <a:r>
                        <a:rPr lang="en-US" sz="1500" dirty="0">
                          <a:effectLst/>
                        </a:rPr>
                        <a:t>User selects the picture of the compound, </a:t>
                      </a:r>
                      <a:r>
                        <a:rPr lang="en-US" sz="1500" dirty="0" smtClean="0">
                          <a:effectLst/>
                        </a:rPr>
                        <a:t>enters “Test ” in name field, enters “Test” in formula field, enters “Test” in other name field, enters “5” in mass field, enters “5” in fragments field, enters “Test” in Cayman Number, enters “5” in precursor field, enters “6” in CAS field,</a:t>
                      </a:r>
                      <a:r>
                        <a:rPr lang="en-US" sz="1500" baseline="0" dirty="0" smtClean="0">
                          <a:effectLst/>
                        </a:rPr>
                        <a:t> select “Test51” as compound class </a:t>
                      </a:r>
                      <a:r>
                        <a:rPr lang="en-US" sz="1500" dirty="0" smtClean="0">
                          <a:effectLst/>
                        </a:rPr>
                        <a:t>and </a:t>
                      </a:r>
                      <a:r>
                        <a:rPr lang="en-US" sz="1500" dirty="0">
                          <a:effectLst/>
                        </a:rPr>
                        <a:t>click submit all button.</a:t>
                      </a:r>
                    </a:p>
                    <a:p>
                      <a:pPr marL="342900" marR="0" lvl="0" indent="-342900">
                        <a:lnSpc>
                          <a:spcPct val="100000"/>
                        </a:lnSpc>
                        <a:spcBef>
                          <a:spcPts val="600"/>
                        </a:spcBef>
                        <a:spcAft>
                          <a:spcPts val="600"/>
                        </a:spcAft>
                        <a:buFont typeface="+mj-lt"/>
                        <a:buAutoNum type="arabicPeriod"/>
                      </a:pPr>
                      <a:r>
                        <a:rPr lang="en-US" sz="1500" dirty="0">
                          <a:effectLst/>
                        </a:rPr>
                        <a:t>System confirm that compound has been </a:t>
                      </a:r>
                      <a:r>
                        <a:rPr lang="en-US" sz="1500" dirty="0" smtClean="0">
                          <a:effectLst/>
                        </a:rPr>
                        <a:t>saved with a pop up</a:t>
                      </a:r>
                      <a:endParaRPr lang="en-US" sz="1500" dirty="0">
                        <a:solidFill>
                          <a:srgbClr val="365F91"/>
                        </a:solidFill>
                        <a:effectLst/>
                        <a:latin typeface="Calibri"/>
                        <a:ea typeface="Calibri"/>
                        <a:cs typeface="Times New Roman"/>
                      </a:endParaRPr>
                    </a:p>
                  </a:txBody>
                  <a:tcPr marL="96311" marR="96311" marT="0" marB="0"/>
                </a:tc>
              </a:tr>
            </a:tbl>
          </a:graphicData>
        </a:graphic>
      </p:graphicFrame>
    </p:spTree>
    <p:extLst>
      <p:ext uri="{BB962C8B-B14F-4D97-AF65-F5344CB8AC3E}">
        <p14:creationId xmlns:p14="http://schemas.microsoft.com/office/powerpoint/2010/main" val="1775083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Suite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9897173"/>
              </p:ext>
            </p:extLst>
          </p:nvPr>
        </p:nvGraphicFramePr>
        <p:xfrm>
          <a:off x="762000" y="1295400"/>
          <a:ext cx="7833276" cy="5101400"/>
        </p:xfrm>
        <a:graphic>
          <a:graphicData uri="http://schemas.openxmlformats.org/drawingml/2006/table">
            <a:tbl>
              <a:tblPr firstRow="1" firstCol="1" bandRow="1">
                <a:tableStyleId>{D27102A9-8310-4765-A935-A1911B00CA55}</a:tableStyleId>
              </a:tblPr>
              <a:tblGrid>
                <a:gridCol w="7833276"/>
              </a:tblGrid>
              <a:tr h="254867">
                <a:tc>
                  <a:txBody>
                    <a:bodyPr/>
                    <a:lstStyle/>
                    <a:p>
                      <a:pPr marL="0" marR="0">
                        <a:lnSpc>
                          <a:spcPct val="115000"/>
                        </a:lnSpc>
                        <a:spcBef>
                          <a:spcPts val="600"/>
                        </a:spcBef>
                        <a:spcAft>
                          <a:spcPts val="600"/>
                        </a:spcAft>
                      </a:pPr>
                      <a:r>
                        <a:rPr lang="en-US" sz="1500" dirty="0">
                          <a:effectLst/>
                        </a:rPr>
                        <a:t>Name: </a:t>
                      </a:r>
                      <a:r>
                        <a:rPr lang="en-US" sz="1500" dirty="0" err="1" smtClean="0">
                          <a:effectLst/>
                        </a:rPr>
                        <a:t>add_new_Compound_Rainy</a:t>
                      </a:r>
                      <a:endParaRPr lang="en-US" sz="1500" dirty="0">
                        <a:solidFill>
                          <a:srgbClr val="365F91"/>
                        </a:solidFill>
                        <a:effectLst/>
                        <a:latin typeface="Calibri"/>
                        <a:ea typeface="Calibri"/>
                        <a:cs typeface="Times New Roman"/>
                      </a:endParaRPr>
                    </a:p>
                  </a:txBody>
                  <a:tcPr marL="96311" marR="96311" marT="0" marB="0"/>
                </a:tc>
              </a:tr>
              <a:tr h="354733">
                <a:tc>
                  <a:txBody>
                    <a:bodyPr/>
                    <a:lstStyle/>
                    <a:p>
                      <a:pPr marL="0" marR="0">
                        <a:lnSpc>
                          <a:spcPct val="115000"/>
                        </a:lnSpc>
                        <a:spcBef>
                          <a:spcPts val="600"/>
                        </a:spcBef>
                        <a:spcAft>
                          <a:spcPts val="600"/>
                        </a:spcAft>
                      </a:pPr>
                      <a:r>
                        <a:rPr lang="en-US" sz="1500" dirty="0">
                          <a:effectLst/>
                        </a:rPr>
                        <a:t>Participating actor: either an admin or a </a:t>
                      </a:r>
                      <a:r>
                        <a:rPr lang="en-US" sz="1500" dirty="0" err="1">
                          <a:effectLst/>
                        </a:rPr>
                        <a:t>labOP</a:t>
                      </a:r>
                      <a:endParaRPr lang="en-US" sz="1500" dirty="0">
                        <a:solidFill>
                          <a:srgbClr val="365F91"/>
                        </a:solidFill>
                        <a:effectLst/>
                        <a:latin typeface="Calibri"/>
                        <a:ea typeface="Calibri"/>
                        <a:cs typeface="Times New Roman"/>
                      </a:endParaRPr>
                    </a:p>
                  </a:txBody>
                  <a:tcPr marL="96311" marR="96311" marT="0" marB="0"/>
                </a:tc>
              </a:tr>
              <a:tr h="1224395">
                <a:tc>
                  <a:txBody>
                    <a:bodyPr/>
                    <a:lstStyle/>
                    <a:p>
                      <a:pPr marL="0" marR="0">
                        <a:lnSpc>
                          <a:spcPct val="115000"/>
                        </a:lnSpc>
                        <a:spcBef>
                          <a:spcPts val="600"/>
                        </a:spcBef>
                        <a:spcAft>
                          <a:spcPts val="600"/>
                        </a:spcAft>
                      </a:pPr>
                      <a:r>
                        <a:rPr lang="en-US" sz="1500" dirty="0">
                          <a:effectLst/>
                        </a:rPr>
                        <a:t>Entry condition: </a:t>
                      </a:r>
                    </a:p>
                    <a:p>
                      <a:pPr marL="342900" marR="0" lvl="0" indent="-342900">
                        <a:lnSpc>
                          <a:spcPct val="115000"/>
                        </a:lnSpc>
                        <a:spcBef>
                          <a:spcPts val="600"/>
                        </a:spcBef>
                        <a:spcAft>
                          <a:spcPts val="600"/>
                        </a:spcAft>
                        <a:buFont typeface="Calibri"/>
                        <a:buChar char="-"/>
                      </a:pPr>
                      <a:r>
                        <a:rPr lang="en-US" sz="1500" dirty="0">
                          <a:effectLst/>
                        </a:rPr>
                        <a:t>User is logged in the system</a:t>
                      </a:r>
                    </a:p>
                    <a:p>
                      <a:pPr marL="342900" marR="0" lvl="0" indent="-342900">
                        <a:lnSpc>
                          <a:spcPct val="115000"/>
                        </a:lnSpc>
                        <a:spcBef>
                          <a:spcPts val="600"/>
                        </a:spcBef>
                        <a:spcAft>
                          <a:spcPts val="600"/>
                        </a:spcAft>
                        <a:buFont typeface="Calibri"/>
                        <a:buChar char="-"/>
                      </a:pPr>
                      <a:r>
                        <a:rPr lang="en-US" sz="1500" dirty="0">
                          <a:effectLst/>
                        </a:rPr>
                        <a:t>User is in compound page</a:t>
                      </a:r>
                      <a:r>
                        <a:rPr lang="en-US" sz="1500" dirty="0" smtClean="0">
                          <a:effectLst/>
                        </a:rPr>
                        <a:t>.</a:t>
                      </a:r>
                    </a:p>
                    <a:p>
                      <a:pPr marL="342900" marR="0" lvl="0" indent="-342900">
                        <a:lnSpc>
                          <a:spcPct val="115000"/>
                        </a:lnSpc>
                        <a:spcBef>
                          <a:spcPts val="600"/>
                        </a:spcBef>
                        <a:spcAft>
                          <a:spcPts val="600"/>
                        </a:spcAft>
                        <a:buFont typeface="Calibri"/>
                        <a:buChar char="-"/>
                      </a:pPr>
                      <a:r>
                        <a:rPr lang="en-US" sz="1500" b="1" kern="1200" dirty="0" smtClean="0">
                          <a:solidFill>
                            <a:schemeClr val="tx1"/>
                          </a:solidFill>
                          <a:effectLst/>
                          <a:latin typeface="+mn-lt"/>
                          <a:ea typeface="+mn-ea"/>
                          <a:cs typeface="+mn-cs"/>
                        </a:rPr>
                        <a:t>Compound ‘Test’ already exist</a:t>
                      </a:r>
                      <a:endParaRPr lang="en-US" sz="1500" b="1" kern="1200" dirty="0">
                        <a:solidFill>
                          <a:schemeClr val="tx1"/>
                        </a:solidFill>
                        <a:effectLst/>
                        <a:latin typeface="+mn-lt"/>
                        <a:ea typeface="+mn-ea"/>
                        <a:cs typeface="+mn-cs"/>
                      </a:endParaRPr>
                    </a:p>
                  </a:txBody>
                  <a:tcPr marL="96311" marR="96311" marT="0" marB="0"/>
                </a:tc>
              </a:tr>
              <a:tr h="254867">
                <a:tc>
                  <a:txBody>
                    <a:bodyPr/>
                    <a:lstStyle/>
                    <a:p>
                      <a:pPr marL="0" marR="0">
                        <a:lnSpc>
                          <a:spcPct val="115000"/>
                        </a:lnSpc>
                        <a:spcBef>
                          <a:spcPts val="600"/>
                        </a:spcBef>
                        <a:spcAft>
                          <a:spcPts val="600"/>
                        </a:spcAft>
                      </a:pPr>
                      <a:r>
                        <a:rPr lang="en-US" sz="1500" dirty="0">
                          <a:effectLst/>
                        </a:rPr>
                        <a:t>Exit condition: Compound data is added in the </a:t>
                      </a:r>
                      <a:r>
                        <a:rPr lang="en-US" sz="1500" dirty="0" smtClean="0">
                          <a:effectLst/>
                        </a:rPr>
                        <a:t>system and pop up</a:t>
                      </a:r>
                      <a:r>
                        <a:rPr lang="en-US" sz="1500" baseline="0" dirty="0" smtClean="0">
                          <a:effectLst/>
                        </a:rPr>
                        <a:t> is shown</a:t>
                      </a:r>
                      <a:endParaRPr lang="en-US" sz="1500" dirty="0">
                        <a:solidFill>
                          <a:srgbClr val="365F91"/>
                        </a:solidFill>
                        <a:effectLst/>
                        <a:latin typeface="Calibri"/>
                        <a:ea typeface="Calibri"/>
                        <a:cs typeface="Times New Roman"/>
                      </a:endParaRPr>
                    </a:p>
                  </a:txBody>
                  <a:tcPr marL="96311" marR="96311" marT="0" marB="0"/>
                </a:tc>
              </a:tr>
              <a:tr h="2735404">
                <a:tc>
                  <a:txBody>
                    <a:bodyPr/>
                    <a:lstStyle/>
                    <a:p>
                      <a:pPr marL="0" marR="0">
                        <a:lnSpc>
                          <a:spcPct val="115000"/>
                        </a:lnSpc>
                        <a:spcBef>
                          <a:spcPts val="600"/>
                        </a:spcBef>
                        <a:spcAft>
                          <a:spcPts val="600"/>
                        </a:spcAft>
                      </a:pPr>
                      <a:r>
                        <a:rPr lang="en-US" sz="1500" dirty="0" smtClean="0">
                          <a:effectLst/>
                        </a:rPr>
                        <a:t/>
                      </a:r>
                      <a:br>
                        <a:rPr lang="en-US" sz="1500" dirty="0" smtClean="0">
                          <a:effectLst/>
                        </a:rPr>
                      </a:br>
                      <a:r>
                        <a:rPr lang="en-US" sz="1500" dirty="0" smtClean="0">
                          <a:effectLst/>
                        </a:rPr>
                        <a:t> </a:t>
                      </a:r>
                      <a:r>
                        <a:rPr lang="en-US" sz="1500" dirty="0">
                          <a:effectLst/>
                        </a:rPr>
                        <a:t>Event flow:</a:t>
                      </a:r>
                    </a:p>
                    <a:p>
                      <a:pPr marL="342900" marR="0" lvl="0" indent="-342900">
                        <a:lnSpc>
                          <a:spcPct val="100000"/>
                        </a:lnSpc>
                        <a:spcBef>
                          <a:spcPts val="600"/>
                        </a:spcBef>
                        <a:spcAft>
                          <a:spcPts val="600"/>
                        </a:spcAft>
                        <a:buFont typeface="+mj-lt"/>
                        <a:buAutoNum type="arabicPeriod"/>
                      </a:pPr>
                      <a:r>
                        <a:rPr lang="en-US" sz="1500" dirty="0">
                          <a:effectLst/>
                        </a:rPr>
                        <a:t>User click on the add compound button</a:t>
                      </a:r>
                    </a:p>
                    <a:p>
                      <a:pPr marL="342900" marR="0" lvl="0" indent="-342900">
                        <a:lnSpc>
                          <a:spcPct val="100000"/>
                        </a:lnSpc>
                        <a:spcBef>
                          <a:spcPts val="600"/>
                        </a:spcBef>
                        <a:spcAft>
                          <a:spcPts val="600"/>
                        </a:spcAft>
                        <a:buFont typeface="+mj-lt"/>
                        <a:buAutoNum type="arabicPeriod"/>
                      </a:pPr>
                      <a:r>
                        <a:rPr lang="en-US" sz="1500" dirty="0">
                          <a:effectLst/>
                        </a:rPr>
                        <a:t>System shows add compound form page</a:t>
                      </a:r>
                    </a:p>
                    <a:p>
                      <a:pPr marL="342900" marR="0" lvl="0" indent="-342900">
                        <a:lnSpc>
                          <a:spcPct val="100000"/>
                        </a:lnSpc>
                        <a:spcBef>
                          <a:spcPts val="600"/>
                        </a:spcBef>
                        <a:spcAft>
                          <a:spcPts val="600"/>
                        </a:spcAft>
                        <a:buFont typeface="+mj-lt"/>
                        <a:buAutoNum type="arabicPeriod"/>
                      </a:pPr>
                      <a:r>
                        <a:rPr lang="en-US" sz="1500" dirty="0">
                          <a:effectLst/>
                        </a:rPr>
                        <a:t>User selects the picture of the compound, </a:t>
                      </a:r>
                      <a:r>
                        <a:rPr lang="en-US" sz="1500" dirty="0" smtClean="0">
                          <a:effectLst/>
                        </a:rPr>
                        <a:t>enters “Test ” in name field, enters “Test” in formula field, enters “Test” in other name field, enters “5” in mass field, enters “5” in fragments field, enters “Test” in Cayman Number, enters “5” in precursor field, enters “6” in CAS field,</a:t>
                      </a:r>
                      <a:r>
                        <a:rPr lang="en-US" sz="1500" baseline="0" dirty="0" smtClean="0">
                          <a:effectLst/>
                        </a:rPr>
                        <a:t> select “Test51” as compound class </a:t>
                      </a:r>
                      <a:r>
                        <a:rPr lang="en-US" sz="1500" dirty="0" smtClean="0">
                          <a:effectLst/>
                        </a:rPr>
                        <a:t>and </a:t>
                      </a:r>
                      <a:r>
                        <a:rPr lang="en-US" sz="1500" dirty="0">
                          <a:effectLst/>
                        </a:rPr>
                        <a:t>click submit all button.</a:t>
                      </a:r>
                    </a:p>
                    <a:p>
                      <a:pPr marL="342900" marR="0" lvl="0" indent="-342900">
                        <a:lnSpc>
                          <a:spcPct val="100000"/>
                        </a:lnSpc>
                        <a:spcBef>
                          <a:spcPts val="600"/>
                        </a:spcBef>
                        <a:spcAft>
                          <a:spcPts val="600"/>
                        </a:spcAft>
                        <a:buFont typeface="+mj-lt"/>
                        <a:buAutoNum type="arabicPeriod"/>
                      </a:pPr>
                      <a:r>
                        <a:rPr lang="en-US" sz="1500" dirty="0">
                          <a:effectLst/>
                        </a:rPr>
                        <a:t>System </a:t>
                      </a:r>
                      <a:r>
                        <a:rPr lang="en-US" sz="1500" dirty="0" smtClean="0">
                          <a:effectLst/>
                        </a:rPr>
                        <a:t>shows</a:t>
                      </a:r>
                      <a:r>
                        <a:rPr lang="en-US" sz="1500" baseline="0" dirty="0" smtClean="0">
                          <a:effectLst/>
                        </a:rPr>
                        <a:t> a pop up saying that compound already exist and cannot be added</a:t>
                      </a:r>
                      <a:endParaRPr lang="en-US" sz="1500" dirty="0">
                        <a:solidFill>
                          <a:srgbClr val="365F91"/>
                        </a:solidFill>
                        <a:effectLst/>
                        <a:latin typeface="Calibri"/>
                        <a:ea typeface="Calibri"/>
                        <a:cs typeface="Times New Roman"/>
                      </a:endParaRPr>
                    </a:p>
                  </a:txBody>
                  <a:tcPr marL="96311" marR="96311" marT="0" marB="0"/>
                </a:tc>
              </a:tr>
            </a:tbl>
          </a:graphicData>
        </a:graphic>
      </p:graphicFrame>
    </p:spTree>
    <p:extLst>
      <p:ext uri="{BB962C8B-B14F-4D97-AF65-F5344CB8AC3E}">
        <p14:creationId xmlns:p14="http://schemas.microsoft.com/office/powerpoint/2010/main" val="157725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24200"/>
            <a:ext cx="8229600" cy="1143000"/>
          </a:xfrm>
        </p:spPr>
        <p:txBody>
          <a:bodyPr/>
          <a:lstStyle/>
          <a:p>
            <a:r>
              <a:rPr lang="en-US" dirty="0" smtClean="0"/>
              <a:t>DEMO</a:t>
            </a:r>
            <a:endParaRPr lang="en-US" dirty="0"/>
          </a:p>
        </p:txBody>
      </p:sp>
    </p:spTree>
    <p:extLst>
      <p:ext uri="{BB962C8B-B14F-4D97-AF65-F5344CB8AC3E}">
        <p14:creationId xmlns:p14="http://schemas.microsoft.com/office/powerpoint/2010/main" val="348172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pic>
        <p:nvPicPr>
          <p:cNvPr id="10242" name="Picture 2" descr="http://www.unitednuclear.com/bloodtrac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7" y="4240212"/>
            <a:ext cx="2819400" cy="182556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hagerstownmagazine.com/uploads/images/csi_m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240212"/>
            <a:ext cx="2745581" cy="183038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www.scripps.edu/newsandviews/e_20090316/csi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026693"/>
            <a:ext cx="2057400" cy="22574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1600200"/>
            <a:ext cx="72390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Necessity to lower compound identification time in the field.</a:t>
            </a:r>
          </a:p>
          <a:p>
            <a:pPr marL="342900" indent="-342900">
              <a:buFont typeface="Arial" panose="020B0604020202020204" pitchFamily="34" charset="0"/>
              <a:buChar char="•"/>
            </a:pPr>
            <a:r>
              <a:rPr lang="en-US" sz="2000" dirty="0" smtClean="0"/>
              <a:t>Forensic Research Institute at FIU had a way to accomplish the quick identification of compounds but no effective way to share it.</a:t>
            </a:r>
            <a:endParaRPr lang="en-US" sz="2000" dirty="0"/>
          </a:p>
        </p:txBody>
      </p:sp>
    </p:spTree>
    <p:extLst>
      <p:ext uri="{BB962C8B-B14F-4D97-AF65-F5344CB8AC3E}">
        <p14:creationId xmlns:p14="http://schemas.microsoft.com/office/powerpoint/2010/main" val="415674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216"/>
            <a:ext cx="8229600" cy="1143000"/>
          </a:xfrm>
        </p:spPr>
        <p:txBody>
          <a:bodyPr/>
          <a:lstStyle/>
          <a:p>
            <a:r>
              <a:rPr lang="en-US" dirty="0" smtClean="0"/>
              <a:t>Project </a:t>
            </a:r>
            <a:r>
              <a:rPr lang="en-US" dirty="0" err="1" smtClean="0"/>
              <a:t>Managment</a:t>
            </a:r>
            <a:endParaRPr lang="en-US" dirty="0"/>
          </a:p>
        </p:txBody>
      </p:sp>
      <p:pic>
        <p:nvPicPr>
          <p:cNvPr id="6" name="Picture 5" descr="C:\xampp\htdocs\DesignerDrugsDatabase\Documents\grantt chart.png"/>
          <p:cNvPicPr/>
          <p:nvPr/>
        </p:nvPicPr>
        <p:blipFill>
          <a:blip r:embed="rId2">
            <a:extLst>
              <a:ext uri="{28A0092B-C50C-407E-A947-70E740481C1C}">
                <a14:useLocalDpi xmlns:a14="http://schemas.microsoft.com/office/drawing/2010/main" val="0"/>
              </a:ext>
            </a:extLst>
          </a:blip>
          <a:srcRect/>
          <a:stretch>
            <a:fillRect/>
          </a:stretch>
        </p:blipFill>
        <p:spPr bwMode="auto">
          <a:xfrm>
            <a:off x="-1" y="990600"/>
            <a:ext cx="9354553" cy="4572000"/>
          </a:xfrm>
          <a:prstGeom prst="rect">
            <a:avLst/>
          </a:prstGeom>
          <a:noFill/>
          <a:ln>
            <a:noFill/>
          </a:ln>
        </p:spPr>
      </p:pic>
    </p:spTree>
    <p:extLst>
      <p:ext uri="{BB962C8B-B14F-4D97-AF65-F5344CB8AC3E}">
        <p14:creationId xmlns:p14="http://schemas.microsoft.com/office/powerpoint/2010/main" val="488414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Rectangle 2"/>
          <p:cNvSpPr/>
          <p:nvPr/>
        </p:nvSpPr>
        <p:spPr>
          <a:xfrm>
            <a:off x="1295400" y="1752600"/>
            <a:ext cx="7244454" cy="1477328"/>
          </a:xfrm>
          <a:prstGeom prst="rect">
            <a:avLst/>
          </a:prstGeom>
        </p:spPr>
        <p:txBody>
          <a:bodyPr wrap="square">
            <a:spAutoFit/>
          </a:bodyPr>
          <a:lstStyle/>
          <a:p>
            <a:pPr>
              <a:defRPr/>
            </a:pPr>
            <a:r>
              <a:rPr lang="en-US" dirty="0"/>
              <a:t>The International Forensic Institute needed a tool to:</a:t>
            </a:r>
          </a:p>
          <a:p>
            <a:pPr marL="285750" indent="-285750">
              <a:buFont typeface="Arial" panose="020B0604020202020204" pitchFamily="34" charset="0"/>
              <a:buChar char="•"/>
              <a:defRPr/>
            </a:pPr>
            <a:r>
              <a:rPr lang="en-US" dirty="0"/>
              <a:t>Share information with the world of Academia and the Professionals Community.</a:t>
            </a:r>
          </a:p>
          <a:p>
            <a:pPr marL="285750" indent="-285750">
              <a:buFont typeface="Arial" panose="020B0604020202020204" pitchFamily="34" charset="0"/>
              <a:buChar char="•"/>
              <a:defRPr/>
            </a:pPr>
            <a:r>
              <a:rPr lang="en-US" dirty="0"/>
              <a:t>Manage shared information.</a:t>
            </a:r>
          </a:p>
          <a:p>
            <a:pPr marL="285750" indent="-285750">
              <a:buFont typeface="Arial" panose="020B0604020202020204" pitchFamily="34" charset="0"/>
              <a:buChar char="•"/>
              <a:defRPr/>
            </a:pPr>
            <a:r>
              <a:rPr lang="en-US" dirty="0"/>
              <a:t>Control the access to the management of this information</a:t>
            </a:r>
            <a:endParaRPr lang="en-US" dirty="0"/>
          </a:p>
        </p:txBody>
      </p:sp>
      <p:pic>
        <p:nvPicPr>
          <p:cNvPr id="1026" name="Picture 2" descr="C:\xampp\htdocs\DesignerDrugsDatabase\Code\im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7622147" cy="246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470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0" y="533400"/>
            <a:ext cx="3429000" cy="5334000"/>
          </a:xfrm>
        </p:spPr>
        <p:txBody>
          <a:bodyPr/>
          <a:lstStyle/>
          <a:p>
            <a:r>
              <a:rPr lang="en-US" dirty="0" smtClean="0"/>
              <a:t>User Stories Implemented</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051"/>
            <a:ext cx="5919989" cy="6671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3715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Cases Implemented</a:t>
            </a:r>
            <a:endParaRPr lang="en-US" dirty="0"/>
          </a:p>
        </p:txBody>
      </p:sp>
      <p:sp>
        <p:nvSpPr>
          <p:cNvPr id="3" name="Rectangle 2"/>
          <p:cNvSpPr/>
          <p:nvPr/>
        </p:nvSpPr>
        <p:spPr>
          <a:xfrm>
            <a:off x="685800" y="1362655"/>
            <a:ext cx="8080420" cy="4801314"/>
          </a:xfrm>
          <a:prstGeom prst="rect">
            <a:avLst/>
          </a:prstGeom>
        </p:spPr>
        <p:txBody>
          <a:bodyPr wrap="square">
            <a:spAutoFit/>
          </a:bodyPr>
          <a:lstStyle/>
          <a:p>
            <a:pPr marL="342900" indent="-342900">
              <a:buFont typeface="Arial" panose="020B0604020202020204" pitchFamily="34" charset="0"/>
              <a:buChar char="•"/>
              <a:defRPr/>
            </a:pPr>
            <a:r>
              <a:rPr lang="en-US" dirty="0"/>
              <a:t>Admins and lab operator must be able to login with their credentials</a:t>
            </a:r>
          </a:p>
          <a:p>
            <a:pPr marL="342900" indent="-342900">
              <a:buFont typeface="Arial" panose="020B0604020202020204" pitchFamily="34" charset="0"/>
              <a:buChar char="•"/>
              <a:defRPr/>
            </a:pPr>
            <a:r>
              <a:rPr lang="en-US" dirty="0"/>
              <a:t>Admins and lab Operator must be able to add new compounds</a:t>
            </a:r>
          </a:p>
          <a:p>
            <a:pPr marL="342900" indent="-342900">
              <a:buFont typeface="Arial" panose="020B0604020202020204" pitchFamily="34" charset="0"/>
              <a:buChar char="•"/>
              <a:defRPr/>
            </a:pPr>
            <a:r>
              <a:rPr lang="en-US" dirty="0"/>
              <a:t>Admins and lab Operator must be able to edit compounds</a:t>
            </a:r>
          </a:p>
          <a:p>
            <a:pPr marL="342900" indent="-342900">
              <a:buFont typeface="Arial" panose="020B0604020202020204" pitchFamily="34" charset="0"/>
              <a:buChar char="•"/>
              <a:defRPr/>
            </a:pPr>
            <a:r>
              <a:rPr lang="en-US" dirty="0"/>
              <a:t>Admins and lab Operator must be able to delete compounds</a:t>
            </a:r>
          </a:p>
          <a:p>
            <a:pPr marL="342900" indent="-342900">
              <a:buFont typeface="Arial" panose="020B0604020202020204" pitchFamily="34" charset="0"/>
              <a:buChar char="•"/>
              <a:defRPr/>
            </a:pPr>
            <a:r>
              <a:rPr lang="en-US" dirty="0"/>
              <a:t>Admins must be able to import compounds</a:t>
            </a:r>
          </a:p>
          <a:p>
            <a:pPr marL="342900" indent="-342900">
              <a:buFont typeface="Arial" panose="020B0604020202020204" pitchFamily="34" charset="0"/>
              <a:buChar char="•"/>
              <a:defRPr/>
            </a:pPr>
            <a:r>
              <a:rPr lang="en-US" dirty="0"/>
              <a:t>Admins and Lab Operators must be able to modify their name.</a:t>
            </a:r>
          </a:p>
          <a:p>
            <a:pPr marL="342900" indent="-342900">
              <a:buFont typeface="Arial" panose="020B0604020202020204" pitchFamily="34" charset="0"/>
              <a:buChar char="•"/>
              <a:defRPr/>
            </a:pPr>
            <a:r>
              <a:rPr lang="en-US" dirty="0"/>
              <a:t>Admins and Lab Operators must be able to modify their password.</a:t>
            </a:r>
          </a:p>
          <a:p>
            <a:pPr marL="342900" indent="-342900">
              <a:buFont typeface="Arial" panose="020B0604020202020204" pitchFamily="34" charset="0"/>
              <a:buChar char="•"/>
              <a:defRPr/>
            </a:pPr>
            <a:r>
              <a:rPr lang="en-US" dirty="0"/>
              <a:t>Admins must be able to create new users in the system</a:t>
            </a:r>
          </a:p>
          <a:p>
            <a:pPr marL="342900" indent="-342900">
              <a:buFont typeface="Arial" panose="020B0604020202020204" pitchFamily="34" charset="0"/>
              <a:buChar char="•"/>
              <a:defRPr/>
            </a:pPr>
            <a:r>
              <a:rPr lang="en-US" dirty="0"/>
              <a:t>Admins must be able to delete users of the system</a:t>
            </a:r>
          </a:p>
          <a:p>
            <a:pPr marL="342900" indent="-342900">
              <a:buFont typeface="Arial" panose="020B0604020202020204" pitchFamily="34" charset="0"/>
              <a:buChar char="•"/>
              <a:defRPr/>
            </a:pPr>
            <a:r>
              <a:rPr lang="en-US" dirty="0"/>
              <a:t>Admins must be able to modify user roles of the system</a:t>
            </a:r>
          </a:p>
          <a:p>
            <a:pPr marL="342900" indent="-342900">
              <a:buFont typeface="Arial" panose="020B0604020202020204" pitchFamily="34" charset="0"/>
              <a:buChar char="•"/>
              <a:defRPr/>
            </a:pPr>
            <a:r>
              <a:rPr lang="en-US" dirty="0"/>
              <a:t>Admins and Lab Operators must be able to see summary of the system in a dashboard.</a:t>
            </a:r>
          </a:p>
          <a:p>
            <a:pPr marL="342900" indent="-342900">
              <a:buFont typeface="Arial" panose="020B0604020202020204" pitchFamily="34" charset="0"/>
              <a:buChar char="•"/>
              <a:defRPr/>
            </a:pPr>
            <a:r>
              <a:rPr lang="en-US" dirty="0"/>
              <a:t>Admins and Lab Operators must be able to read contact emails.</a:t>
            </a:r>
          </a:p>
          <a:p>
            <a:pPr marL="342900" indent="-342900">
              <a:buFont typeface="Arial" panose="020B0604020202020204" pitchFamily="34" charset="0"/>
              <a:buChar char="•"/>
              <a:defRPr/>
            </a:pPr>
            <a:r>
              <a:rPr lang="en-US" dirty="0"/>
              <a:t>Admins and Lab Operators must be able to delete contact emails.</a:t>
            </a:r>
          </a:p>
          <a:p>
            <a:pPr marL="342900" indent="-342900">
              <a:buFont typeface="Arial" panose="020B0604020202020204" pitchFamily="34" charset="0"/>
              <a:buChar char="•"/>
              <a:defRPr/>
            </a:pPr>
            <a:r>
              <a:rPr lang="en-US" dirty="0"/>
              <a:t>Admins and Lab Operators must be able to reply contact emails.</a:t>
            </a:r>
          </a:p>
          <a:p>
            <a:pPr marL="342900" indent="-342900">
              <a:buFont typeface="Arial" panose="020B0604020202020204" pitchFamily="34" charset="0"/>
              <a:buChar char="•"/>
              <a:defRPr/>
            </a:pPr>
            <a:r>
              <a:rPr lang="en-US" dirty="0"/>
              <a:t>Any user of the system must be able to search and visualize the information of a compound.</a:t>
            </a:r>
            <a:endParaRPr lang="en-US" dirty="0"/>
          </a:p>
        </p:txBody>
      </p:sp>
    </p:spTree>
    <p:extLst>
      <p:ext uri="{BB962C8B-B14F-4D97-AF65-F5344CB8AC3E}">
        <p14:creationId xmlns:p14="http://schemas.microsoft.com/office/powerpoint/2010/main" val="3198494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Compound </a:t>
            </a:r>
            <a:r>
              <a:rPr lang="en-US" dirty="0" smtClean="0"/>
              <a:t>Use </a:t>
            </a:r>
            <a:r>
              <a:rPr lang="en-US" dirty="0" smtClean="0"/>
              <a:t>Case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32781507"/>
              </p:ext>
            </p:extLst>
          </p:nvPr>
        </p:nvGraphicFramePr>
        <p:xfrm>
          <a:off x="609600" y="1447800"/>
          <a:ext cx="7706933" cy="4648200"/>
        </p:xfrm>
        <a:graphic>
          <a:graphicData uri="http://schemas.openxmlformats.org/drawingml/2006/table">
            <a:tbl>
              <a:tblPr firstRow="1" firstCol="1" bandRow="1">
                <a:tableStyleId>{D27102A9-8310-4765-A935-A1911B00CA55}</a:tableStyleId>
              </a:tblPr>
              <a:tblGrid>
                <a:gridCol w="7706933"/>
              </a:tblGrid>
              <a:tr h="250756">
                <a:tc>
                  <a:txBody>
                    <a:bodyPr/>
                    <a:lstStyle/>
                    <a:p>
                      <a:pPr marL="0" marR="0">
                        <a:lnSpc>
                          <a:spcPct val="115000"/>
                        </a:lnSpc>
                        <a:spcBef>
                          <a:spcPts val="600"/>
                        </a:spcBef>
                        <a:spcAft>
                          <a:spcPts val="600"/>
                        </a:spcAft>
                      </a:pPr>
                      <a:r>
                        <a:rPr lang="en-US" sz="1500">
                          <a:effectLst/>
                        </a:rPr>
                        <a:t>Name: add new Compound</a:t>
                      </a:r>
                      <a:endParaRPr lang="en-US" sz="1500">
                        <a:solidFill>
                          <a:srgbClr val="365F91"/>
                        </a:solidFill>
                        <a:effectLst/>
                        <a:latin typeface="Calibri"/>
                        <a:ea typeface="Calibri"/>
                        <a:cs typeface="Times New Roman"/>
                      </a:endParaRPr>
                    </a:p>
                  </a:txBody>
                  <a:tcPr marL="94757" marR="947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0756">
                <a:tc>
                  <a:txBody>
                    <a:bodyPr/>
                    <a:lstStyle/>
                    <a:p>
                      <a:pPr marL="0" marR="0">
                        <a:lnSpc>
                          <a:spcPct val="115000"/>
                        </a:lnSpc>
                        <a:spcBef>
                          <a:spcPts val="600"/>
                        </a:spcBef>
                        <a:spcAft>
                          <a:spcPts val="600"/>
                        </a:spcAft>
                      </a:pPr>
                      <a:r>
                        <a:rPr lang="en-US" sz="1500">
                          <a:effectLst/>
                        </a:rPr>
                        <a:t>Participating actor: either an admin or a labOP</a:t>
                      </a:r>
                      <a:endParaRPr lang="en-US" sz="1500">
                        <a:solidFill>
                          <a:srgbClr val="365F91"/>
                        </a:solidFill>
                        <a:effectLst/>
                        <a:latin typeface="Calibri"/>
                        <a:ea typeface="Calibri"/>
                        <a:cs typeface="Times New Roman"/>
                      </a:endParaRPr>
                    </a:p>
                  </a:txBody>
                  <a:tcPr marL="94757" marR="947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04647">
                <a:tc>
                  <a:txBody>
                    <a:bodyPr/>
                    <a:lstStyle/>
                    <a:p>
                      <a:pPr marL="0" marR="0">
                        <a:lnSpc>
                          <a:spcPct val="115000"/>
                        </a:lnSpc>
                        <a:spcBef>
                          <a:spcPts val="600"/>
                        </a:spcBef>
                        <a:spcAft>
                          <a:spcPts val="600"/>
                        </a:spcAft>
                      </a:pPr>
                      <a:r>
                        <a:rPr lang="en-US" sz="1500">
                          <a:effectLst/>
                        </a:rPr>
                        <a:t>Entry condition: </a:t>
                      </a:r>
                    </a:p>
                    <a:p>
                      <a:pPr marL="342900" marR="0" lvl="0" indent="-342900">
                        <a:lnSpc>
                          <a:spcPct val="115000"/>
                        </a:lnSpc>
                        <a:spcBef>
                          <a:spcPts val="600"/>
                        </a:spcBef>
                        <a:spcAft>
                          <a:spcPts val="600"/>
                        </a:spcAft>
                        <a:buFont typeface="Calibri"/>
                        <a:buChar char="-"/>
                      </a:pPr>
                      <a:r>
                        <a:rPr lang="en-US" sz="1500">
                          <a:effectLst/>
                        </a:rPr>
                        <a:t>User is logged in the system</a:t>
                      </a:r>
                    </a:p>
                    <a:p>
                      <a:pPr marL="342900" marR="0" lvl="0" indent="-342900">
                        <a:lnSpc>
                          <a:spcPct val="115000"/>
                        </a:lnSpc>
                        <a:spcBef>
                          <a:spcPts val="600"/>
                        </a:spcBef>
                        <a:spcAft>
                          <a:spcPts val="600"/>
                        </a:spcAft>
                        <a:buFont typeface="Calibri"/>
                        <a:buChar char="-"/>
                      </a:pPr>
                      <a:r>
                        <a:rPr lang="en-US" sz="1500">
                          <a:effectLst/>
                        </a:rPr>
                        <a:t>User is in compound page.</a:t>
                      </a:r>
                      <a:endParaRPr lang="en-US" sz="1500">
                        <a:solidFill>
                          <a:srgbClr val="365F91"/>
                        </a:solidFill>
                        <a:effectLst/>
                        <a:latin typeface="Calibri"/>
                        <a:ea typeface="Calibri"/>
                        <a:cs typeface="Times New Roman"/>
                      </a:endParaRPr>
                    </a:p>
                  </a:txBody>
                  <a:tcPr marL="94757" marR="947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0756">
                <a:tc>
                  <a:txBody>
                    <a:bodyPr/>
                    <a:lstStyle/>
                    <a:p>
                      <a:pPr marL="0" marR="0">
                        <a:lnSpc>
                          <a:spcPct val="115000"/>
                        </a:lnSpc>
                        <a:spcBef>
                          <a:spcPts val="600"/>
                        </a:spcBef>
                        <a:spcAft>
                          <a:spcPts val="600"/>
                        </a:spcAft>
                      </a:pPr>
                      <a:r>
                        <a:rPr lang="en-US" sz="1500">
                          <a:effectLst/>
                        </a:rPr>
                        <a:t>Exit condition: Compound data is added in the system</a:t>
                      </a:r>
                      <a:endParaRPr lang="en-US" sz="1500">
                        <a:solidFill>
                          <a:srgbClr val="365F91"/>
                        </a:solidFill>
                        <a:effectLst/>
                        <a:latin typeface="Calibri"/>
                        <a:ea typeface="Calibri"/>
                        <a:cs typeface="Times New Roman"/>
                      </a:endParaRPr>
                    </a:p>
                  </a:txBody>
                  <a:tcPr marL="94757" marR="947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91285">
                <a:tc>
                  <a:txBody>
                    <a:bodyPr/>
                    <a:lstStyle/>
                    <a:p>
                      <a:pPr marL="0" marR="0">
                        <a:lnSpc>
                          <a:spcPct val="115000"/>
                        </a:lnSpc>
                        <a:spcBef>
                          <a:spcPts val="600"/>
                        </a:spcBef>
                        <a:spcAft>
                          <a:spcPts val="600"/>
                        </a:spcAft>
                      </a:pPr>
                      <a:r>
                        <a:rPr lang="en-US" sz="1500" dirty="0">
                          <a:effectLst/>
                        </a:rPr>
                        <a:t> Event flow:</a:t>
                      </a:r>
                    </a:p>
                    <a:p>
                      <a:pPr marL="342900" marR="0" lvl="0" indent="-342900">
                        <a:lnSpc>
                          <a:spcPct val="115000"/>
                        </a:lnSpc>
                        <a:spcBef>
                          <a:spcPts val="600"/>
                        </a:spcBef>
                        <a:spcAft>
                          <a:spcPts val="600"/>
                        </a:spcAft>
                        <a:buFont typeface="+mj-lt"/>
                        <a:buAutoNum type="arabicPeriod"/>
                      </a:pPr>
                      <a:r>
                        <a:rPr lang="en-US" sz="1500" dirty="0">
                          <a:effectLst/>
                        </a:rPr>
                        <a:t>User click on the add compound button</a:t>
                      </a:r>
                    </a:p>
                    <a:p>
                      <a:pPr marL="342900" marR="0" lvl="0" indent="-342900">
                        <a:lnSpc>
                          <a:spcPct val="115000"/>
                        </a:lnSpc>
                        <a:spcBef>
                          <a:spcPts val="600"/>
                        </a:spcBef>
                        <a:spcAft>
                          <a:spcPts val="600"/>
                        </a:spcAft>
                        <a:buFont typeface="+mj-lt"/>
                        <a:buAutoNum type="arabicPeriod"/>
                      </a:pPr>
                      <a:r>
                        <a:rPr lang="en-US" sz="1500" dirty="0">
                          <a:effectLst/>
                        </a:rPr>
                        <a:t>System shows add compound form page</a:t>
                      </a:r>
                    </a:p>
                    <a:p>
                      <a:pPr marL="342900" marR="0" lvl="0" indent="-342900">
                        <a:lnSpc>
                          <a:spcPct val="115000"/>
                        </a:lnSpc>
                        <a:spcBef>
                          <a:spcPts val="600"/>
                        </a:spcBef>
                        <a:spcAft>
                          <a:spcPts val="600"/>
                        </a:spcAft>
                        <a:buFont typeface="+mj-lt"/>
                        <a:buAutoNum type="arabicPeriod"/>
                      </a:pPr>
                      <a:r>
                        <a:rPr lang="en-US" sz="1500" dirty="0">
                          <a:effectLst/>
                        </a:rPr>
                        <a:t>User selects the picture of the compound, fill the fields: name, formula, other name, mass, fragments, retention time, precursor, CAS. User add the corresponding transitions and click submit all button.</a:t>
                      </a:r>
                    </a:p>
                    <a:p>
                      <a:pPr marL="342900" marR="0" lvl="0" indent="-342900">
                        <a:lnSpc>
                          <a:spcPct val="115000"/>
                        </a:lnSpc>
                        <a:spcBef>
                          <a:spcPts val="600"/>
                        </a:spcBef>
                        <a:spcAft>
                          <a:spcPts val="600"/>
                        </a:spcAft>
                        <a:buFont typeface="+mj-lt"/>
                        <a:buAutoNum type="arabicPeriod"/>
                      </a:pPr>
                      <a:r>
                        <a:rPr lang="en-US" sz="1500" dirty="0">
                          <a:effectLst/>
                        </a:rPr>
                        <a:t>System confirm that compound has been saved</a:t>
                      </a:r>
                      <a:endParaRPr lang="en-US" sz="1500" dirty="0">
                        <a:solidFill>
                          <a:srgbClr val="365F91"/>
                        </a:solidFill>
                        <a:effectLst/>
                        <a:latin typeface="Calibri"/>
                        <a:ea typeface="Calibri"/>
                        <a:cs typeface="Times New Roman"/>
                      </a:endParaRPr>
                    </a:p>
                  </a:txBody>
                  <a:tcPr marL="94757" marR="947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4501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Compounds Sequence Diagram</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391400" cy="5454409"/>
          </a:xfrm>
          <a:prstGeom prst="rect">
            <a:avLst/>
          </a:prstGeom>
          <a:noFill/>
          <a:ln>
            <a:noFill/>
          </a:ln>
        </p:spPr>
      </p:pic>
    </p:spTree>
    <p:extLst>
      <p:ext uri="{BB962C8B-B14F-4D97-AF65-F5344CB8AC3E}">
        <p14:creationId xmlns:p14="http://schemas.microsoft.com/office/powerpoint/2010/main" val="241615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Decomposition</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775493" cy="3810000"/>
          </a:xfrm>
          <a:prstGeom prst="rect">
            <a:avLst/>
          </a:prstGeom>
          <a:noFill/>
          <a:ln>
            <a:noFill/>
          </a:ln>
        </p:spPr>
      </p:pic>
    </p:spTree>
    <p:extLst>
      <p:ext uri="{BB962C8B-B14F-4D97-AF65-F5344CB8AC3E}">
        <p14:creationId xmlns:p14="http://schemas.microsoft.com/office/powerpoint/2010/main" val="384332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13876</TotalTime>
  <Words>519</Words>
  <Application>Microsoft Office PowerPoint</Application>
  <PresentationFormat>On-screen Show (4:3)</PresentationFormat>
  <Paragraphs>77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Drug designer database</vt:lpstr>
      <vt:lpstr>Problem definition</vt:lpstr>
      <vt:lpstr>Project Managment</vt:lpstr>
      <vt:lpstr>Requirements</vt:lpstr>
      <vt:lpstr>User Stories Implemented</vt:lpstr>
      <vt:lpstr>Use Cases Implemented</vt:lpstr>
      <vt:lpstr>Add Compound Use Case</vt:lpstr>
      <vt:lpstr>Add Compounds Sequence Diagram</vt:lpstr>
      <vt:lpstr>System Decomposition</vt:lpstr>
      <vt:lpstr>System Deployment</vt:lpstr>
      <vt:lpstr>Persistent Data Design</vt:lpstr>
      <vt:lpstr>Security Privacy</vt:lpstr>
      <vt:lpstr>Minimal Class Diagram</vt:lpstr>
      <vt:lpstr>State Machine</vt:lpstr>
      <vt:lpstr>Main Algorithm</vt:lpstr>
      <vt:lpstr>Test Suites</vt:lpstr>
      <vt:lpstr>Test Suite</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designer database</dc:title>
  <dc:creator>Carlos</dc:creator>
  <cp:lastModifiedBy>Carlos</cp:lastModifiedBy>
  <cp:revision>75</cp:revision>
  <dcterms:created xsi:type="dcterms:W3CDTF">2015-02-17T01:27:18Z</dcterms:created>
  <dcterms:modified xsi:type="dcterms:W3CDTF">2015-04-30T10:13:30Z</dcterms:modified>
</cp:coreProperties>
</file>