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07" autoAdjust="0"/>
    <p:restoredTop sz="92750" autoAdjust="0"/>
  </p:normalViewPr>
  <p:slideViewPr>
    <p:cSldViewPr>
      <p:cViewPr varScale="1">
        <p:scale>
          <a:sx n="17" d="100"/>
          <a:sy n="17" d="100"/>
        </p:scale>
        <p:origin x="3846" y="11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3.2 b of Human Genome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Human Genome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unknown</c:v>
                </c:pt>
                <c:pt idx="1">
                  <c:v>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E1C071-CF63-454C-9F6F-1FF43CA4CC00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D81F3E1-BBA6-4B6C-8747-E4BB3CFE7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0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BEA9A8-7DD8-4765-BD3D-47ED6BCDA5E8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4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AF58-53DB-4A1C-8090-574550154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5099-0A66-47A1-A924-22C959C4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22253-75D9-413B-A233-97307294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2B209-760C-4F7F-9D01-9D5DEF36B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A720E-41DF-4BC1-989C-27830512A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5F4F-DC34-4E1C-BD48-0925647CF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CAF7-F8D2-4528-97D9-5CBC66972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23DB-149A-43C6-80B8-650560350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02AE-595C-4B78-9B82-535438ED3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1B89-452C-47B2-8CD5-87FD55B76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18C8E-A862-464C-ABED-EE8BE7875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600"/>
            </a:lvl1pPr>
          </a:lstStyle>
          <a:p>
            <a:pPr>
              <a:defRPr/>
            </a:pPr>
            <a:fld id="{9DC96D1E-82F8-4356-9DDB-D75504AA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chart" Target="../charts/chart1.xm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4400" y="532302"/>
            <a:ext cx="31089600" cy="43330824"/>
            <a:chOff x="914400" y="532302"/>
            <a:chExt cx="31089600" cy="43330824"/>
          </a:xfrm>
        </p:grpSpPr>
        <p:sp>
          <p:nvSpPr>
            <p:cNvPr id="145" name="Text Box 5"/>
            <p:cNvSpPr txBox="1">
              <a:spLocks noChangeArrowheads="1"/>
            </p:cNvSpPr>
            <p:nvPr/>
          </p:nvSpPr>
          <p:spPr bwMode="auto">
            <a:xfrm>
              <a:off x="8580120" y="2408727"/>
              <a:ext cx="15727680" cy="76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8655" tIns="49327" rIns="98655" bIns="49327">
              <a:spAutoFit/>
            </a:bodyPr>
            <a:lstStyle>
              <a:lvl1pPr defTabSz="985838" eaLnBrk="0" hangingPunct="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985838" eaLnBrk="0" hangingPunct="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lang="en-US" sz="7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Senior Project, 2015, Summer</a:t>
              </a:r>
              <a:endParaRPr lang="en-US" sz="7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75" name="Text Box 12"/>
            <p:cNvSpPr txBox="1">
              <a:spLocks noChangeArrowheads="1"/>
            </p:cNvSpPr>
            <p:nvPr/>
          </p:nvSpPr>
          <p:spPr bwMode="auto">
            <a:xfrm>
              <a:off x="9381332" y="2969909"/>
              <a:ext cx="14088268" cy="2454108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8655" tIns="49327" rIns="98655" bIns="49327">
              <a:spAutoFit/>
            </a:bodyPr>
            <a:lstStyle>
              <a:lvl1pPr defTabSz="985838">
                <a:spcBef>
                  <a:spcPct val="20000"/>
                </a:spcBef>
                <a:buChar char="•"/>
                <a:defRPr sz="15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985838">
                <a:spcBef>
                  <a:spcPct val="20000"/>
                </a:spcBef>
                <a:buChar char="–"/>
                <a:defRPr sz="1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5356225" indent="-1071563" defTabSz="985838">
                <a:spcBef>
                  <a:spcPct val="20000"/>
                </a:spcBef>
                <a:buChar char="•"/>
                <a:defRPr sz="1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7497763" indent="-1071563" defTabSz="985838">
                <a:spcBef>
                  <a:spcPct val="20000"/>
                </a:spcBef>
                <a:buChar char="–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9640888" indent="-1071563" defTabSz="985838">
                <a:spcBef>
                  <a:spcPct val="20000"/>
                </a:spcBef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100980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105552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10124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14696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Genomic </a:t>
              </a:r>
              <a:r>
                <a:rPr lang="en-US" sz="48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Sequences</a:t>
              </a:r>
              <a:endPara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5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Student: </a:t>
              </a:r>
              <a:r>
                <a:rPr lang="en-US" sz="35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Yohan</a:t>
              </a:r>
              <a:r>
                <a:rPr lang="en-US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Santos, Florida International University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5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Mentor: </a:t>
              </a:r>
              <a:r>
                <a:rPr lang="en-US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Michael Robinson</a:t>
              </a:r>
              <a:r>
                <a:rPr lang="en-US" altLang="ja-JP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Florida International University</a:t>
              </a:r>
              <a:endParaRPr lang="en-US" altLang="ja-JP" sz="3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5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Instructor: </a:t>
              </a:r>
              <a:r>
                <a:rPr lang="en-US" sz="35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Masoud</a:t>
              </a:r>
              <a:r>
                <a:rPr lang="en-US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5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Sadjadi</a:t>
              </a:r>
              <a:r>
                <a:rPr lang="en-US" sz="35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Florida International University</a:t>
              </a:r>
            </a:p>
          </p:txBody>
        </p:sp>
        <p:sp>
          <p:nvSpPr>
            <p:cNvPr id="3076" name="Text Box 72"/>
            <p:cNvSpPr txBox="1">
              <a:spLocks noChangeArrowheads="1"/>
            </p:cNvSpPr>
            <p:nvPr/>
          </p:nvSpPr>
          <p:spPr bwMode="auto">
            <a:xfrm>
              <a:off x="990599" y="42670902"/>
              <a:ext cx="30906720" cy="119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8655" tIns="49327" rIns="98655" bIns="49327">
              <a:spAutoFit/>
            </a:bodyPr>
            <a:lstStyle>
              <a:lvl1pPr marL="493713" indent="-493713" defTabSz="985838">
                <a:spcBef>
                  <a:spcPct val="20000"/>
                </a:spcBef>
                <a:buChar char="•"/>
                <a:defRPr sz="15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985838">
                <a:spcBef>
                  <a:spcPct val="20000"/>
                </a:spcBef>
                <a:buChar char="–"/>
                <a:defRPr sz="1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5356225" indent="-1071563" defTabSz="985838">
                <a:spcBef>
                  <a:spcPct val="20000"/>
                </a:spcBef>
                <a:buChar char="•"/>
                <a:defRPr sz="1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7497763" indent="-1071563" defTabSz="985838">
                <a:spcBef>
                  <a:spcPct val="20000"/>
                </a:spcBef>
                <a:buChar char="–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9640888" indent="-1071563" defTabSz="985838">
                <a:spcBef>
                  <a:spcPct val="20000"/>
                </a:spcBef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100980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105552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10124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1469688" indent="-1071563" defTabSz="9858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3333CC"/>
                </a:buClr>
                <a:buFontTx/>
                <a:buNone/>
              </a:pP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material presented in this poster is based upon the requirements specified by Michael Robinson. 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Special </a:t>
              </a: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thanks to my Family, my Team Partner: Jordan 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Alvarez, </a:t>
              </a: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our Product 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Owner: </a:t>
              </a: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Michael 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Robinson, </a:t>
              </a: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our Professor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2300" dirty="0" err="1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Masoud</a:t>
              </a:r>
              <a:r>
                <a:rPr lang="en-US" sz="23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300" dirty="0" err="1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Sadjadi</a:t>
              </a:r>
              <a:r>
                <a:rPr lang="en-US" sz="23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sz="2400" dirty="0"/>
            </a:p>
          </p:txBody>
        </p:sp>
        <p:sp>
          <p:nvSpPr>
            <p:cNvPr id="3077" name="Rectangle 18"/>
            <p:cNvSpPr>
              <a:spLocks noChangeArrowheads="1"/>
            </p:cNvSpPr>
            <p:nvPr/>
          </p:nvSpPr>
          <p:spPr bwMode="auto">
            <a:xfrm>
              <a:off x="914400" y="5637702"/>
              <a:ext cx="31089600" cy="35661600"/>
            </a:xfrm>
            <a:prstGeom prst="rect">
              <a:avLst/>
            </a:prstGeom>
            <a:noFill/>
            <a:ln w="6350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5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5356225" indent="-1071563">
                <a:spcBef>
                  <a:spcPct val="20000"/>
                </a:spcBef>
                <a:buChar char="•"/>
                <a:defRPr sz="1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7497763" indent="-1071563">
                <a:spcBef>
                  <a:spcPct val="20000"/>
                </a:spcBef>
                <a:buChar char="–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9640888" indent="-1071563">
                <a:spcBef>
                  <a:spcPct val="20000"/>
                </a:spcBef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100980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105552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10124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14696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8400">
                <a:solidFill>
                  <a:srgbClr val="3399FF"/>
                </a:solidFill>
              </a:endParaRPr>
            </a:p>
          </p:txBody>
        </p:sp>
        <p:sp>
          <p:nvSpPr>
            <p:cNvPr id="215" name="Text Box 19"/>
            <p:cNvSpPr txBox="1">
              <a:spLocks noChangeArrowheads="1"/>
            </p:cNvSpPr>
            <p:nvPr/>
          </p:nvSpPr>
          <p:spPr bwMode="auto">
            <a:xfrm>
              <a:off x="3649979" y="5940750"/>
              <a:ext cx="5486400" cy="731837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Problem</a:t>
              </a:r>
            </a:p>
          </p:txBody>
        </p:sp>
        <p:sp>
          <p:nvSpPr>
            <p:cNvPr id="3079" name="Rectangle 18"/>
            <p:cNvSpPr>
              <a:spLocks noChangeArrowheads="1"/>
            </p:cNvSpPr>
            <p:nvPr/>
          </p:nvSpPr>
          <p:spPr bwMode="auto">
            <a:xfrm>
              <a:off x="914400" y="42213702"/>
              <a:ext cx="31089600" cy="1371600"/>
            </a:xfrm>
            <a:prstGeom prst="rect">
              <a:avLst/>
            </a:prstGeom>
            <a:noFill/>
            <a:ln w="6350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5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5356225" indent="-1071563">
                <a:spcBef>
                  <a:spcPct val="20000"/>
                </a:spcBef>
                <a:buChar char="•"/>
                <a:defRPr sz="1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7497763" indent="-1071563">
                <a:spcBef>
                  <a:spcPct val="20000"/>
                </a:spcBef>
                <a:buChar char="–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9640888" indent="-1071563">
                <a:spcBef>
                  <a:spcPct val="20000"/>
                </a:spcBef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100980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105552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10124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14696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8400"/>
            </a:p>
          </p:txBody>
        </p:sp>
        <p:sp>
          <p:nvSpPr>
            <p:cNvPr id="217" name="Text Box 19"/>
            <p:cNvSpPr txBox="1">
              <a:spLocks noChangeArrowheads="1"/>
            </p:cNvSpPr>
            <p:nvPr/>
          </p:nvSpPr>
          <p:spPr bwMode="auto">
            <a:xfrm>
              <a:off x="1192213" y="41756502"/>
              <a:ext cx="4979987" cy="73025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Acknowledgement</a:t>
              </a:r>
            </a:p>
          </p:txBody>
        </p:sp>
        <p:sp>
          <p:nvSpPr>
            <p:cNvPr id="3081" name="Rectangle 6"/>
            <p:cNvSpPr>
              <a:spLocks noChangeArrowheads="1"/>
            </p:cNvSpPr>
            <p:nvPr/>
          </p:nvSpPr>
          <p:spPr bwMode="auto">
            <a:xfrm>
              <a:off x="15925800" y="597390"/>
              <a:ext cx="472440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15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5356225" indent="-1071563">
                <a:spcBef>
                  <a:spcPct val="20000"/>
                </a:spcBef>
                <a:buChar char="•"/>
                <a:defRPr sz="1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7497763" indent="-1071563">
                <a:spcBef>
                  <a:spcPct val="20000"/>
                </a:spcBef>
                <a:buChar char="–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9640888" indent="-1071563">
                <a:spcBef>
                  <a:spcPct val="20000"/>
                </a:spcBef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100980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105552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10124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1469688" indent="-10715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3200" b="1" dirty="0">
                  <a:solidFill>
                    <a:schemeClr val="accent2"/>
                  </a:solidFill>
                </a:rPr>
                <a:t>School of Computing &amp; Information Sciences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pic>
          <p:nvPicPr>
            <p:cNvPr id="308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2600" y="532302"/>
              <a:ext cx="263048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13756425" y="9829800"/>
              <a:ext cx="5486400" cy="731837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Current</a:t>
              </a:r>
              <a:r>
                <a:rPr lang="en-US" dirty="0"/>
                <a:t> </a:t>
              </a:r>
              <a:r>
                <a:rPr lang="en-US" dirty="0">
                  <a:effectLst/>
                </a:rPr>
                <a:t>System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3762008" y="5940919"/>
              <a:ext cx="5486400" cy="731837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Requirements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3620910" y="16230600"/>
              <a:ext cx="5486400" cy="731838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System</a:t>
              </a:r>
              <a:r>
                <a:rPr lang="en-US" dirty="0"/>
                <a:t> </a:t>
              </a:r>
              <a:r>
                <a:rPr lang="en-US" dirty="0">
                  <a:effectLst/>
                </a:rPr>
                <a:t>Design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3607416" y="25480962"/>
              <a:ext cx="5486400" cy="731838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Implementation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3730633" y="15773400"/>
              <a:ext cx="5486400" cy="731837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Screenshots</a:t>
              </a:r>
            </a:p>
          </p:txBody>
        </p:sp>
        <p:sp>
          <p:nvSpPr>
            <p:cNvPr id="3091" name="TextBox 3"/>
            <p:cNvSpPr txBox="1">
              <a:spLocks noChangeArrowheads="1"/>
            </p:cNvSpPr>
            <p:nvPr/>
          </p:nvSpPr>
          <p:spPr bwMode="auto">
            <a:xfrm>
              <a:off x="1892995" y="6910328"/>
              <a:ext cx="9128758" cy="8710077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8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  <a:p>
              <a:pPr eaLnBrk="1" hangingPunct="1"/>
              <a:r>
                <a:rPr 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  <a:r>
                <a:rPr lang="en-US" sz="28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Identification</a:t>
              </a:r>
              <a:r>
                <a:rPr lang="en-US" sz="2800" i="1" dirty="0" smtClean="0"/>
                <a:t>:</a:t>
              </a:r>
              <a:r>
                <a:rPr lang="en-US" sz="2800" dirty="0"/>
                <a:t>	</a:t>
              </a:r>
              <a:endParaRPr lang="en-US" sz="2800" dirty="0" smtClean="0"/>
            </a:p>
            <a:p>
              <a:pPr eaLnBrk="1" hangingPunct="1"/>
              <a:endParaRPr lang="en-US" sz="2800" dirty="0" smtClean="0"/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Biologists </a:t>
              </a:r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 not have the proficiency to identify computationally the portions of the genome that are significant to biologic disease </a:t>
              </a: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processes.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reason of this problem is that there is not currently an automated system that can accelerate this process and produce a proper result. </a:t>
              </a:r>
              <a:endPara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eaLnBrk="1" hangingPunct="1"/>
              <a:endPara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eaLnBrk="1" hangingPunct="1"/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  <a:r>
                <a:rPr lang="en-US" altLang="en-US" sz="28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Our goal is:</a:t>
              </a:r>
            </a:p>
            <a:p>
              <a:pPr eaLnBrk="1" hangingPunct="1"/>
              <a:endParaRPr lang="en-US" altLang="en-US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make possible a new framework that allow us to develop new applications to further study genome data. </a:t>
              </a:r>
              <a:endPara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provide a web application where you can submit raw DNA, RNA or Protein data, to execute a variety of genome applications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92" name="TextBox 4"/>
            <p:cNvSpPr txBox="1">
              <a:spLocks noChangeArrowheads="1"/>
            </p:cNvSpPr>
            <p:nvPr/>
          </p:nvSpPr>
          <p:spPr bwMode="auto">
            <a:xfrm>
              <a:off x="11931708" y="10865894"/>
              <a:ext cx="9084250" cy="4401205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The current system is holding back many health professionals and researchers studying the area of bioinformatics as they encounter the problem of obtaining a fast </a:t>
              </a: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</a:t>
              </a:r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accurate result while processing Gigabytes of genomic data</a:t>
              </a: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eaLnBrk="1" hangingPunct="1"/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In addition, the current system for processing genomic sequences is being done manually and this process could take days and even weeks to obtain an accurate result that can be error free.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90108" y="7010400"/>
              <a:ext cx="9099492" cy="6124754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system should allow the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user to:</a:t>
              </a: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Account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Send Email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ith Account Confirmation</a:t>
              </a: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Repeated Sequences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Locations/Positions</a:t>
              </a: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Distances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Show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Graph of Repeated Sequences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Receive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Emails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 Results Alert</a:t>
              </a: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See History of Genome Files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system should allow the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admin to:</a:t>
              </a:r>
              <a:endParaRPr lang="en-US" sz="2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See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Users Register On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Change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User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Types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Delete </a:t>
              </a:r>
              <a:r>
                <a:rPr lang="en-US" sz="28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User </a:t>
              </a:r>
              <a:r>
                <a:rPr lang="en-US" sz="28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From The System</a:t>
              </a:r>
            </a:p>
          </p:txBody>
        </p:sp>
        <p:sp>
          <p:nvSpPr>
            <p:cNvPr id="3094" name="TextBox 8"/>
            <p:cNvSpPr txBox="1">
              <a:spLocks noChangeArrowheads="1"/>
            </p:cNvSpPr>
            <p:nvPr/>
          </p:nvSpPr>
          <p:spPr bwMode="auto">
            <a:xfrm>
              <a:off x="1821179" y="26822400"/>
              <a:ext cx="9144000" cy="3970318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altLang="en-US" sz="28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This Web Application was implemented using Bootstraps with Angular JS that allow to generate HTML5, CSS, and JavaScript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providing a responsive design suitable to any platform. The </a:t>
              </a:r>
              <a:r>
                <a:rPr lang="en-US" altLang="en-US" sz="28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access is managed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through PHP connecting </a:t>
              </a:r>
              <a:r>
                <a:rPr lang="en-US" altLang="en-US" sz="28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</a:t>
              </a:r>
              <a:r>
                <a:rPr lang="en-US" altLang="en-US" sz="2800" dirty="0" err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PostgreSQL</a:t>
              </a:r>
              <a:r>
                <a:rPr lang="en-US" altLang="en-US" sz="28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algorithms to compute genome processing where implemented using Java </a:t>
              </a:r>
              <a:r>
                <a:rPr lang="en-US" altLang="en-US" sz="28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 given their power to process arithmetic operations.</a:t>
              </a:r>
              <a:endParaRPr lang="en-US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106" name="Picture 2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1958" y="18059400"/>
              <a:ext cx="9144000" cy="36576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7" name="Picture 2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499" y="22631400"/>
              <a:ext cx="6400800" cy="22860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25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1958" y="25679400"/>
              <a:ext cx="9144000" cy="36576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9" name="TextBox 26"/>
            <p:cNvSpPr txBox="1">
              <a:spLocks noChangeArrowheads="1"/>
            </p:cNvSpPr>
            <p:nvPr/>
          </p:nvSpPr>
          <p:spPr bwMode="auto">
            <a:xfrm>
              <a:off x="13620651" y="16839102"/>
              <a:ext cx="573746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How To Register At Genome Pro</a:t>
              </a:r>
            </a:p>
          </p:txBody>
        </p:sp>
        <p:sp>
          <p:nvSpPr>
            <p:cNvPr id="3110" name="TextBox 27"/>
            <p:cNvSpPr txBox="1">
              <a:spLocks noChangeArrowheads="1"/>
            </p:cNvSpPr>
            <p:nvPr/>
          </p:nvSpPr>
          <p:spPr bwMode="auto">
            <a:xfrm>
              <a:off x="15389423" y="17506890"/>
              <a:ext cx="24246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Registration </a:t>
              </a:r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Page</a:t>
              </a:r>
            </a:p>
          </p:txBody>
        </p:sp>
        <p:sp>
          <p:nvSpPr>
            <p:cNvPr id="3111" name="TextBox 55"/>
            <p:cNvSpPr txBox="1">
              <a:spLocks noChangeArrowheads="1"/>
            </p:cNvSpPr>
            <p:nvPr/>
          </p:nvSpPr>
          <p:spPr bwMode="auto">
            <a:xfrm>
              <a:off x="15800383" y="25126890"/>
              <a:ext cx="16900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Profile Page</a:t>
              </a:r>
            </a:p>
          </p:txBody>
        </p:sp>
        <p:sp>
          <p:nvSpPr>
            <p:cNvPr id="3112" name="TextBox 56"/>
            <p:cNvSpPr txBox="1">
              <a:spLocks noChangeArrowheads="1"/>
            </p:cNvSpPr>
            <p:nvPr/>
          </p:nvSpPr>
          <p:spPr bwMode="auto">
            <a:xfrm>
              <a:off x="14415199" y="22078890"/>
              <a:ext cx="40575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Email 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 confirmation Alerts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13" name="TextBox 57"/>
            <p:cNvSpPr txBox="1">
              <a:spLocks noChangeArrowheads="1"/>
            </p:cNvSpPr>
            <p:nvPr/>
          </p:nvSpPr>
          <p:spPr bwMode="auto">
            <a:xfrm>
              <a:off x="3339215" y="31146690"/>
              <a:ext cx="60228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How To Find </a:t>
              </a:r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Repeated Sequences</a:t>
              </a:r>
            </a:p>
          </p:txBody>
        </p:sp>
        <p:pic>
          <p:nvPicPr>
            <p:cNvPr id="3114" name="Picture 30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2308800"/>
              <a:ext cx="9144000" cy="36576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15" name="TextBox 61"/>
            <p:cNvSpPr txBox="1">
              <a:spLocks noChangeArrowheads="1"/>
            </p:cNvSpPr>
            <p:nvPr/>
          </p:nvSpPr>
          <p:spPr bwMode="auto">
            <a:xfrm>
              <a:off x="4151384" y="31603890"/>
              <a:ext cx="4194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Repeated Sequences Page</a:t>
              </a:r>
            </a:p>
          </p:txBody>
        </p:sp>
        <p:pic>
          <p:nvPicPr>
            <p:cNvPr id="3116" name="Picture 31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179" y="36955902"/>
              <a:ext cx="6858000" cy="41148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17" name="TextBox 63"/>
            <p:cNvSpPr txBox="1">
              <a:spLocks noChangeArrowheads="1"/>
            </p:cNvSpPr>
            <p:nvPr/>
          </p:nvSpPr>
          <p:spPr bwMode="auto">
            <a:xfrm>
              <a:off x="4746455" y="36347400"/>
              <a:ext cx="32353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Email 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 Result Alerts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18" name="TextBox 64"/>
            <p:cNvSpPr txBox="1">
              <a:spLocks noChangeArrowheads="1"/>
            </p:cNvSpPr>
            <p:nvPr/>
          </p:nvSpPr>
          <p:spPr bwMode="auto">
            <a:xfrm>
              <a:off x="12848653" y="29641800"/>
              <a:ext cx="72923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How To See Repeated Sequences Results</a:t>
              </a:r>
            </a:p>
          </p:txBody>
        </p:sp>
        <p:pic>
          <p:nvPicPr>
            <p:cNvPr id="3119" name="Picture 32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708" y="30708600"/>
              <a:ext cx="9144000" cy="36576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0" name="TextBox 66"/>
            <p:cNvSpPr txBox="1">
              <a:spLocks noChangeArrowheads="1"/>
            </p:cNvSpPr>
            <p:nvPr/>
          </p:nvSpPr>
          <p:spPr bwMode="auto">
            <a:xfrm>
              <a:off x="14033442" y="30198235"/>
              <a:ext cx="51365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See Repeated Sequences History </a:t>
              </a:r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Page</a:t>
              </a:r>
            </a:p>
          </p:txBody>
        </p:sp>
        <p:pic>
          <p:nvPicPr>
            <p:cNvPr id="3121" name="Picture 42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3998" y="35128200"/>
              <a:ext cx="9144000" cy="59436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2" name="TextBox 69"/>
            <p:cNvSpPr txBox="1">
              <a:spLocks noChangeArrowheads="1"/>
            </p:cNvSpPr>
            <p:nvPr/>
          </p:nvSpPr>
          <p:spPr bwMode="auto">
            <a:xfrm>
              <a:off x="23891722" y="37068102"/>
              <a:ext cx="530352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Repeated Sequences 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Document Results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23" name="TextBox 70"/>
            <p:cNvSpPr txBox="1">
              <a:spLocks noChangeArrowheads="1"/>
            </p:cNvSpPr>
            <p:nvPr/>
          </p:nvSpPr>
          <p:spPr bwMode="auto">
            <a:xfrm>
              <a:off x="5883182" y="17449800"/>
              <a:ext cx="934871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MVC</a:t>
              </a:r>
              <a:endPara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069800" y="596712"/>
              <a:ext cx="6657055" cy="4729841"/>
              <a:chOff x="25069800" y="445410"/>
              <a:chExt cx="6657055" cy="4729841"/>
            </a:xfrm>
          </p:grpSpPr>
          <p:pic>
            <p:nvPicPr>
              <p:cNvPr id="3099" name="Picture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6600" y="445410"/>
                <a:ext cx="3781425" cy="1004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0" name="Picture 1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55600" y="4168776"/>
                <a:ext cx="4678362" cy="1006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1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69800" y="1787299"/>
                <a:ext cx="3330575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5" name="Picture 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2305" y="1944690"/>
                <a:ext cx="2114550" cy="191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" name="Picture 1"/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8288000"/>
              <a:ext cx="9144000" cy="64008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3" name="Picture 2"/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208" y="38065301"/>
              <a:ext cx="9144000" cy="18288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57" name="TextBox 69"/>
            <p:cNvSpPr txBox="1">
              <a:spLocks noChangeArrowheads="1"/>
            </p:cNvSpPr>
            <p:nvPr/>
          </p:nvSpPr>
          <p:spPr bwMode="auto">
            <a:xfrm>
              <a:off x="14118560" y="34594800"/>
              <a:ext cx="475488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Repeated Sequences 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Graph Results</a:t>
              </a:r>
              <a:endPara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3762008" y="13944600"/>
              <a:ext cx="5486400" cy="731837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Object</a:t>
              </a:r>
              <a:r>
                <a:rPr lang="en-US" dirty="0"/>
                <a:t> </a:t>
              </a:r>
              <a:r>
                <a:rPr lang="en-US" dirty="0">
                  <a:effectLst/>
                </a:rPr>
                <a:t>Design</a:t>
              </a:r>
            </a:p>
          </p:txBody>
        </p:sp>
        <p:sp>
          <p:nvSpPr>
            <p:cNvPr id="60" name="TextBox 71"/>
            <p:cNvSpPr txBox="1">
              <a:spLocks noChangeArrowheads="1"/>
            </p:cNvSpPr>
            <p:nvPr/>
          </p:nvSpPr>
          <p:spPr bwMode="auto">
            <a:xfrm>
              <a:off x="23152651" y="15087600"/>
              <a:ext cx="719299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Repeated Sequences Class Diagram</a:t>
              </a:r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24000398" y="21492249"/>
              <a:ext cx="5486400" cy="731838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Verification</a:t>
              </a:r>
            </a:p>
          </p:txBody>
        </p:sp>
        <p:sp>
          <p:nvSpPr>
            <p:cNvPr id="64" name="TextBox 9"/>
            <p:cNvSpPr txBox="1">
              <a:spLocks noChangeArrowheads="1"/>
            </p:cNvSpPr>
            <p:nvPr/>
          </p:nvSpPr>
          <p:spPr bwMode="auto">
            <a:xfrm>
              <a:off x="21990108" y="22983646"/>
              <a:ext cx="9096890" cy="6124754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28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Unit</a:t>
              </a:r>
              <a:r>
                <a:rPr lang="en-US" sz="2800" b="1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testing: </a:t>
              </a:r>
            </a:p>
            <a:p>
              <a:pPr marL="457200" indent="-457200" algn="just" eaLnBrk="1" hangingPunct="1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Performed </a:t>
              </a:r>
              <a:r>
                <a:rPr 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 each component before being integrated into the system</a:t>
              </a:r>
              <a:r>
                <a:rPr 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n-US" altLang="en-US" sz="28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 eaLnBrk="1" hangingPunct="1"/>
              <a:r>
                <a:rPr lang="en-US" altLang="en-US" sz="2800" i="1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Integration </a:t>
              </a:r>
              <a:r>
                <a:rPr lang="en-US" altLang="en-US" sz="2800" i="1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Testing: </a:t>
              </a:r>
            </a:p>
            <a:p>
              <a:pPr marL="457200" indent="-457200" algn="just" eaLnBrk="1" hangingPunct="1">
                <a:buFont typeface="Arial" panose="020B0604020202020204" pitchFamily="34" charset="0"/>
                <a:buChar char="•"/>
              </a:pPr>
              <a:r>
                <a:rPr lang="en-US" altLang="en-US" sz="28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Established </a:t>
              </a:r>
              <a:r>
                <a:rPr lang="en-US" altLang="en-US" sz="28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that the backend was working as expected with the frontend. We validated that the functionalities where accomplished using the </a:t>
              </a:r>
              <a:r>
                <a:rPr lang="en-US" altLang="en-US" sz="28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 </a:t>
              </a:r>
              <a:r>
                <a:rPr lang="en-US" altLang="en-US" sz="28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cases already defined. </a:t>
              </a:r>
            </a:p>
            <a:p>
              <a:pPr algn="just" eaLnBrk="1" hangingPunct="1"/>
              <a:r>
                <a:rPr lang="en-US" altLang="en-US" sz="2800" i="1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Automatic and Manual </a:t>
              </a:r>
              <a:r>
                <a:rPr lang="en-US" altLang="en-US" sz="2800" i="1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Testing: </a:t>
              </a:r>
            </a:p>
            <a:p>
              <a:pPr marL="457200" indent="-457200" algn="just" eaLnBrk="1" hangingPunct="1">
                <a:buFont typeface="Arial" panose="020B0604020202020204" pitchFamily="34" charset="0"/>
                <a:buChar char="•"/>
              </a:pPr>
              <a:r>
                <a:rPr lang="en-US" altLang="en-US" sz="2800" dirty="0" smtClean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</a:t>
              </a:r>
              <a:r>
                <a:rPr lang="en-US" altLang="en-US" sz="2800" dirty="0">
                  <a:solidFill>
                    <a:srgbClr val="2121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 was extensible tested by imitating the role of the regular, registered and admin user as well. All the features of the client application were tested to ensure proper behavior. </a:t>
              </a: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23795353" y="29858914"/>
              <a:ext cx="5486400" cy="731838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98655" tIns="49327" rIns="98655" bIns="49327" anchor="ctr">
              <a:spAutoFit/>
            </a:bodyPr>
            <a:lstStyle>
              <a:defPPr>
                <a:defRPr lang="en-US"/>
              </a:defPPr>
              <a:lvl1pPr algn="ctr" defTabSz="985838" eaLnBrk="1" hangingPunct="1">
                <a:spcBef>
                  <a:spcPct val="50000"/>
                </a:spcBef>
                <a:defRPr sz="4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charset="-128"/>
                  <a:cs typeface="ＭＳ Ｐゴシック" charset="-128"/>
                </a:defRPr>
              </a:lvl1pPr>
            </a:lstStyle>
            <a:p>
              <a:r>
                <a:rPr lang="en-US" dirty="0">
                  <a:effectLst/>
                </a:rPr>
                <a:t>Summary</a:t>
              </a:r>
            </a:p>
          </p:txBody>
        </p:sp>
        <p:sp>
          <p:nvSpPr>
            <p:cNvPr id="66" name="TextBox 10"/>
            <p:cNvSpPr txBox="1">
              <a:spLocks noChangeArrowheads="1"/>
            </p:cNvSpPr>
            <p:nvPr/>
          </p:nvSpPr>
          <p:spPr bwMode="auto">
            <a:xfrm>
              <a:off x="21942998" y="31269447"/>
              <a:ext cx="9124421" cy="4832092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From now on Biologist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Researchers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take advantage of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first version of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</a:t>
              </a:r>
              <a:r>
                <a:rPr lang="en-US" altLang="en-US" sz="28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Genome Pro Application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They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find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that the system could now provide them with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tools and functionalities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like </a:t>
              </a:r>
              <a:r>
                <a:rPr lang="en-US" alt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 Repeated Sequences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alt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Types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alt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Probes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altLang="en-US" sz="2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Differences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Also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they could create profiles, receive email notifications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keep track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of their genome files as well.</a:t>
              </a:r>
              <a:endPara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just" eaLnBrk="1" hangingPunct="1"/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first version sets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roots for future development </a:t>
              </a:r>
              <a:r>
                <a:rPr lang="en-US" altLang="en-US" sz="2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continue </a:t>
              </a:r>
              <a:r>
                <a:rPr lang="en-US" altLang="en-US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improvement of the actual system.</a:t>
              </a:r>
              <a:endPara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14400" y="1065702"/>
              <a:ext cx="7921559" cy="4140201"/>
              <a:chOff x="914400" y="914400"/>
              <a:chExt cx="7921559" cy="4140201"/>
            </a:xfrm>
          </p:grpSpPr>
          <p:pic>
            <p:nvPicPr>
              <p:cNvPr id="3098" name="Picture 1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5334" y="1554989"/>
                <a:ext cx="215800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1" name="Picture 1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370" y="3403827"/>
                <a:ext cx="4512630" cy="1650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19"/>
              <a:srcRect l="8035" t="3742" r="8423" b="3925"/>
              <a:stretch/>
            </p:blipFill>
            <p:spPr>
              <a:xfrm>
                <a:off x="914400" y="914400"/>
                <a:ext cx="1737360" cy="1920240"/>
              </a:xfrm>
              <a:prstGeom prst="rect">
                <a:avLst/>
              </a:prstGeom>
            </p:spPr>
          </p:pic>
          <p:pic>
            <p:nvPicPr>
              <p:cNvPr id="3132" name="Picture 60" descr="https://eclipse.org/eclipse.org-common/themes/solstice/public/images/logo/eclipse-800x188.png"/>
              <p:cNvPicPr>
                <a:picLocks noChangeAspect="1" noChangeArrowheads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74799"/>
              <a:stretch/>
            </p:blipFill>
            <p:spPr bwMode="auto">
              <a:xfrm>
                <a:off x="3028317" y="1231139"/>
                <a:ext cx="1920240" cy="1790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2759" y="3753259"/>
                <a:ext cx="2743200" cy="653143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998" y="16000902"/>
              <a:ext cx="9144000" cy="4572000"/>
            </a:xfrm>
            <a:prstGeom prst="rect">
              <a:avLst/>
            </a:prstGeom>
            <a:noFill/>
            <a:ln w="9525">
              <a:solidFill>
                <a:srgbClr val="3399FF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graphicFrame>
          <p:nvGraphicFramePr>
            <p:cNvPr id="18" name="Chart 17"/>
            <p:cNvGraphicFramePr/>
            <p:nvPr>
              <p:extLst>
                <p:ext uri="{D42A27DB-BD31-4B8C-83A1-F6EECF244321}">
                  <p14:modId xmlns:p14="http://schemas.microsoft.com/office/powerpoint/2010/main" val="3951696476"/>
                </p:ext>
              </p:extLst>
            </p:nvPr>
          </p:nvGraphicFramePr>
          <p:xfrm>
            <a:off x="14181830" y="5781881"/>
            <a:ext cx="4572000" cy="39673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13649</TotalTime>
  <Words>294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YohanSantos</cp:lastModifiedBy>
  <cp:revision>98</cp:revision>
  <dcterms:created xsi:type="dcterms:W3CDTF">2012-11-19T15:27:41Z</dcterms:created>
  <dcterms:modified xsi:type="dcterms:W3CDTF">2015-07-28T18:09:38Z</dcterms:modified>
</cp:coreProperties>
</file>