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128"/>
        <a:cs typeface="+mn-cs"/>
      </a:defRPr>
    </a:lvl1pPr>
    <a:lvl2pPr marL="457200" algn="l" rtl="0" fontAlgn="base">
      <a:spcBef>
        <a:spcPct val="0"/>
      </a:spcBef>
      <a:spcAft>
        <a:spcPct val="0"/>
      </a:spcAft>
      <a:defRPr sz="8400" kern="1200">
        <a:solidFill>
          <a:schemeClr val="tx1"/>
        </a:solidFill>
        <a:latin typeface="Arial" charset="0"/>
        <a:ea typeface="ＭＳ Ｐゴシック" charset="-128"/>
        <a:cs typeface="+mn-cs"/>
      </a:defRPr>
    </a:lvl2pPr>
    <a:lvl3pPr marL="914400" algn="l" rtl="0" fontAlgn="base">
      <a:spcBef>
        <a:spcPct val="0"/>
      </a:spcBef>
      <a:spcAft>
        <a:spcPct val="0"/>
      </a:spcAft>
      <a:defRPr sz="8400" kern="1200">
        <a:solidFill>
          <a:schemeClr val="tx1"/>
        </a:solidFill>
        <a:latin typeface="Arial" charset="0"/>
        <a:ea typeface="ＭＳ Ｐゴシック" charset="-128"/>
        <a:cs typeface="+mn-cs"/>
      </a:defRPr>
    </a:lvl3pPr>
    <a:lvl4pPr marL="1371600" algn="l" rtl="0" fontAlgn="base">
      <a:spcBef>
        <a:spcPct val="0"/>
      </a:spcBef>
      <a:spcAft>
        <a:spcPct val="0"/>
      </a:spcAft>
      <a:defRPr sz="8400" kern="1200">
        <a:solidFill>
          <a:schemeClr val="tx1"/>
        </a:solidFill>
        <a:latin typeface="Arial" charset="0"/>
        <a:ea typeface="ＭＳ Ｐゴシック" charset="-128"/>
        <a:cs typeface="+mn-cs"/>
      </a:defRPr>
    </a:lvl4pPr>
    <a:lvl5pPr marL="1828800" algn="l" rtl="0" fontAlgn="base">
      <a:spcBef>
        <a:spcPct val="0"/>
      </a:spcBef>
      <a:spcAft>
        <a:spcPct val="0"/>
      </a:spcAft>
      <a:defRPr sz="8400" kern="1200">
        <a:solidFill>
          <a:schemeClr val="tx1"/>
        </a:solidFill>
        <a:latin typeface="Arial" charset="0"/>
        <a:ea typeface="ＭＳ Ｐゴシック" charset="-128"/>
        <a:cs typeface="+mn-cs"/>
      </a:defRPr>
    </a:lvl5pPr>
    <a:lvl6pPr marL="2286000" algn="l" defTabSz="914400" rtl="0" eaLnBrk="1" latinLnBrk="0" hangingPunct="1">
      <a:defRPr sz="8400" kern="1200">
        <a:solidFill>
          <a:schemeClr val="tx1"/>
        </a:solidFill>
        <a:latin typeface="Arial" charset="0"/>
        <a:ea typeface="ＭＳ Ｐゴシック" charset="-128"/>
        <a:cs typeface="+mn-cs"/>
      </a:defRPr>
    </a:lvl6pPr>
    <a:lvl7pPr marL="2743200" algn="l" defTabSz="914400" rtl="0" eaLnBrk="1" latinLnBrk="0" hangingPunct="1">
      <a:defRPr sz="8400" kern="1200">
        <a:solidFill>
          <a:schemeClr val="tx1"/>
        </a:solidFill>
        <a:latin typeface="Arial" charset="0"/>
        <a:ea typeface="ＭＳ Ｐゴシック" charset="-128"/>
        <a:cs typeface="+mn-cs"/>
      </a:defRPr>
    </a:lvl7pPr>
    <a:lvl8pPr marL="3200400" algn="l" defTabSz="914400" rtl="0" eaLnBrk="1" latinLnBrk="0" hangingPunct="1">
      <a:defRPr sz="8400" kern="1200">
        <a:solidFill>
          <a:schemeClr val="tx1"/>
        </a:solidFill>
        <a:latin typeface="Arial" charset="0"/>
        <a:ea typeface="ＭＳ Ｐゴシック" charset="-128"/>
        <a:cs typeface="+mn-cs"/>
      </a:defRPr>
    </a:lvl8pPr>
    <a:lvl9pPr marL="3657600" algn="l" defTabSz="914400" rtl="0" eaLnBrk="1" latinLnBrk="0" hangingPunct="1">
      <a:defRPr sz="8400"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9" autoAdjust="0"/>
  </p:normalViewPr>
  <p:slideViewPr>
    <p:cSldViewPr>
      <p:cViewPr>
        <p:scale>
          <a:sx n="25" d="100"/>
          <a:sy n="25" d="100"/>
        </p:scale>
        <p:origin x="-2172" y="17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771DCE6-0A7B-4C01-A63D-72CFE632B8D1}" type="datetime1">
              <a:rPr lang="en-US"/>
              <a:pPr/>
              <a:t>12/10/2015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B91F97-A993-4071-A8DE-D42AD6E7E6B3}" type="slidenum">
              <a:rPr lang="en-US"/>
              <a:pPr/>
              <a:t>‹#›</a:t>
            </a:fld>
            <a:endParaRPr lang="en-US"/>
          </a:p>
        </p:txBody>
      </p:sp>
    </p:spTree>
    <p:extLst>
      <p:ext uri="{BB962C8B-B14F-4D97-AF65-F5344CB8AC3E}">
        <p14:creationId xmlns:p14="http://schemas.microsoft.com/office/powerpoint/2010/main" val="1447875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128"/>
              </a:defRPr>
            </a:lvl1pPr>
            <a:lvl2pPr marL="37931725" indent="-37474525"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fld id="{790154DA-B123-481F-B1E1-97DB76DEF89B}" type="slidenum">
              <a:rPr lang="en-US" sz="1200"/>
              <a:pPr eaLnBrk="1" hangingPunct="1"/>
              <a:t>1</a:t>
            </a:fld>
            <a:endParaRPr lang="en-US" sz="1200"/>
          </a:p>
        </p:txBody>
      </p:sp>
    </p:spTree>
    <p:extLst>
      <p:ext uri="{BB962C8B-B14F-4D97-AF65-F5344CB8AC3E}">
        <p14:creationId xmlns:p14="http://schemas.microsoft.com/office/powerpoint/2010/main" val="1939167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B6488AA-4A7B-40F9-9B12-208C1BB643B5}" type="slidenum">
              <a:rPr lang="en-US"/>
              <a:pPr/>
              <a:t>‹#›</a:t>
            </a:fld>
            <a:endParaRPr lang="en-US"/>
          </a:p>
        </p:txBody>
      </p:sp>
    </p:spTree>
    <p:extLst>
      <p:ext uri="{BB962C8B-B14F-4D97-AF65-F5344CB8AC3E}">
        <p14:creationId xmlns:p14="http://schemas.microsoft.com/office/powerpoint/2010/main" val="34507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94654CA-84DA-4DA7-87F8-61E81BAFDDB3}" type="slidenum">
              <a:rPr lang="en-US"/>
              <a:pPr/>
              <a:t>‹#›</a:t>
            </a:fld>
            <a:endParaRPr lang="en-US"/>
          </a:p>
        </p:txBody>
      </p:sp>
    </p:spTree>
    <p:extLst>
      <p:ext uri="{BB962C8B-B14F-4D97-AF65-F5344CB8AC3E}">
        <p14:creationId xmlns:p14="http://schemas.microsoft.com/office/powerpoint/2010/main" val="44400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5508CE-4F51-45DA-B651-02B4EAE14565}" type="slidenum">
              <a:rPr lang="en-US"/>
              <a:pPr/>
              <a:t>‹#›</a:t>
            </a:fld>
            <a:endParaRPr lang="en-US"/>
          </a:p>
        </p:txBody>
      </p:sp>
    </p:spTree>
    <p:extLst>
      <p:ext uri="{BB962C8B-B14F-4D97-AF65-F5344CB8AC3E}">
        <p14:creationId xmlns:p14="http://schemas.microsoft.com/office/powerpoint/2010/main" val="392884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2335B00-055F-45C8-B58D-6C93986AB80B}" type="slidenum">
              <a:rPr lang="en-US"/>
              <a:pPr/>
              <a:t>‹#›</a:t>
            </a:fld>
            <a:endParaRPr lang="en-US"/>
          </a:p>
        </p:txBody>
      </p:sp>
    </p:spTree>
    <p:extLst>
      <p:ext uri="{BB962C8B-B14F-4D97-AF65-F5344CB8AC3E}">
        <p14:creationId xmlns:p14="http://schemas.microsoft.com/office/powerpoint/2010/main" val="126991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F2EEAA8-FB40-455A-BFA5-708ED34B9906}" type="slidenum">
              <a:rPr lang="en-US"/>
              <a:pPr/>
              <a:t>‹#›</a:t>
            </a:fld>
            <a:endParaRPr lang="en-US"/>
          </a:p>
        </p:txBody>
      </p:sp>
    </p:spTree>
    <p:extLst>
      <p:ext uri="{BB962C8B-B14F-4D97-AF65-F5344CB8AC3E}">
        <p14:creationId xmlns:p14="http://schemas.microsoft.com/office/powerpoint/2010/main" val="171329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4302BC4-5905-4F0A-B761-462E1F2DFE7A}" type="slidenum">
              <a:rPr lang="en-US"/>
              <a:pPr/>
              <a:t>‹#›</a:t>
            </a:fld>
            <a:endParaRPr lang="en-US"/>
          </a:p>
        </p:txBody>
      </p:sp>
    </p:spTree>
    <p:extLst>
      <p:ext uri="{BB962C8B-B14F-4D97-AF65-F5344CB8AC3E}">
        <p14:creationId xmlns:p14="http://schemas.microsoft.com/office/powerpoint/2010/main" val="159572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DE49083-BBA8-49F3-812F-2CC0E124D339}" type="slidenum">
              <a:rPr lang="en-US"/>
              <a:pPr/>
              <a:t>‹#›</a:t>
            </a:fld>
            <a:endParaRPr lang="en-US"/>
          </a:p>
        </p:txBody>
      </p:sp>
    </p:spTree>
    <p:extLst>
      <p:ext uri="{BB962C8B-B14F-4D97-AF65-F5344CB8AC3E}">
        <p14:creationId xmlns:p14="http://schemas.microsoft.com/office/powerpoint/2010/main" val="143639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1177B808-733F-49DF-9213-043157ABEE22}" type="slidenum">
              <a:rPr lang="en-US"/>
              <a:pPr/>
              <a:t>‹#›</a:t>
            </a:fld>
            <a:endParaRPr lang="en-US"/>
          </a:p>
        </p:txBody>
      </p:sp>
    </p:spTree>
    <p:extLst>
      <p:ext uri="{BB962C8B-B14F-4D97-AF65-F5344CB8AC3E}">
        <p14:creationId xmlns:p14="http://schemas.microsoft.com/office/powerpoint/2010/main" val="294491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4EE0234-4204-43EC-886B-9E5B71E305AB}" type="slidenum">
              <a:rPr lang="en-US"/>
              <a:pPr/>
              <a:t>‹#›</a:t>
            </a:fld>
            <a:endParaRPr lang="en-US"/>
          </a:p>
        </p:txBody>
      </p:sp>
    </p:spTree>
    <p:extLst>
      <p:ext uri="{BB962C8B-B14F-4D97-AF65-F5344CB8AC3E}">
        <p14:creationId xmlns:p14="http://schemas.microsoft.com/office/powerpoint/2010/main" val="137370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4BC20DF-48DD-42E3-88BA-30001FA52FB5}" type="slidenum">
              <a:rPr lang="en-US"/>
              <a:pPr/>
              <a:t>‹#›</a:t>
            </a:fld>
            <a:endParaRPr lang="en-US"/>
          </a:p>
        </p:txBody>
      </p:sp>
    </p:spTree>
    <p:extLst>
      <p:ext uri="{BB962C8B-B14F-4D97-AF65-F5344CB8AC3E}">
        <p14:creationId xmlns:p14="http://schemas.microsoft.com/office/powerpoint/2010/main" val="147404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1A31264-A044-4D6C-A1A6-F20782C9BAB3}" type="slidenum">
              <a:rPr lang="en-US"/>
              <a:pPr/>
              <a:t>‹#›</a:t>
            </a:fld>
            <a:endParaRPr lang="en-US"/>
          </a:p>
        </p:txBody>
      </p:sp>
    </p:spTree>
    <p:extLst>
      <p:ext uri="{BB962C8B-B14F-4D97-AF65-F5344CB8AC3E}">
        <p14:creationId xmlns:p14="http://schemas.microsoft.com/office/powerpoint/2010/main" val="154675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24F09C10-C934-4092-BD32-B1EE1DD1A7B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10504487" y="3265457"/>
            <a:ext cx="21336000" cy="48094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r" eaLnBrk="1" hangingPunct="1">
              <a:lnSpc>
                <a:spcPct val="30000"/>
              </a:lnSpc>
              <a:spcBef>
                <a:spcPct val="50000"/>
              </a:spcBef>
            </a:pPr>
            <a:r>
              <a:rPr lang="en-US" sz="5400" b="1" dirty="0">
                <a:effectLst>
                  <a:outerShdw blurRad="38100" dist="38100" dir="2700000" algn="tl">
                    <a:srgbClr val="C0C0C0"/>
                  </a:outerShdw>
                </a:effectLst>
                <a:latin typeface="Garamond" pitchFamily="18" charset="0"/>
              </a:rPr>
              <a:t>Senior Project, </a:t>
            </a:r>
            <a:r>
              <a:rPr lang="en-US" sz="5400" b="1" dirty="0" smtClean="0">
                <a:effectLst>
                  <a:outerShdw blurRad="38100" dist="38100" dir="2700000" algn="tl">
                    <a:srgbClr val="C0C0C0"/>
                  </a:outerShdw>
                </a:effectLst>
                <a:latin typeface="Garamond" pitchFamily="18" charset="0"/>
              </a:rPr>
              <a:t>2015, Fall</a:t>
            </a:r>
            <a:endParaRPr lang="en-US" sz="5400" dirty="0">
              <a:latin typeface="Garamond" pitchFamily="18" charset="0"/>
            </a:endParaRPr>
          </a:p>
        </p:txBody>
      </p:sp>
      <p:sp>
        <p:nvSpPr>
          <p:cNvPr id="14339" name="Text Box 12"/>
          <p:cNvSpPr txBox="1">
            <a:spLocks noChangeArrowheads="1"/>
          </p:cNvSpPr>
          <p:nvPr/>
        </p:nvSpPr>
        <p:spPr bwMode="auto">
          <a:xfrm>
            <a:off x="933450" y="680734"/>
            <a:ext cx="19797712" cy="37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r>
              <a:rPr lang="en-US" sz="13800" b="1" dirty="0" err="1" smtClean="0">
                <a:solidFill>
                  <a:srgbClr val="3333CC"/>
                </a:solidFill>
                <a:latin typeface="Garamond" pitchFamily="18" charset="0"/>
              </a:rPr>
              <a:t>GenomePro</a:t>
            </a:r>
            <a:r>
              <a:rPr lang="en-US" sz="13800" b="1" dirty="0" smtClean="0">
                <a:solidFill>
                  <a:srgbClr val="3333CC"/>
                </a:solidFill>
                <a:latin typeface="Garamond" pitchFamily="18" charset="0"/>
              </a:rPr>
              <a:t> 2.0</a:t>
            </a:r>
            <a:endParaRPr lang="en-US" sz="5400" b="1" dirty="0">
              <a:solidFill>
                <a:srgbClr val="3333CC"/>
              </a:solidFill>
              <a:latin typeface="Garamond" pitchFamily="18" charset="0"/>
            </a:endParaRPr>
          </a:p>
          <a:p>
            <a:pPr eaLnBrk="1" hangingPunct="1"/>
            <a:r>
              <a:rPr lang="en-US" sz="3200" b="1" dirty="0">
                <a:latin typeface="Georgia" pitchFamily="18" charset="0"/>
              </a:rPr>
              <a:t>Student: </a:t>
            </a:r>
            <a:r>
              <a:rPr lang="en-US" sz="3200" dirty="0" smtClean="0">
                <a:latin typeface="Georgia" pitchFamily="18" charset="0"/>
              </a:rPr>
              <a:t>Guido Ruiz, </a:t>
            </a:r>
            <a:r>
              <a:rPr lang="en-US" sz="3200" dirty="0">
                <a:latin typeface="Georgia" pitchFamily="18" charset="0"/>
              </a:rPr>
              <a:t>Florida International University</a:t>
            </a:r>
          </a:p>
          <a:p>
            <a:pPr eaLnBrk="1" hangingPunct="1"/>
            <a:r>
              <a:rPr lang="en-US" sz="3200" b="1" dirty="0">
                <a:latin typeface="Georgia" pitchFamily="18" charset="0"/>
              </a:rPr>
              <a:t>Mentor:</a:t>
            </a:r>
            <a:r>
              <a:rPr lang="en-US" sz="3200" b="1" i="1" dirty="0">
                <a:latin typeface="Georgia" pitchFamily="18" charset="0"/>
              </a:rPr>
              <a:t> </a:t>
            </a:r>
            <a:r>
              <a:rPr lang="en-US" sz="3200" dirty="0" smtClean="0">
                <a:latin typeface="Georgia" pitchFamily="18" charset="0"/>
              </a:rPr>
              <a:t>Michael Robinson</a:t>
            </a:r>
            <a:r>
              <a:rPr lang="en-US" altLang="ja-JP" sz="3200" dirty="0" smtClean="0">
                <a:latin typeface="Georgia" pitchFamily="18" charset="0"/>
              </a:rPr>
              <a:t>, Florida International University</a:t>
            </a:r>
            <a:endParaRPr lang="en-US" altLang="ja-JP" sz="3200" dirty="0">
              <a:latin typeface="Georgia" pitchFamily="18" charset="0"/>
            </a:endParaRPr>
          </a:p>
          <a:p>
            <a:pPr eaLnBrk="1" hangingPunct="1"/>
            <a:r>
              <a:rPr lang="en-US" sz="3200" b="1" dirty="0">
                <a:latin typeface="Georgia" pitchFamily="18" charset="0"/>
              </a:rPr>
              <a:t>Instructor:</a:t>
            </a:r>
            <a:r>
              <a:rPr lang="en-US" sz="3200" b="1" i="1" dirty="0">
                <a:latin typeface="Georgia" pitchFamily="18" charset="0"/>
              </a:rPr>
              <a:t> </a:t>
            </a:r>
            <a:r>
              <a:rPr lang="en-US" sz="3200" dirty="0" err="1">
                <a:latin typeface="Georgia" pitchFamily="18" charset="0"/>
              </a:rPr>
              <a:t>Masoud</a:t>
            </a:r>
            <a:r>
              <a:rPr lang="en-US" sz="3200" dirty="0">
                <a:latin typeface="Georgia" pitchFamily="18" charset="0"/>
              </a:rPr>
              <a:t> </a:t>
            </a:r>
            <a:r>
              <a:rPr lang="en-US" sz="3200" dirty="0" err="1">
                <a:latin typeface="Georgia" pitchFamily="18" charset="0"/>
              </a:rPr>
              <a:t>Sadjadi</a:t>
            </a:r>
            <a:r>
              <a:rPr lang="en-US" sz="3200" dirty="0">
                <a:latin typeface="Georgia" pitchFamily="18" charset="0"/>
              </a:rPr>
              <a:t>, Florida International University</a:t>
            </a:r>
          </a:p>
        </p:txBody>
      </p:sp>
      <p:sp>
        <p:nvSpPr>
          <p:cNvPr id="14353" name="Rectangle 6"/>
          <p:cNvSpPr>
            <a:spLocks noChangeArrowheads="1"/>
          </p:cNvSpPr>
          <p:nvPr/>
        </p:nvSpPr>
        <p:spPr bwMode="auto">
          <a:xfrm>
            <a:off x="27087512" y="1464919"/>
            <a:ext cx="4724400" cy="1077912"/>
          </a:xfrm>
          <a:prstGeom prst="rect">
            <a:avLst/>
          </a:prstGeom>
          <a:noFill/>
          <a:ln w="9525">
            <a:noFill/>
            <a:miter lim="800000"/>
            <a:headEnd/>
            <a:tailEnd/>
          </a:ln>
        </p:spPr>
        <p:txBody>
          <a:bodyPr anchor="ctr">
            <a:spAutoFit/>
          </a:bodyPr>
          <a:lstStyle/>
          <a:p>
            <a:r>
              <a:rPr lang="en-US" sz="3200" b="1" dirty="0">
                <a:solidFill>
                  <a:schemeClr val="accent2"/>
                </a:solidFill>
              </a:rPr>
              <a:t>School of Computing &amp; Information Sciences</a:t>
            </a:r>
            <a:endParaRPr lang="en-US" sz="3200" dirty="0">
              <a:solidFill>
                <a:schemeClr val="accent2"/>
              </a:solidFill>
            </a:endParaRPr>
          </a:p>
        </p:txBody>
      </p:sp>
      <p:pic>
        <p:nvPicPr>
          <p:cNvPr id="14346" name="Picture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44312" y="1399831"/>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33449" y="5164785"/>
            <a:ext cx="9898857" cy="6263253"/>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Problem</a:t>
            </a:r>
            <a:endParaRPr lang="en-US" sz="2800" dirty="0" smtClean="0">
              <a:latin typeface="Tahoma" pitchFamily="34" charset="0"/>
              <a:ea typeface="Tahoma" pitchFamily="34" charset="0"/>
              <a:cs typeface="Tahoma" pitchFamily="34" charset="0"/>
            </a:endParaRPr>
          </a:p>
          <a:p>
            <a:endParaRPr lang="en-US" sz="2800" dirty="0">
              <a:latin typeface="Tahoma" pitchFamily="34" charset="0"/>
              <a:ea typeface="Tahoma" pitchFamily="34" charset="0"/>
              <a:cs typeface="Tahoma" pitchFamily="34" charset="0"/>
            </a:endParaRPr>
          </a:p>
          <a:p>
            <a:pPr algn="just"/>
            <a:r>
              <a:rPr lang="en-US" sz="2800" dirty="0" smtClean="0">
                <a:latin typeface="Tahoma" pitchFamily="34" charset="0"/>
                <a:ea typeface="Tahoma" pitchFamily="34" charset="0"/>
                <a:cs typeface="Tahoma" pitchFamily="34" charset="0"/>
              </a:rPr>
              <a:t>Many Biomedical Researchers today struggle as they perform the necessary steps to find patterns within their genomic data. Using programs like Excel to perform arithmetic calculations, issues arise with the file size of genome data, as well as the effort and complicated procedures required to make genome files readable.</a:t>
            </a:r>
            <a:br>
              <a:rPr lang="en-US" sz="2800" dirty="0" smtClean="0">
                <a:latin typeface="Tahoma" pitchFamily="34" charset="0"/>
                <a:ea typeface="Tahoma" pitchFamily="34" charset="0"/>
                <a:cs typeface="Tahoma" pitchFamily="34" charset="0"/>
              </a:rPr>
            </a:br>
            <a:endParaRPr lang="en-US" sz="2800" dirty="0">
              <a:latin typeface="Tahoma" pitchFamily="34" charset="0"/>
              <a:ea typeface="Tahoma" pitchFamily="34" charset="0"/>
              <a:cs typeface="Tahoma" pitchFamily="34" charset="0"/>
            </a:endParaRPr>
          </a:p>
          <a:p>
            <a:pPr algn="just"/>
            <a:r>
              <a:rPr lang="en-US" sz="2800" dirty="0" smtClean="0">
                <a:latin typeface="Tahoma" pitchFamily="34" charset="0"/>
                <a:ea typeface="Tahoma" pitchFamily="34" charset="0"/>
                <a:cs typeface="Tahoma" pitchFamily="34" charset="0"/>
              </a:rPr>
              <a:t>We are developing a sophisticated web framework that can perform calculations on genomes automatically, removing the complicated tasks that are usually done by hand and allowing users to find breakthroughs faster.</a:t>
            </a:r>
            <a:endParaRPr lang="en-US" sz="2800" dirty="0">
              <a:latin typeface="Tahoma" pitchFamily="34" charset="0"/>
              <a:ea typeface="Tahoma" pitchFamily="34" charset="0"/>
              <a:cs typeface="Tahoma" pitchFamily="34" charset="0"/>
            </a:endParaRPr>
          </a:p>
        </p:txBody>
      </p:sp>
      <p:pic>
        <p:nvPicPr>
          <p:cNvPr id="14357" name="Picture 21" descr="C:\Users\Blastoy\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5668" y="905497"/>
            <a:ext cx="2050639" cy="1886588"/>
          </a:xfrm>
          <a:prstGeom prst="rect">
            <a:avLst/>
          </a:prstGeom>
          <a:noFill/>
          <a:extLst>
            <a:ext uri="{909E8E84-426E-40DD-AFC4-6F175D3DCCD1}">
              <a14:hiddenFill xmlns:a14="http://schemas.microsoft.com/office/drawing/2010/main">
                <a:solidFill>
                  <a:srgbClr val="FFFFFF"/>
                </a:solidFill>
              </a14:hiddenFill>
            </a:ext>
          </a:extLst>
        </p:spPr>
      </p:pic>
      <p:pic>
        <p:nvPicPr>
          <p:cNvPr id="14358" name="Picture 22" descr="C:\Users\Blastoy\Desktop\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93019" y="1118844"/>
            <a:ext cx="29432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4361" name="Picture 25" descr="C:\Users\Blastoy\Desktop\imgres.png"/>
          <p:cNvPicPr>
            <a:picLocks noChangeAspect="1" noChangeArrowheads="1"/>
          </p:cNvPicPr>
          <p:nvPr/>
        </p:nvPicPr>
        <p:blipFill rotWithShape="1">
          <a:blip r:embed="rId6">
            <a:extLst>
              <a:ext uri="{28A0092B-C50C-407E-A947-70E740481C1C}">
                <a14:useLocalDpi xmlns:a14="http://schemas.microsoft.com/office/drawing/2010/main" val="0"/>
              </a:ext>
            </a:extLst>
          </a:blip>
          <a:srcRect l="18234" t="8026" r="21006" b="15612"/>
          <a:stretch/>
        </p:blipFill>
        <p:spPr bwMode="auto">
          <a:xfrm>
            <a:off x="20395787" y="955887"/>
            <a:ext cx="2147888" cy="1910845"/>
          </a:xfrm>
          <a:prstGeom prst="rect">
            <a:avLst/>
          </a:prstGeom>
          <a:noFill/>
          <a:extLst>
            <a:ext uri="{909E8E84-426E-40DD-AFC4-6F175D3DCCD1}">
              <a14:hiddenFill xmlns:a14="http://schemas.microsoft.com/office/drawing/2010/main">
                <a:solidFill>
                  <a:srgbClr val="FFFFFF"/>
                </a:solidFill>
              </a14:hiddenFill>
            </a:ext>
          </a:extLst>
        </p:spPr>
      </p:pic>
      <p:pic>
        <p:nvPicPr>
          <p:cNvPr id="14362" name="Picture 26" descr="C:\Users\Blastoy\Desktop\ur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5668" y="3265582"/>
            <a:ext cx="2667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4363" name="Picture 27" descr="C:\Users\Blastoy\Desktop\imgre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3575" y="2843066"/>
            <a:ext cx="2302669" cy="2302669"/>
          </a:xfrm>
          <a:prstGeom prst="rect">
            <a:avLst/>
          </a:prstGeom>
          <a:noFill/>
          <a:extLst>
            <a:ext uri="{909E8E84-426E-40DD-AFC4-6F175D3DCCD1}">
              <a14:hiddenFill xmlns:a14="http://schemas.microsoft.com/office/drawing/2010/main">
                <a:solidFill>
                  <a:srgbClr val="FFFFFF"/>
                </a:solidFill>
              </a14:hiddenFill>
            </a:ext>
          </a:extLst>
        </p:spPr>
      </p:pic>
      <p:pic>
        <p:nvPicPr>
          <p:cNvPr id="14364" name="Picture 28" descr="C:\Users\Blastoy\Desktop\url.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5546" y="3006913"/>
            <a:ext cx="1668369" cy="166836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1528822" y="5188596"/>
            <a:ext cx="9860756" cy="6263253"/>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Current System</a:t>
            </a:r>
            <a:endParaRPr lang="en-US" sz="2800" dirty="0" smtClean="0">
              <a:latin typeface="Tahoma" pitchFamily="34" charset="0"/>
              <a:ea typeface="Tahoma" pitchFamily="34" charset="0"/>
              <a:cs typeface="Tahoma" pitchFamily="34" charset="0"/>
            </a:endParaRPr>
          </a:p>
          <a:p>
            <a:endParaRPr lang="en-US" sz="2800" dirty="0">
              <a:latin typeface="Tahoma" pitchFamily="34" charset="0"/>
              <a:ea typeface="Tahoma" pitchFamily="34" charset="0"/>
              <a:cs typeface="Tahoma" pitchFamily="34" charset="0"/>
            </a:endParaRPr>
          </a:p>
          <a:p>
            <a:pPr algn="just"/>
            <a:r>
              <a:rPr lang="en-US" sz="2800" dirty="0" smtClean="0">
                <a:latin typeface="Tahoma" pitchFamily="34" charset="0"/>
                <a:ea typeface="Tahoma" pitchFamily="34" charset="0"/>
                <a:cs typeface="Tahoma" pitchFamily="34" charset="0"/>
              </a:rPr>
              <a:t>With new readily available tools, </a:t>
            </a:r>
            <a:r>
              <a:rPr lang="en-US" sz="2800" dirty="0" err="1" smtClean="0">
                <a:latin typeface="Tahoma" pitchFamily="34" charset="0"/>
                <a:ea typeface="Tahoma" pitchFamily="34" charset="0"/>
                <a:cs typeface="Tahoma" pitchFamily="34" charset="0"/>
              </a:rPr>
              <a:t>GenomePro</a:t>
            </a:r>
            <a:r>
              <a:rPr lang="en-US" sz="2800" dirty="0" smtClean="0">
                <a:latin typeface="Tahoma" pitchFamily="34" charset="0"/>
                <a:ea typeface="Tahoma" pitchFamily="34" charset="0"/>
                <a:cs typeface="Tahoma" pitchFamily="34" charset="0"/>
              </a:rPr>
              <a:t> 2.0 offers even more jobs that can be done on uploaded genomic data, increasing the total amount of </a:t>
            </a:r>
            <a:r>
              <a:rPr lang="en-US" sz="2800" b="1" dirty="0" smtClean="0">
                <a:latin typeface="Tahoma" pitchFamily="34" charset="0"/>
                <a:ea typeface="Tahoma" pitchFamily="34" charset="0"/>
                <a:cs typeface="Tahoma" pitchFamily="34" charset="0"/>
              </a:rPr>
              <a:t>tools to seven</a:t>
            </a:r>
            <a:r>
              <a:rPr lang="en-US" sz="2800" dirty="0" smtClean="0">
                <a:latin typeface="Tahoma" pitchFamily="34" charset="0"/>
                <a:ea typeface="Tahoma" pitchFamily="34" charset="0"/>
                <a:cs typeface="Tahoma" pitchFamily="34" charset="0"/>
              </a:rPr>
              <a:t>, all done through the use of a </a:t>
            </a:r>
            <a:r>
              <a:rPr lang="en-US" sz="2800" b="1" dirty="0" smtClean="0">
                <a:latin typeface="Tahoma" pitchFamily="34" charset="0"/>
                <a:ea typeface="Tahoma" pitchFamily="34" charset="0"/>
                <a:cs typeface="Tahoma" pitchFamily="34" charset="0"/>
              </a:rPr>
              <a:t>web service</a:t>
            </a:r>
            <a:r>
              <a:rPr lang="en-US" sz="2800" dirty="0" smtClean="0">
                <a:latin typeface="Tahoma" pitchFamily="34" charset="0"/>
                <a:ea typeface="Tahoma" pitchFamily="34" charset="0"/>
                <a:cs typeface="Tahoma" pitchFamily="34" charset="0"/>
              </a:rPr>
              <a:t>.</a:t>
            </a: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Jobs submitted by users are now stored in queue, which are processed every minute by the system if no other job is taking place using </a:t>
            </a:r>
            <a:r>
              <a:rPr lang="en-US" sz="2800" b="1" dirty="0" smtClean="0">
                <a:latin typeface="Tahoma" pitchFamily="34" charset="0"/>
                <a:ea typeface="Tahoma" pitchFamily="34" charset="0"/>
                <a:cs typeface="Tahoma" pitchFamily="34" charset="0"/>
              </a:rPr>
              <a:t>Linux/Unix CRON</a:t>
            </a: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(easily converted into distributed systems in later versions). The current system is also totally modular, and </a:t>
            </a:r>
            <a:r>
              <a:rPr lang="en-US" sz="2800" dirty="0">
                <a:latin typeface="Tahoma" pitchFamily="34" charset="0"/>
                <a:ea typeface="Tahoma" pitchFamily="34" charset="0"/>
                <a:cs typeface="Tahoma" pitchFamily="34" charset="0"/>
              </a:rPr>
              <a:t>u</a:t>
            </a:r>
            <a:r>
              <a:rPr lang="en-US" sz="2800" dirty="0" smtClean="0">
                <a:latin typeface="Tahoma" pitchFamily="34" charset="0"/>
                <a:ea typeface="Tahoma" pitchFamily="34" charset="0"/>
                <a:cs typeface="Tahoma" pitchFamily="34" charset="0"/>
              </a:rPr>
              <a:t>ser’s results are now stored safely using </a:t>
            </a:r>
            <a:r>
              <a:rPr lang="en-US" sz="2800" b="1" dirty="0" smtClean="0">
                <a:latin typeface="Tahoma" pitchFamily="34" charset="0"/>
                <a:ea typeface="Tahoma" pitchFamily="34" charset="0"/>
                <a:cs typeface="Tahoma" pitchFamily="34" charset="0"/>
              </a:rPr>
              <a:t>Apache Authentication (FTP) </a:t>
            </a:r>
            <a:r>
              <a:rPr lang="en-US" sz="2800" dirty="0" smtClean="0">
                <a:latin typeface="Tahoma" pitchFamily="34" charset="0"/>
                <a:ea typeface="Tahoma" pitchFamily="34" charset="0"/>
                <a:cs typeface="Tahoma" pitchFamily="34" charset="0"/>
              </a:rPr>
              <a:t>to be accessed anywhere.</a:t>
            </a:r>
          </a:p>
        </p:txBody>
      </p:sp>
      <p:sp>
        <p:nvSpPr>
          <p:cNvPr id="44" name="TextBox 43"/>
          <p:cNvSpPr txBox="1"/>
          <p:nvPr/>
        </p:nvSpPr>
        <p:spPr>
          <a:xfrm>
            <a:off x="22166660" y="5164785"/>
            <a:ext cx="9841704" cy="7125027"/>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Requirements</a:t>
            </a:r>
            <a:endParaRPr lang="en-US" sz="2800" dirty="0" smtClean="0">
              <a:latin typeface="Tahoma" pitchFamily="34" charset="0"/>
              <a:ea typeface="Tahoma" pitchFamily="34" charset="0"/>
              <a:cs typeface="Tahoma" pitchFamily="34" charset="0"/>
            </a:endParaRPr>
          </a:p>
          <a:p>
            <a:pPr>
              <a:defRPr/>
            </a:pPr>
            <a:endParaRPr lang="en-US" sz="2800" dirty="0">
              <a:solidFill>
                <a:prstClr val="black"/>
              </a:solidFill>
              <a:latin typeface="Tahoma" pitchFamily="34" charset="0"/>
              <a:ea typeface="Tahoma" pitchFamily="34" charset="0"/>
              <a:cs typeface="Tahoma" pitchFamily="34" charset="0"/>
            </a:endParaRP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C Program: File Validator</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Tool: Genome Signatures</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Tool: Unique Sequences</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Tool: Genome Probes</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Tool: Extract Sequences</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Tool: Sort Sequences</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Tool: Create Maps</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Tool: Generate </a:t>
            </a:r>
            <a:r>
              <a:rPr lang="en-US" sz="2800" dirty="0" smtClean="0">
                <a:solidFill>
                  <a:prstClr val="black"/>
                </a:solidFill>
                <a:latin typeface="Tahoma" pitchFamily="34" charset="0"/>
                <a:ea typeface="Tahoma" pitchFamily="34" charset="0"/>
                <a:cs typeface="Tahoma" pitchFamily="34" charset="0"/>
              </a:rPr>
              <a:t>Charts</a:t>
            </a:r>
          </a:p>
          <a:p>
            <a:pPr marL="457200" indent="-457200">
              <a:buFont typeface="Arial" panose="020B0604020202020204" pitchFamily="34" charset="0"/>
              <a:buChar char="•"/>
              <a:defRPr/>
            </a:pPr>
            <a:r>
              <a:rPr lang="en-US" sz="2800" dirty="0" smtClean="0">
                <a:solidFill>
                  <a:prstClr val="black"/>
                </a:solidFill>
                <a:latin typeface="Tahoma" pitchFamily="34" charset="0"/>
                <a:ea typeface="Tahoma" pitchFamily="34" charset="0"/>
                <a:cs typeface="Tahoma" pitchFamily="34" charset="0"/>
              </a:rPr>
              <a:t>Queue jobs in a FCFS (FIFO) fashion.</a:t>
            </a:r>
          </a:p>
          <a:p>
            <a:pPr marL="457200" indent="-457200">
              <a:buFont typeface="Arial" panose="020B0604020202020204" pitchFamily="34" charset="0"/>
              <a:buChar char="•"/>
              <a:defRPr/>
            </a:pPr>
            <a:r>
              <a:rPr lang="en-US" sz="2800" dirty="0" smtClean="0">
                <a:solidFill>
                  <a:prstClr val="black"/>
                </a:solidFill>
                <a:latin typeface="Tahoma" pitchFamily="34" charset="0"/>
                <a:ea typeface="Tahoma" pitchFamily="34" charset="0"/>
                <a:cs typeface="Tahoma" pitchFamily="34" charset="0"/>
              </a:rPr>
              <a:t>FTP results with encryption.</a:t>
            </a:r>
          </a:p>
          <a:p>
            <a:pPr marL="457200" indent="-457200">
              <a:buFont typeface="Arial" panose="020B0604020202020204" pitchFamily="34" charset="0"/>
              <a:buChar char="•"/>
              <a:defRPr/>
            </a:pPr>
            <a:r>
              <a:rPr lang="en-US" sz="2800" dirty="0" smtClean="0">
                <a:solidFill>
                  <a:prstClr val="black"/>
                </a:solidFill>
                <a:latin typeface="Tahoma" pitchFamily="34" charset="0"/>
                <a:ea typeface="Tahoma" pitchFamily="34" charset="0"/>
                <a:cs typeface="Tahoma" pitchFamily="34" charset="0"/>
              </a:rPr>
              <a:t>Automate </a:t>
            </a:r>
            <a:r>
              <a:rPr lang="en-US" sz="2800" dirty="0">
                <a:solidFill>
                  <a:prstClr val="black"/>
                </a:solidFill>
                <a:latin typeface="Tahoma" pitchFamily="34" charset="0"/>
                <a:ea typeface="Tahoma" pitchFamily="34" charset="0"/>
                <a:cs typeface="Tahoma" pitchFamily="34" charset="0"/>
              </a:rPr>
              <a:t>the execution of jobs.</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Save results securely.</a:t>
            </a:r>
          </a:p>
          <a:p>
            <a:pPr marL="457200" indent="-457200">
              <a:buFont typeface="Arial" panose="020B0604020202020204" pitchFamily="34" charset="0"/>
              <a:buChar char="•"/>
              <a:defRPr/>
            </a:pPr>
            <a:r>
              <a:rPr lang="en-US" sz="2800" dirty="0">
                <a:solidFill>
                  <a:prstClr val="black"/>
                </a:solidFill>
                <a:latin typeface="Tahoma" pitchFamily="34" charset="0"/>
                <a:ea typeface="Tahoma" pitchFamily="34" charset="0"/>
                <a:cs typeface="Tahoma" pitchFamily="34" charset="0"/>
              </a:rPr>
              <a:t>Allow multiple jobs and chaining.</a:t>
            </a:r>
          </a:p>
        </p:txBody>
      </p:sp>
      <p:sp>
        <p:nvSpPr>
          <p:cNvPr id="45" name="TextBox 44"/>
          <p:cNvSpPr txBox="1"/>
          <p:nvPr/>
        </p:nvSpPr>
        <p:spPr>
          <a:xfrm>
            <a:off x="933451" y="12041495"/>
            <a:ext cx="9898857" cy="1092607"/>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System Design (MVC)</a:t>
            </a:r>
            <a:endParaRPr lang="en-US" sz="2800" dirty="0" smtClean="0">
              <a:latin typeface="Tahoma" pitchFamily="34" charset="0"/>
              <a:ea typeface="Tahoma" pitchFamily="34" charset="0"/>
              <a:cs typeface="Tahoma" pitchFamily="34" charset="0"/>
            </a:endParaRPr>
          </a:p>
        </p:txBody>
      </p:sp>
      <p:pic>
        <p:nvPicPr>
          <p:cNvPr id="14365" name="Picture 29"/>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22214286" y="18909850"/>
            <a:ext cx="9879805" cy="1236306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11491888" y="12041494"/>
            <a:ext cx="9898857" cy="1092607"/>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Object Design</a:t>
            </a:r>
            <a:endParaRPr lang="en-US" sz="2800" dirty="0" smtClean="0">
              <a:latin typeface="Tahoma" pitchFamily="34" charset="0"/>
              <a:ea typeface="Tahoma" pitchFamily="34" charset="0"/>
              <a:cs typeface="Tahoma" pitchFamily="34" charset="0"/>
            </a:endParaRPr>
          </a:p>
        </p:txBody>
      </p:sp>
      <p:pic>
        <p:nvPicPr>
          <p:cNvPr id="14366" name="Picture 30"/>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946156" y="13493023"/>
            <a:ext cx="9898858" cy="8271479"/>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933450" y="22186861"/>
            <a:ext cx="9911564" cy="1092607"/>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Screenshots</a:t>
            </a:r>
            <a:endParaRPr lang="en-US" sz="2800" dirty="0" smtClean="0">
              <a:latin typeface="Tahoma" pitchFamily="34" charset="0"/>
              <a:ea typeface="Tahoma" pitchFamily="34" charset="0"/>
              <a:cs typeface="Tahoma" pitchFamily="34" charset="0"/>
            </a:endParaRPr>
          </a:p>
        </p:txBody>
      </p:sp>
      <p:sp>
        <p:nvSpPr>
          <p:cNvPr id="48" name="TextBox 47"/>
          <p:cNvSpPr txBox="1"/>
          <p:nvPr/>
        </p:nvSpPr>
        <p:spPr>
          <a:xfrm>
            <a:off x="22195235" y="12946718"/>
            <a:ext cx="9898857" cy="5616922"/>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Implementation</a:t>
            </a:r>
          </a:p>
          <a:p>
            <a:pPr algn="just" defTabSz="985838">
              <a:spcBef>
                <a:spcPct val="50000"/>
              </a:spcBef>
              <a:defRPr/>
            </a:pPr>
            <a:r>
              <a:rPr lang="en-US" sz="2800" dirty="0" smtClean="0">
                <a:latin typeface="Tahoma" pitchFamily="34" charset="0"/>
                <a:ea typeface="Tahoma" pitchFamily="34" charset="0"/>
                <a:cs typeface="Tahoma" pitchFamily="34" charset="0"/>
              </a:rPr>
              <a:t>All programs that perform calculations on genomes to produce results are done in </a:t>
            </a:r>
            <a:r>
              <a:rPr lang="en-US" sz="2800" b="1" dirty="0" smtClean="0">
                <a:latin typeface="Tahoma" pitchFamily="34" charset="0"/>
                <a:ea typeface="Tahoma" pitchFamily="34" charset="0"/>
                <a:cs typeface="Tahoma" pitchFamily="34" charset="0"/>
              </a:rPr>
              <a:t>ANSI</a:t>
            </a:r>
            <a:r>
              <a:rPr lang="en-US" sz="2800" dirty="0" smtClean="0">
                <a:latin typeface="Tahoma" pitchFamily="34" charset="0"/>
                <a:ea typeface="Tahoma" pitchFamily="34" charset="0"/>
                <a:cs typeface="Tahoma" pitchFamily="34" charset="0"/>
              </a:rPr>
              <a:t> </a:t>
            </a:r>
            <a:r>
              <a:rPr lang="en-US" sz="2800" b="1" dirty="0" smtClean="0">
                <a:latin typeface="Tahoma" pitchFamily="34" charset="0"/>
                <a:ea typeface="Tahoma" pitchFamily="34" charset="0"/>
                <a:cs typeface="Tahoma" pitchFamily="34" charset="0"/>
              </a:rPr>
              <a:t>C</a:t>
            </a:r>
            <a:r>
              <a:rPr lang="en-US" sz="2800" dirty="0" smtClean="0">
                <a:latin typeface="Tahoma" pitchFamily="34" charset="0"/>
                <a:ea typeface="Tahoma" pitchFamily="34" charset="0"/>
                <a:cs typeface="Tahoma" pitchFamily="34" charset="0"/>
              </a:rPr>
              <a:t>. Using a web service, the user can submit multiple jobs on multiple files. Every minute, </a:t>
            </a:r>
            <a:r>
              <a:rPr lang="en-US" sz="2800" dirty="0">
                <a:latin typeface="Tahoma" pitchFamily="34" charset="0"/>
                <a:ea typeface="Tahoma" pitchFamily="34" charset="0"/>
                <a:cs typeface="Tahoma" pitchFamily="34" charset="0"/>
              </a:rPr>
              <a:t>n</a:t>
            </a:r>
            <a:r>
              <a:rPr lang="en-US" sz="2800" dirty="0" smtClean="0">
                <a:latin typeface="Tahoma" pitchFamily="34" charset="0"/>
                <a:ea typeface="Tahoma" pitchFamily="34" charset="0"/>
                <a:cs typeface="Tahoma" pitchFamily="34" charset="0"/>
              </a:rPr>
              <a:t>ew jobs are selected from the database and are processed by their respective ANSI C programs through the use of a </a:t>
            </a:r>
            <a:r>
              <a:rPr lang="en-US" sz="2800" b="1" dirty="0" smtClean="0">
                <a:latin typeface="Tahoma" pitchFamily="34" charset="0"/>
                <a:ea typeface="Tahoma" pitchFamily="34" charset="0"/>
                <a:cs typeface="Tahoma" pitchFamily="34" charset="0"/>
              </a:rPr>
              <a:t>PHP </a:t>
            </a:r>
            <a:r>
              <a:rPr lang="en-US" sz="2800" dirty="0" smtClean="0">
                <a:latin typeface="Tahoma" pitchFamily="34" charset="0"/>
                <a:ea typeface="Tahoma" pitchFamily="34" charset="0"/>
                <a:cs typeface="Tahoma" pitchFamily="34" charset="0"/>
              </a:rPr>
              <a:t>script. Adding new jobs to the database after a user has submitted them are also procedures done in PHP. The ease of use and design of the site was done very successfully by </a:t>
            </a:r>
            <a:r>
              <a:rPr lang="en-US" sz="2800" dirty="0" err="1" smtClean="0">
                <a:latin typeface="Tahoma" pitchFamily="34" charset="0"/>
                <a:ea typeface="Tahoma" pitchFamily="34" charset="0"/>
                <a:cs typeface="Tahoma" pitchFamily="34" charset="0"/>
              </a:rPr>
              <a:t>Mardoqueu</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Mesquita</a:t>
            </a:r>
            <a:r>
              <a:rPr lang="en-US" sz="2800" dirty="0" smtClean="0">
                <a:latin typeface="Tahoma" pitchFamily="34" charset="0"/>
                <a:ea typeface="Tahoma" pitchFamily="34" charset="0"/>
                <a:cs typeface="Tahoma" pitchFamily="34" charset="0"/>
              </a:rPr>
              <a:t>, my team partner for this project.</a:t>
            </a:r>
          </a:p>
        </p:txBody>
      </p:sp>
      <p:sp>
        <p:nvSpPr>
          <p:cNvPr id="49" name="TextBox 48"/>
          <p:cNvSpPr txBox="1"/>
          <p:nvPr/>
        </p:nvSpPr>
        <p:spPr>
          <a:xfrm>
            <a:off x="22195235" y="31987186"/>
            <a:ext cx="9898857" cy="9279463"/>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Summary</a:t>
            </a:r>
          </a:p>
          <a:p>
            <a:pPr lvl="0" algn="just" defTabSz="985838">
              <a:spcBef>
                <a:spcPct val="50000"/>
              </a:spcBef>
              <a:defRPr/>
            </a:pPr>
            <a:r>
              <a:rPr lang="en-US" sz="2800" dirty="0" err="1" smtClean="0">
                <a:latin typeface="Tahoma" pitchFamily="34" charset="0"/>
                <a:ea typeface="Tahoma" pitchFamily="34" charset="0"/>
                <a:cs typeface="Tahoma" pitchFamily="34" charset="0"/>
              </a:rPr>
              <a:t>GenomePro</a:t>
            </a:r>
            <a:r>
              <a:rPr lang="en-US" sz="2800" dirty="0" smtClean="0">
                <a:latin typeface="Tahoma" pitchFamily="34" charset="0"/>
                <a:ea typeface="Tahoma" pitchFamily="34" charset="0"/>
                <a:cs typeface="Tahoma" pitchFamily="34" charset="0"/>
              </a:rPr>
              <a:t> 2.0 is a sophisticated web service that hopes to be as useful to a Biomedical Researcher as a scientific calculator is to a mathematician. It provides the ease of use and accessibility to a task that would otherwise be very tedious and time consuming. With extras such as charts generation from the data uploaded, Biomedical Researchers can see exactly where repeats in genome data happen, and compare side by side different subsequences of bases found in data types such as DNA, RNA, and Protein. All the result files are stored securely, and can be downloaded anytime, anywhere. </a:t>
            </a:r>
          </a:p>
          <a:p>
            <a:pPr lvl="0" algn="just" defTabSz="985838">
              <a:spcBef>
                <a:spcPct val="50000"/>
              </a:spcBef>
              <a:defRPr/>
            </a:pPr>
            <a:r>
              <a:rPr lang="en-US" sz="2800" dirty="0" smtClean="0">
                <a:latin typeface="Tahoma" pitchFamily="34" charset="0"/>
                <a:ea typeface="Tahoma" pitchFamily="34" charset="0"/>
                <a:cs typeface="Tahoma" pitchFamily="34" charset="0"/>
              </a:rPr>
              <a:t>With </a:t>
            </a:r>
            <a:r>
              <a:rPr lang="en-US" sz="2800" dirty="0" err="1" smtClean="0">
                <a:latin typeface="Tahoma" pitchFamily="34" charset="0"/>
                <a:ea typeface="Tahoma" pitchFamily="34" charset="0"/>
                <a:cs typeface="Tahoma" pitchFamily="34" charset="0"/>
              </a:rPr>
              <a:t>GenomePro</a:t>
            </a:r>
            <a:r>
              <a:rPr lang="en-US" sz="2800" dirty="0" smtClean="0">
                <a:latin typeface="Tahoma" pitchFamily="34" charset="0"/>
                <a:ea typeface="Tahoma" pitchFamily="34" charset="0"/>
                <a:cs typeface="Tahoma" pitchFamily="34" charset="0"/>
              </a:rPr>
              <a:t> 2.0, our team hopes that Biomedical Researchers make more exciting breakthroughs to help find cures for many diseases affecting the world today, using our very secure and easy to use software as an assistant to get there. We also hope that </a:t>
            </a:r>
            <a:r>
              <a:rPr lang="en-US" sz="2800" dirty="0" err="1" smtClean="0">
                <a:latin typeface="Tahoma" pitchFamily="34" charset="0"/>
                <a:ea typeface="Tahoma" pitchFamily="34" charset="0"/>
                <a:cs typeface="Tahoma" pitchFamily="34" charset="0"/>
              </a:rPr>
              <a:t>GenomePro</a:t>
            </a:r>
            <a:r>
              <a:rPr lang="en-US" sz="2800" dirty="0" smtClean="0">
                <a:latin typeface="Tahoma" pitchFamily="34" charset="0"/>
                <a:ea typeface="Tahoma" pitchFamily="34" charset="0"/>
                <a:cs typeface="Tahoma" pitchFamily="34" charset="0"/>
              </a:rPr>
              <a:t> 3.0 releases many more tools to come, and that it becomes a branding tool as it entices more and more users.</a:t>
            </a:r>
          </a:p>
        </p:txBody>
      </p:sp>
      <p:sp>
        <p:nvSpPr>
          <p:cNvPr id="50" name="TextBox 49"/>
          <p:cNvSpPr txBox="1"/>
          <p:nvPr/>
        </p:nvSpPr>
        <p:spPr>
          <a:xfrm>
            <a:off x="878880" y="42138600"/>
            <a:ext cx="31160640" cy="1523494"/>
          </a:xfrm>
          <a:prstGeom prst="rect">
            <a:avLst/>
          </a:prstGeom>
          <a:solidFill>
            <a:schemeClr val="bg1"/>
          </a:solidFill>
          <a:ln>
            <a:solidFill>
              <a:schemeClr val="accent2"/>
            </a:solidFill>
          </a:ln>
        </p:spPr>
        <p:txBody>
          <a:bodyPr wrap="square" lIns="457200" tIns="228600" rIns="457200" bIns="228600" rtlCol="0">
            <a:spAutoFit/>
          </a:bodyPr>
          <a:lstStyle/>
          <a:p>
            <a:pPr lvl="0"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Acknowledgement</a:t>
            </a:r>
          </a:p>
          <a:p>
            <a:pPr eaLnBrk="1" hangingPunct="1">
              <a:buClr>
                <a:srgbClr val="3333CC"/>
              </a:buClr>
            </a:pPr>
            <a:r>
              <a:rPr lang="en-US" sz="2800" dirty="0" smtClean="0">
                <a:latin typeface="Tahoma" pitchFamily="34" charset="0"/>
                <a:ea typeface="Tahoma" pitchFamily="34" charset="0"/>
                <a:cs typeface="Tahoma" pitchFamily="34" charset="0"/>
              </a:rPr>
              <a:t>The material presented in this poster is based upon the work supported by Michael Robinson. I am thankful to the help that I received from my group member </a:t>
            </a:r>
            <a:r>
              <a:rPr lang="en-US" sz="2800" smtClean="0">
                <a:latin typeface="Tahoma" pitchFamily="34" charset="0"/>
                <a:ea typeface="Tahoma" pitchFamily="34" charset="0"/>
                <a:cs typeface="Tahoma" pitchFamily="34" charset="0"/>
              </a:rPr>
              <a:t>Mardoqueu </a:t>
            </a:r>
            <a:r>
              <a:rPr lang="en-US" sz="2800" dirty="0" err="1" smtClean="0">
                <a:latin typeface="Tahoma" pitchFamily="34" charset="0"/>
                <a:ea typeface="Tahoma" pitchFamily="34" charset="0"/>
                <a:cs typeface="Tahoma" pitchFamily="34" charset="0"/>
              </a:rPr>
              <a:t>Mesquita</a:t>
            </a:r>
            <a:r>
              <a:rPr lang="en-US" sz="2800" dirty="0" smtClean="0">
                <a:latin typeface="Tahoma" pitchFamily="34" charset="0"/>
                <a:ea typeface="Tahoma" pitchFamily="34" charset="0"/>
                <a:cs typeface="Tahoma" pitchFamily="34" charset="0"/>
              </a:rPr>
              <a:t>.</a:t>
            </a:r>
            <a:endParaRPr lang="en-US" sz="2800" dirty="0">
              <a:latin typeface="Tahoma" pitchFamily="34" charset="0"/>
              <a:ea typeface="Tahoma" pitchFamily="34" charset="0"/>
              <a:cs typeface="Tahoma" pitchFamily="34" charset="0"/>
            </a:endParaRPr>
          </a:p>
        </p:txBody>
      </p:sp>
      <p:sp>
        <p:nvSpPr>
          <p:cNvPr id="51" name="TextBox 50"/>
          <p:cNvSpPr txBox="1"/>
          <p:nvPr/>
        </p:nvSpPr>
        <p:spPr>
          <a:xfrm>
            <a:off x="11510354" y="28812892"/>
            <a:ext cx="9898857" cy="12511117"/>
          </a:xfrm>
          <a:prstGeom prst="rect">
            <a:avLst/>
          </a:prstGeom>
          <a:solidFill>
            <a:schemeClr val="accent5"/>
          </a:solidFill>
          <a:ln>
            <a:solidFill>
              <a:schemeClr val="accent2"/>
            </a:solidFill>
          </a:ln>
        </p:spPr>
        <p:txBody>
          <a:bodyPr wrap="square" lIns="457200" tIns="228600" rIns="457200" bIns="228600" rtlCol="0">
            <a:spAutoFit/>
          </a:bodyPr>
          <a:lstStyle/>
          <a:p>
            <a:pPr lvl="0" algn="ctr" defTabSz="985838">
              <a:spcBef>
                <a:spcPct val="50000"/>
              </a:spcBef>
              <a:defRPr/>
            </a:pPr>
            <a:r>
              <a:rPr lang="en-US" sz="4100" b="1" dirty="0" smtClean="0">
                <a:solidFill>
                  <a:srgbClr val="336699"/>
                </a:solidFill>
                <a:effectLst>
                  <a:outerShdw blurRad="38100" dist="38100" dir="2700000" algn="tl">
                    <a:srgbClr val="DDDDDD"/>
                  </a:outerShdw>
                </a:effectLst>
                <a:latin typeface="Georgia" pitchFamily="18" charset="0"/>
                <a:cs typeface="ＭＳ Ｐゴシック" charset="-128"/>
              </a:rPr>
              <a:t>Verification</a:t>
            </a:r>
          </a:p>
          <a:p>
            <a:pPr lvl="0" algn="just" defTabSz="985838">
              <a:spcBef>
                <a:spcPct val="50000"/>
              </a:spcBef>
              <a:defRPr/>
            </a:pPr>
            <a:r>
              <a:rPr lang="en-US" sz="2800" b="1" dirty="0" smtClean="0">
                <a:solidFill>
                  <a:srgbClr val="000000"/>
                </a:solidFill>
                <a:latin typeface="Tahoma" pitchFamily="34" charset="0"/>
                <a:ea typeface="Tahoma" pitchFamily="34" charset="0"/>
                <a:cs typeface="Tahoma" pitchFamily="34" charset="0"/>
              </a:rPr>
              <a:t>Unit, integration, and validation </a:t>
            </a:r>
            <a:r>
              <a:rPr lang="en-US" sz="2800" dirty="0" smtClean="0">
                <a:solidFill>
                  <a:srgbClr val="000000"/>
                </a:solidFill>
                <a:latin typeface="Tahoma" pitchFamily="34" charset="0"/>
                <a:ea typeface="Tahoma" pitchFamily="34" charset="0"/>
                <a:cs typeface="Tahoma" pitchFamily="34" charset="0"/>
              </a:rPr>
              <a:t>testing was done to make sure all the elements of </a:t>
            </a:r>
            <a:r>
              <a:rPr lang="en-US" sz="2800" dirty="0" err="1" smtClean="0">
                <a:solidFill>
                  <a:srgbClr val="000000"/>
                </a:solidFill>
                <a:latin typeface="Tahoma" pitchFamily="34" charset="0"/>
                <a:ea typeface="Tahoma" pitchFamily="34" charset="0"/>
                <a:cs typeface="Tahoma" pitchFamily="34" charset="0"/>
              </a:rPr>
              <a:t>GenomePro</a:t>
            </a:r>
            <a:r>
              <a:rPr lang="en-US" sz="2800" dirty="0" smtClean="0">
                <a:solidFill>
                  <a:srgbClr val="000000"/>
                </a:solidFill>
                <a:latin typeface="Tahoma" pitchFamily="34" charset="0"/>
                <a:ea typeface="Tahoma" pitchFamily="34" charset="0"/>
                <a:cs typeface="Tahoma" pitchFamily="34" charset="0"/>
              </a:rPr>
              <a:t> 2.0 worked as intended. For unit testing, </a:t>
            </a:r>
            <a:r>
              <a:rPr lang="en-US" sz="2800" b="1" dirty="0" smtClean="0">
                <a:solidFill>
                  <a:srgbClr val="000000"/>
                </a:solidFill>
                <a:latin typeface="Tahoma" pitchFamily="34" charset="0"/>
                <a:ea typeface="Tahoma" pitchFamily="34" charset="0"/>
                <a:cs typeface="Tahoma" pitchFamily="34" charset="0"/>
              </a:rPr>
              <a:t>Selenium</a:t>
            </a:r>
            <a:r>
              <a:rPr lang="en-US" sz="2800" dirty="0" smtClean="0">
                <a:solidFill>
                  <a:srgbClr val="000000"/>
                </a:solidFill>
                <a:latin typeface="Tahoma" pitchFamily="34" charset="0"/>
                <a:ea typeface="Tahoma" pitchFamily="34" charset="0"/>
                <a:cs typeface="Tahoma" pitchFamily="34" charset="0"/>
              </a:rPr>
              <a:t> was used extensively. These include testing to see if the user can log in, register, etc. However, for other cases, such as the ANSI C programs built, manual </a:t>
            </a:r>
            <a:r>
              <a:rPr lang="en-US" sz="2800" b="1" dirty="0" smtClean="0">
                <a:solidFill>
                  <a:srgbClr val="000000"/>
                </a:solidFill>
                <a:latin typeface="Tahoma" pitchFamily="34" charset="0"/>
                <a:ea typeface="Tahoma" pitchFamily="34" charset="0"/>
                <a:cs typeface="Tahoma" pitchFamily="34" charset="0"/>
              </a:rPr>
              <a:t>unit</a:t>
            </a:r>
            <a:r>
              <a:rPr lang="en-US" sz="2800" dirty="0" smtClean="0">
                <a:solidFill>
                  <a:srgbClr val="000000"/>
                </a:solidFill>
                <a:latin typeface="Tahoma" pitchFamily="34" charset="0"/>
                <a:ea typeface="Tahoma" pitchFamily="34" charset="0"/>
                <a:cs typeface="Tahoma" pitchFamily="34" charset="0"/>
              </a:rPr>
              <a:t> testing was done to make sure they worked by themselves, integrating them later onto the system. As each C program was added onto the system,</a:t>
            </a:r>
            <a:r>
              <a:rPr lang="en-US" sz="2800" b="1" dirty="0" smtClean="0">
                <a:solidFill>
                  <a:srgbClr val="000000"/>
                </a:solidFill>
                <a:latin typeface="Tahoma" pitchFamily="34" charset="0"/>
                <a:ea typeface="Tahoma" pitchFamily="34" charset="0"/>
                <a:cs typeface="Tahoma" pitchFamily="34" charset="0"/>
              </a:rPr>
              <a:t> integration </a:t>
            </a:r>
            <a:r>
              <a:rPr lang="en-US" sz="2800" dirty="0" smtClean="0">
                <a:solidFill>
                  <a:srgbClr val="000000"/>
                </a:solidFill>
                <a:latin typeface="Tahoma" pitchFamily="34" charset="0"/>
                <a:ea typeface="Tahoma" pitchFamily="34" charset="0"/>
                <a:cs typeface="Tahoma" pitchFamily="34" charset="0"/>
              </a:rPr>
              <a:t>testing was done manually and automatically using Selenium by submitting ‘dummy’ jobs to the system and seeing if the results were as expected. </a:t>
            </a:r>
          </a:p>
          <a:p>
            <a:pPr lvl="0" algn="just" defTabSz="985838">
              <a:spcBef>
                <a:spcPct val="50000"/>
              </a:spcBef>
              <a:defRPr/>
            </a:pPr>
            <a:r>
              <a:rPr lang="en-US" sz="2800" dirty="0" smtClean="0">
                <a:solidFill>
                  <a:srgbClr val="000000"/>
                </a:solidFill>
                <a:latin typeface="Tahoma" pitchFamily="34" charset="0"/>
                <a:ea typeface="Tahoma" pitchFamily="34" charset="0"/>
                <a:cs typeface="Tahoma" pitchFamily="34" charset="0"/>
              </a:rPr>
              <a:t>Both </a:t>
            </a:r>
            <a:r>
              <a:rPr lang="en-US" sz="2800" b="1" dirty="0" smtClean="0">
                <a:solidFill>
                  <a:srgbClr val="000000"/>
                </a:solidFill>
                <a:latin typeface="Tahoma" pitchFamily="34" charset="0"/>
                <a:ea typeface="Tahoma" pitchFamily="34" charset="0"/>
                <a:cs typeface="Tahoma" pitchFamily="34" charset="0"/>
              </a:rPr>
              <a:t>malicious and ordinary users</a:t>
            </a:r>
            <a:r>
              <a:rPr lang="en-US" sz="2800" dirty="0" smtClean="0">
                <a:solidFill>
                  <a:srgbClr val="000000"/>
                </a:solidFill>
                <a:latin typeface="Tahoma" pitchFamily="34" charset="0"/>
                <a:ea typeface="Tahoma" pitchFamily="34" charset="0"/>
                <a:cs typeface="Tahoma" pitchFamily="34" charset="0"/>
              </a:rPr>
              <a:t> were tested, making sure the system was ready for SQL injection, uploading malicious files, etc. </a:t>
            </a:r>
          </a:p>
          <a:p>
            <a:pPr lvl="0" algn="just" defTabSz="985838">
              <a:spcBef>
                <a:spcPct val="50000"/>
              </a:spcBef>
              <a:defRPr/>
            </a:pPr>
            <a:r>
              <a:rPr lang="en-US" sz="2800" dirty="0" smtClean="0">
                <a:solidFill>
                  <a:srgbClr val="000000"/>
                </a:solidFill>
                <a:latin typeface="Tahoma" pitchFamily="34" charset="0"/>
                <a:ea typeface="Tahoma" pitchFamily="34" charset="0"/>
                <a:cs typeface="Tahoma" pitchFamily="34" charset="0"/>
              </a:rPr>
              <a:t>Once all seven tools worked, we looked at the system and performed </a:t>
            </a:r>
            <a:r>
              <a:rPr lang="en-US" sz="2800" b="1" dirty="0" smtClean="0">
                <a:solidFill>
                  <a:srgbClr val="000000"/>
                </a:solidFill>
                <a:latin typeface="Tahoma" pitchFamily="34" charset="0"/>
                <a:ea typeface="Tahoma" pitchFamily="34" charset="0"/>
                <a:cs typeface="Tahoma" pitchFamily="34" charset="0"/>
              </a:rPr>
              <a:t>validation</a:t>
            </a:r>
            <a:r>
              <a:rPr lang="en-US" sz="2800" dirty="0" smtClean="0">
                <a:solidFill>
                  <a:srgbClr val="000000"/>
                </a:solidFill>
                <a:latin typeface="Tahoma" pitchFamily="34" charset="0"/>
                <a:ea typeface="Tahoma" pitchFamily="34" charset="0"/>
                <a:cs typeface="Tahoma" pitchFamily="34" charset="0"/>
              </a:rPr>
              <a:t> testing to make sure the system still performed and achieved what was originally intended. By checking the time it took for each program to run, as well as noting how many steps is required to submit a job, we made sure </a:t>
            </a:r>
            <a:r>
              <a:rPr lang="en-US" sz="2800" dirty="0" err="1" smtClean="0">
                <a:solidFill>
                  <a:srgbClr val="000000"/>
                </a:solidFill>
                <a:latin typeface="Tahoma" pitchFamily="34" charset="0"/>
                <a:ea typeface="Tahoma" pitchFamily="34" charset="0"/>
                <a:cs typeface="Tahoma" pitchFamily="34" charset="0"/>
              </a:rPr>
              <a:t>GenomePro</a:t>
            </a:r>
            <a:r>
              <a:rPr lang="en-US" sz="2800" dirty="0" smtClean="0">
                <a:solidFill>
                  <a:srgbClr val="000000"/>
                </a:solidFill>
                <a:latin typeface="Tahoma" pitchFamily="34" charset="0"/>
                <a:ea typeface="Tahoma" pitchFamily="34" charset="0"/>
                <a:cs typeface="Tahoma" pitchFamily="34" charset="0"/>
              </a:rPr>
              <a:t> was dependable and easy to pick up and use right away. </a:t>
            </a:r>
            <a:r>
              <a:rPr lang="en-US" sz="2800" dirty="0" err="1" smtClean="0">
                <a:solidFill>
                  <a:srgbClr val="000000"/>
                </a:solidFill>
                <a:latin typeface="Tahoma" pitchFamily="34" charset="0"/>
                <a:ea typeface="Tahoma" pitchFamily="34" charset="0"/>
                <a:cs typeface="Tahoma" pitchFamily="34" charset="0"/>
              </a:rPr>
              <a:t>GenomePro</a:t>
            </a:r>
            <a:r>
              <a:rPr lang="en-US" sz="2800" dirty="0" smtClean="0">
                <a:solidFill>
                  <a:srgbClr val="000000"/>
                </a:solidFill>
                <a:latin typeface="Tahoma" pitchFamily="34" charset="0"/>
                <a:ea typeface="Tahoma" pitchFamily="34" charset="0"/>
                <a:cs typeface="Tahoma" pitchFamily="34" charset="0"/>
              </a:rPr>
              <a:t> understands that its audience is Biomedical Researchers that want their results quickly and efficiently, which confirms the necessary emphasis put on </a:t>
            </a:r>
            <a:r>
              <a:rPr lang="en-US" sz="2800" smtClean="0">
                <a:solidFill>
                  <a:srgbClr val="000000"/>
                </a:solidFill>
                <a:latin typeface="Tahoma" pitchFamily="34" charset="0"/>
                <a:ea typeface="Tahoma" pitchFamily="34" charset="0"/>
                <a:cs typeface="Tahoma" pitchFamily="34" charset="0"/>
              </a:rPr>
              <a:t>validation.</a:t>
            </a:r>
          </a:p>
        </p:txBody>
      </p:sp>
      <p:pic>
        <p:nvPicPr>
          <p:cNvPr id="14369" name="Picture 33" descr="C:\Users\Blastoy\Desktop\Captur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6154" y="23570119"/>
            <a:ext cx="9898855" cy="5242773"/>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4370" name="Picture 34" descr="C:\Users\Blastoy\Desktop\Capture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6156" y="29073770"/>
            <a:ext cx="9898853" cy="602008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4371" name="Picture 35" descr="C:\Users\Blastoy\Desktop\Capture3.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452" y="35298408"/>
            <a:ext cx="9898854" cy="602560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4372" name="Picture 36" descr="C:\Users\Blastoy\Desktop\mode12-1.png"/>
          <p:cNvPicPr>
            <a:picLocks noChangeAspect="1" noChangeArrowheads="1"/>
          </p:cNvPicPr>
          <p:nvPr/>
        </p:nvPicPr>
        <p:blipFill rotWithShape="1">
          <a:blip r:embed="rId15">
            <a:extLst>
              <a:ext uri="{28A0092B-C50C-407E-A947-70E740481C1C}">
                <a14:useLocalDpi xmlns:a14="http://schemas.microsoft.com/office/drawing/2010/main" val="0"/>
              </a:ext>
            </a:extLst>
          </a:blip>
          <a:srcRect l="10208" t="13918" r="7598" b="37515"/>
          <a:stretch/>
        </p:blipFill>
        <p:spPr bwMode="auto">
          <a:xfrm>
            <a:off x="11528822" y="13493023"/>
            <a:ext cx="9898857" cy="8271479"/>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4373" name="Picture 37"/>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11500846" y="22172347"/>
            <a:ext cx="9917875" cy="5984716"/>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11888</TotalTime>
  <Words>825</Words>
  <Application>Microsoft Office PowerPoint</Application>
  <PresentationFormat>Custom</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Microsoft</cp:lastModifiedBy>
  <cp:revision>48</cp:revision>
  <dcterms:created xsi:type="dcterms:W3CDTF">2012-11-19T15:27:41Z</dcterms:created>
  <dcterms:modified xsi:type="dcterms:W3CDTF">2015-12-10T20:13:46Z</dcterms:modified>
</cp:coreProperties>
</file>