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fontAlgn="base">
      <a:spcBef>
        <a:spcPct val="0"/>
      </a:spcBef>
      <a:spcAft>
        <a:spcPct val="0"/>
      </a:spcAft>
      <a:defRPr sz="8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8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8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8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8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C5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159" autoAdjust="0"/>
    <p:restoredTop sz="99811" autoAdjust="0"/>
  </p:normalViewPr>
  <p:slideViewPr>
    <p:cSldViewPr>
      <p:cViewPr>
        <p:scale>
          <a:sx n="40" d="100"/>
          <a:sy n="40" d="100"/>
        </p:scale>
        <p:origin x="-80" y="-80"/>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934D72FC-A1C1-D347-8B7D-79AE3C31A674}" type="datetime1">
              <a:rPr lang="en-US"/>
              <a:pPr>
                <a:defRPr/>
              </a:pPr>
              <a:t>7/27/15</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C63BACE-0C1C-7E4D-B932-9D4D1C2EA672}" type="slidenum">
              <a:rPr lang="en-US"/>
              <a:pPr>
                <a:defRPr/>
              </a:pPr>
              <a:t>‹#›</a:t>
            </a:fld>
            <a:endParaRPr lang="en-US"/>
          </a:p>
        </p:txBody>
      </p:sp>
    </p:spTree>
    <p:extLst>
      <p:ext uri="{BB962C8B-B14F-4D97-AF65-F5344CB8AC3E}">
        <p14:creationId xmlns:p14="http://schemas.microsoft.com/office/powerpoint/2010/main" val="3249593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ＭＳ Ｐゴシック" charset="0"/>
              <a:cs typeface="ＭＳ Ｐゴシック"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fld id="{AF0F526A-5AE6-A047-934C-E5646C99D16E}" type="slidenum">
              <a:rPr lang="en-US" sz="1200"/>
              <a:pPr eaLnBrk="1" hangingPunct="1"/>
              <a:t>1</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72B22A-8D7C-E447-AD85-A270BE92AE56}" type="slidenum">
              <a:rPr lang="en-US"/>
              <a:pPr>
                <a:defRPr/>
              </a:pPr>
              <a:t>‹#›</a:t>
            </a:fld>
            <a:endParaRPr lang="en-US"/>
          </a:p>
        </p:txBody>
      </p:sp>
    </p:spTree>
    <p:extLst>
      <p:ext uri="{BB962C8B-B14F-4D97-AF65-F5344CB8AC3E}">
        <p14:creationId xmlns:p14="http://schemas.microsoft.com/office/powerpoint/2010/main" val="48330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7C92921-544C-9047-AD10-41F874383819}" type="slidenum">
              <a:rPr lang="en-US"/>
              <a:pPr>
                <a:defRPr/>
              </a:pPr>
              <a:t>‹#›</a:t>
            </a:fld>
            <a:endParaRPr lang="en-US"/>
          </a:p>
        </p:txBody>
      </p:sp>
    </p:spTree>
    <p:extLst>
      <p:ext uri="{BB962C8B-B14F-4D97-AF65-F5344CB8AC3E}">
        <p14:creationId xmlns:p14="http://schemas.microsoft.com/office/powerpoint/2010/main" val="512341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3F65C90-5183-DA4F-B927-0DA76F6AFD11}" type="slidenum">
              <a:rPr lang="en-US"/>
              <a:pPr>
                <a:defRPr/>
              </a:pPr>
              <a:t>‹#›</a:t>
            </a:fld>
            <a:endParaRPr lang="en-US"/>
          </a:p>
        </p:txBody>
      </p:sp>
    </p:spTree>
    <p:extLst>
      <p:ext uri="{BB962C8B-B14F-4D97-AF65-F5344CB8AC3E}">
        <p14:creationId xmlns:p14="http://schemas.microsoft.com/office/powerpoint/2010/main" val="3723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FFFBED2-EDA7-4347-B3A6-98A73B2A4F73}" type="slidenum">
              <a:rPr lang="en-US"/>
              <a:pPr>
                <a:defRPr/>
              </a:pPr>
              <a:t>‹#›</a:t>
            </a:fld>
            <a:endParaRPr lang="en-US"/>
          </a:p>
        </p:txBody>
      </p:sp>
    </p:spTree>
    <p:extLst>
      <p:ext uri="{BB962C8B-B14F-4D97-AF65-F5344CB8AC3E}">
        <p14:creationId xmlns:p14="http://schemas.microsoft.com/office/powerpoint/2010/main" val="29687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C2E751-56D2-5643-9106-46DE9326FCE9}" type="slidenum">
              <a:rPr lang="en-US"/>
              <a:pPr>
                <a:defRPr/>
              </a:pPr>
              <a:t>‹#›</a:t>
            </a:fld>
            <a:endParaRPr lang="en-US"/>
          </a:p>
        </p:txBody>
      </p:sp>
    </p:spTree>
    <p:extLst>
      <p:ext uri="{BB962C8B-B14F-4D97-AF65-F5344CB8AC3E}">
        <p14:creationId xmlns:p14="http://schemas.microsoft.com/office/powerpoint/2010/main" val="1352028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8F8E9FF-8796-E04F-A6CC-FEB1BB3CAFA8}" type="slidenum">
              <a:rPr lang="en-US"/>
              <a:pPr>
                <a:defRPr/>
              </a:pPr>
              <a:t>‹#›</a:t>
            </a:fld>
            <a:endParaRPr lang="en-US"/>
          </a:p>
        </p:txBody>
      </p:sp>
    </p:spTree>
    <p:extLst>
      <p:ext uri="{BB962C8B-B14F-4D97-AF65-F5344CB8AC3E}">
        <p14:creationId xmlns:p14="http://schemas.microsoft.com/office/powerpoint/2010/main" val="3433292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BDB51D8-805E-7945-BF92-806014D54F50}" type="slidenum">
              <a:rPr lang="en-US"/>
              <a:pPr>
                <a:defRPr/>
              </a:pPr>
              <a:t>‹#›</a:t>
            </a:fld>
            <a:endParaRPr lang="en-US"/>
          </a:p>
        </p:txBody>
      </p:sp>
    </p:spTree>
    <p:extLst>
      <p:ext uri="{BB962C8B-B14F-4D97-AF65-F5344CB8AC3E}">
        <p14:creationId xmlns:p14="http://schemas.microsoft.com/office/powerpoint/2010/main" val="1519260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7400A72-A9E1-5947-9CD1-6F615BFB9102}" type="slidenum">
              <a:rPr lang="en-US"/>
              <a:pPr>
                <a:defRPr/>
              </a:pPr>
              <a:t>‹#›</a:t>
            </a:fld>
            <a:endParaRPr lang="en-US"/>
          </a:p>
        </p:txBody>
      </p:sp>
    </p:spTree>
    <p:extLst>
      <p:ext uri="{BB962C8B-B14F-4D97-AF65-F5344CB8AC3E}">
        <p14:creationId xmlns:p14="http://schemas.microsoft.com/office/powerpoint/2010/main" val="395672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C507540-765F-744C-9637-C0C5E69E882F}" type="slidenum">
              <a:rPr lang="en-US"/>
              <a:pPr>
                <a:defRPr/>
              </a:pPr>
              <a:t>‹#›</a:t>
            </a:fld>
            <a:endParaRPr lang="en-US"/>
          </a:p>
        </p:txBody>
      </p:sp>
    </p:spTree>
    <p:extLst>
      <p:ext uri="{BB962C8B-B14F-4D97-AF65-F5344CB8AC3E}">
        <p14:creationId xmlns:p14="http://schemas.microsoft.com/office/powerpoint/2010/main" val="201448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4451F28-4BDD-EC45-9037-492FE27A3B38}" type="slidenum">
              <a:rPr lang="en-US"/>
              <a:pPr>
                <a:defRPr/>
              </a:pPr>
              <a:t>‹#›</a:t>
            </a:fld>
            <a:endParaRPr lang="en-US"/>
          </a:p>
        </p:txBody>
      </p:sp>
    </p:spTree>
    <p:extLst>
      <p:ext uri="{BB962C8B-B14F-4D97-AF65-F5344CB8AC3E}">
        <p14:creationId xmlns:p14="http://schemas.microsoft.com/office/powerpoint/2010/main" val="2878403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74B6756-861B-B14B-8D2F-FF8EF129A8EB}" type="slidenum">
              <a:rPr lang="en-US"/>
              <a:pPr>
                <a:defRPr/>
              </a:pPr>
              <a:t>‹#›</a:t>
            </a:fld>
            <a:endParaRPr lang="en-US"/>
          </a:p>
        </p:txBody>
      </p:sp>
    </p:spTree>
    <p:extLst>
      <p:ext uri="{BB962C8B-B14F-4D97-AF65-F5344CB8AC3E}">
        <p14:creationId xmlns:p14="http://schemas.microsoft.com/office/powerpoint/2010/main" val="36127765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28460" tIns="214230" rIns="428460" bIns="214230" numCol="1" anchor="ctr" anchorCtr="0" compatLnSpc="1">
            <a:prstTxWarp prst="textNoShape">
              <a:avLst/>
            </a:prstTxWarp>
          </a:bodyPr>
          <a:lstStyle/>
          <a:p>
            <a:pPr lvl="0"/>
            <a:r>
              <a:rPr lang="en-US"/>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28460" tIns="214230" rIns="428460" bIns="21423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defRPr sz="660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a:defRPr sz="660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a:defRPr sz="6600"/>
            </a:lvl1pPr>
          </a:lstStyle>
          <a:p>
            <a:pPr>
              <a:defRPr/>
            </a:pPr>
            <a:fld id="{9C7971AD-F745-DE44-AA76-45F2DF232E4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png"/><Relationship Id="rId23" Type="http://schemas.openxmlformats.org/officeDocument/2006/relationships/image" Target="../media/image21.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914400" y="381000"/>
            <a:ext cx="31089600" cy="43053000"/>
            <a:chOff x="914400" y="381000"/>
            <a:chExt cx="31089600" cy="43053000"/>
          </a:xfrm>
        </p:grpSpPr>
        <p:sp>
          <p:nvSpPr>
            <p:cNvPr id="145" name="Text Box 5"/>
            <p:cNvSpPr txBox="1">
              <a:spLocks noChangeArrowheads="1"/>
            </p:cNvSpPr>
            <p:nvPr/>
          </p:nvSpPr>
          <p:spPr bwMode="auto">
            <a:xfrm>
              <a:off x="5791200" y="2257425"/>
              <a:ext cx="21336000" cy="561975"/>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lnSpc>
                  <a:spcPct val="30000"/>
                </a:lnSpc>
                <a:spcBef>
                  <a:spcPct val="50000"/>
                </a:spcBef>
                <a:defRPr/>
              </a:pPr>
              <a:r>
                <a:rPr lang="en-US" sz="7200" b="1" dirty="0" smtClean="0">
                  <a:effectLst>
                    <a:outerShdw blurRad="38100" dist="38100" dir="2700000" algn="tl">
                      <a:srgbClr val="DDDDDD"/>
                    </a:outerShdw>
                  </a:effectLst>
                  <a:latin typeface="Times New Roman" charset="0"/>
                </a:rPr>
                <a:t>Senior Project, 2015, Summer</a:t>
              </a:r>
              <a:endParaRPr lang="en-US" sz="7200" dirty="0" smtClean="0">
                <a:latin typeface="Times New Roman" charset="0"/>
              </a:endParaRPr>
            </a:p>
          </p:txBody>
        </p:sp>
        <p:sp>
          <p:nvSpPr>
            <p:cNvPr id="14338" name="Text Box 12"/>
            <p:cNvSpPr txBox="1">
              <a:spLocks noChangeArrowheads="1"/>
            </p:cNvSpPr>
            <p:nvPr/>
          </p:nvSpPr>
          <p:spPr bwMode="auto">
            <a:xfrm>
              <a:off x="6567488" y="2743200"/>
              <a:ext cx="19797712"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742950" indent="-285750" defTabSz="985838" eaLnBrk="0" hangingPunct="0">
                <a:defRPr sz="8400">
                  <a:solidFill>
                    <a:schemeClr val="tx1"/>
                  </a:solidFill>
                  <a:latin typeface="Arial" charset="0"/>
                  <a:ea typeface="ＭＳ Ｐゴシック" charset="0"/>
                </a:defRPr>
              </a:lvl2pPr>
              <a:lvl3pPr marL="1143000" indent="-228600" defTabSz="985838" eaLnBrk="0" hangingPunct="0">
                <a:defRPr sz="8400">
                  <a:solidFill>
                    <a:schemeClr val="tx1"/>
                  </a:solidFill>
                  <a:latin typeface="Arial" charset="0"/>
                  <a:ea typeface="ＭＳ Ｐゴシック" charset="0"/>
                </a:defRPr>
              </a:lvl3pPr>
              <a:lvl4pPr marL="1600200" indent="-228600" defTabSz="985838" eaLnBrk="0" hangingPunct="0">
                <a:defRPr sz="8400">
                  <a:solidFill>
                    <a:schemeClr val="tx1"/>
                  </a:solidFill>
                  <a:latin typeface="Arial" charset="0"/>
                  <a:ea typeface="ＭＳ Ｐゴシック" charset="0"/>
                </a:defRPr>
              </a:lvl4pPr>
              <a:lvl5pPr marL="2057400" indent="-228600" defTabSz="985838" eaLnBrk="0" hangingPunct="0">
                <a:defRPr sz="8400">
                  <a:solidFill>
                    <a:schemeClr val="tx1"/>
                  </a:solidFill>
                  <a:latin typeface="Arial" charset="0"/>
                  <a:ea typeface="ＭＳ Ｐゴシック" charset="0"/>
                </a:defRPr>
              </a:lvl5pPr>
              <a:lvl6pPr marL="2514600" indent="-228600" defTabSz="985838" eaLnBrk="0" fontAlgn="base" hangingPunct="0">
                <a:spcBef>
                  <a:spcPct val="0"/>
                </a:spcBef>
                <a:spcAft>
                  <a:spcPct val="0"/>
                </a:spcAft>
                <a:defRPr sz="8400">
                  <a:solidFill>
                    <a:schemeClr val="tx1"/>
                  </a:solidFill>
                  <a:latin typeface="Arial" charset="0"/>
                  <a:ea typeface="ＭＳ Ｐゴシック" charset="0"/>
                </a:defRPr>
              </a:lvl6pPr>
              <a:lvl7pPr marL="2971800" indent="-228600" defTabSz="985838" eaLnBrk="0" fontAlgn="base" hangingPunct="0">
                <a:spcBef>
                  <a:spcPct val="0"/>
                </a:spcBef>
                <a:spcAft>
                  <a:spcPct val="0"/>
                </a:spcAft>
                <a:defRPr sz="8400">
                  <a:solidFill>
                    <a:schemeClr val="tx1"/>
                  </a:solidFill>
                  <a:latin typeface="Arial" charset="0"/>
                  <a:ea typeface="ＭＳ Ｐゴシック" charset="0"/>
                </a:defRPr>
              </a:lvl7pPr>
              <a:lvl8pPr marL="3429000" indent="-228600" defTabSz="985838" eaLnBrk="0" fontAlgn="base" hangingPunct="0">
                <a:spcBef>
                  <a:spcPct val="0"/>
                </a:spcBef>
                <a:spcAft>
                  <a:spcPct val="0"/>
                </a:spcAft>
                <a:defRPr sz="8400">
                  <a:solidFill>
                    <a:schemeClr val="tx1"/>
                  </a:solidFill>
                  <a:latin typeface="Arial" charset="0"/>
                  <a:ea typeface="ＭＳ Ｐゴシック" charset="0"/>
                </a:defRPr>
              </a:lvl8pPr>
              <a:lvl9pPr marL="3886200" indent="-228600" defTabSz="985838"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r>
                <a:rPr lang="en-US" sz="4800" b="1" dirty="0">
                  <a:solidFill>
                    <a:srgbClr val="3333CC"/>
                  </a:solidFill>
                </a:rPr>
                <a:t>Genomic Sequences</a:t>
              </a:r>
            </a:p>
            <a:p>
              <a:pPr algn="ctr" eaLnBrk="1" hangingPunct="1"/>
              <a:r>
                <a:rPr lang="en-US" sz="3500" b="1" dirty="0">
                  <a:solidFill>
                    <a:srgbClr val="3333CC"/>
                  </a:solidFill>
                </a:rPr>
                <a:t>Student: </a:t>
              </a:r>
              <a:r>
                <a:rPr lang="en-US" sz="3500" dirty="0">
                  <a:solidFill>
                    <a:srgbClr val="3333CC"/>
                  </a:solidFill>
                </a:rPr>
                <a:t>Yordan Alvarez, Florida International University</a:t>
              </a:r>
            </a:p>
            <a:p>
              <a:pPr algn="ctr" eaLnBrk="1" hangingPunct="1"/>
              <a:r>
                <a:rPr lang="en-US" sz="3500" b="1" dirty="0">
                  <a:solidFill>
                    <a:srgbClr val="3333CC"/>
                  </a:solidFill>
                </a:rPr>
                <a:t>Mentor:</a:t>
              </a:r>
              <a:r>
                <a:rPr lang="en-US" sz="3500" b="1" i="1" dirty="0">
                  <a:solidFill>
                    <a:srgbClr val="3333CC"/>
                  </a:solidFill>
                </a:rPr>
                <a:t> </a:t>
              </a:r>
              <a:r>
                <a:rPr lang="en-US" sz="3500" i="1" dirty="0">
                  <a:solidFill>
                    <a:srgbClr val="3333CC"/>
                  </a:solidFill>
                </a:rPr>
                <a:t>Michael Robinson</a:t>
              </a:r>
              <a:r>
                <a:rPr lang="en-US" altLang="ja-JP" sz="3500" dirty="0">
                  <a:solidFill>
                    <a:srgbClr val="3333CC"/>
                  </a:solidFill>
                </a:rPr>
                <a:t>,</a:t>
              </a:r>
              <a:r>
                <a:rPr lang="en-US" altLang="ja-JP" sz="3500" i="1" dirty="0">
                  <a:solidFill>
                    <a:srgbClr val="3333CC"/>
                  </a:solidFill>
                </a:rPr>
                <a:t> Florida International University</a:t>
              </a:r>
              <a:r>
                <a:rPr lang="en-US" altLang="ja-JP" sz="3500" dirty="0">
                  <a:solidFill>
                    <a:srgbClr val="3333CC"/>
                  </a:solidFill>
                </a:rPr>
                <a:t> </a:t>
              </a:r>
            </a:p>
            <a:p>
              <a:pPr algn="ctr" eaLnBrk="1" hangingPunct="1"/>
              <a:r>
                <a:rPr lang="en-US" sz="3500" b="1" dirty="0">
                  <a:solidFill>
                    <a:srgbClr val="3333CC"/>
                  </a:solidFill>
                </a:rPr>
                <a:t>Instructor:</a:t>
              </a:r>
              <a:r>
                <a:rPr lang="en-US" sz="3500" b="1" i="1" dirty="0">
                  <a:solidFill>
                    <a:srgbClr val="3333CC"/>
                  </a:solidFill>
                </a:rPr>
                <a:t> </a:t>
              </a:r>
              <a:r>
                <a:rPr lang="en-US" sz="3500" dirty="0" err="1">
                  <a:solidFill>
                    <a:srgbClr val="3333CC"/>
                  </a:solidFill>
                </a:rPr>
                <a:t>Masoud</a:t>
              </a:r>
              <a:r>
                <a:rPr lang="en-US" sz="3500" dirty="0">
                  <a:solidFill>
                    <a:srgbClr val="3333CC"/>
                  </a:solidFill>
                </a:rPr>
                <a:t> </a:t>
              </a:r>
              <a:r>
                <a:rPr lang="en-US" sz="3500" dirty="0" err="1">
                  <a:solidFill>
                    <a:srgbClr val="3333CC"/>
                  </a:solidFill>
                </a:rPr>
                <a:t>Sadjadi</a:t>
              </a:r>
              <a:r>
                <a:rPr lang="en-US" sz="3500" dirty="0">
                  <a:solidFill>
                    <a:srgbClr val="3333CC"/>
                  </a:solidFill>
                </a:rPr>
                <a:t>, Florida International University</a:t>
              </a:r>
            </a:p>
          </p:txBody>
        </p:sp>
        <p:sp>
          <p:nvSpPr>
            <p:cNvPr id="14339" name="Text Box 72"/>
            <p:cNvSpPr txBox="1">
              <a:spLocks noChangeArrowheads="1"/>
            </p:cNvSpPr>
            <p:nvPr/>
          </p:nvSpPr>
          <p:spPr bwMode="auto">
            <a:xfrm>
              <a:off x="1219200" y="42291000"/>
              <a:ext cx="30632400" cy="102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8655" tIns="49327" rIns="98655" bIns="49327">
              <a:spAutoFit/>
            </a:bodyPr>
            <a:lstStyle>
              <a:lvl1pPr marL="493713" indent="-493713" defTabSz="985838" eaLnBrk="0" hangingPunct="0">
                <a:defRPr sz="8400">
                  <a:solidFill>
                    <a:schemeClr val="tx1"/>
                  </a:solidFill>
                  <a:latin typeface="Arial" charset="0"/>
                  <a:ea typeface="ＭＳ Ｐゴシック" charset="0"/>
                  <a:cs typeface="ＭＳ Ｐゴシック" charset="0"/>
                </a:defRPr>
              </a:lvl1pPr>
              <a:lvl2pPr marL="742950" indent="-285750" defTabSz="985838" eaLnBrk="0" hangingPunct="0">
                <a:defRPr sz="8400">
                  <a:solidFill>
                    <a:schemeClr val="tx1"/>
                  </a:solidFill>
                  <a:latin typeface="Arial" charset="0"/>
                  <a:ea typeface="ＭＳ Ｐゴシック" charset="0"/>
                </a:defRPr>
              </a:lvl2pPr>
              <a:lvl3pPr marL="1143000" indent="-228600" defTabSz="985838" eaLnBrk="0" hangingPunct="0">
                <a:defRPr sz="8400">
                  <a:solidFill>
                    <a:schemeClr val="tx1"/>
                  </a:solidFill>
                  <a:latin typeface="Arial" charset="0"/>
                  <a:ea typeface="ＭＳ Ｐゴシック" charset="0"/>
                </a:defRPr>
              </a:lvl3pPr>
              <a:lvl4pPr marL="1600200" indent="-228600" defTabSz="985838" eaLnBrk="0" hangingPunct="0">
                <a:defRPr sz="8400">
                  <a:solidFill>
                    <a:schemeClr val="tx1"/>
                  </a:solidFill>
                  <a:latin typeface="Arial" charset="0"/>
                  <a:ea typeface="ＭＳ Ｐゴシック" charset="0"/>
                </a:defRPr>
              </a:lvl4pPr>
              <a:lvl5pPr marL="2057400" indent="-228600" defTabSz="985838" eaLnBrk="0" hangingPunct="0">
                <a:defRPr sz="8400">
                  <a:solidFill>
                    <a:schemeClr val="tx1"/>
                  </a:solidFill>
                  <a:latin typeface="Arial" charset="0"/>
                  <a:ea typeface="ＭＳ Ｐゴシック" charset="0"/>
                </a:defRPr>
              </a:lvl5pPr>
              <a:lvl6pPr marL="2514600" indent="-228600" defTabSz="985838" eaLnBrk="0" fontAlgn="base" hangingPunct="0">
                <a:spcBef>
                  <a:spcPct val="0"/>
                </a:spcBef>
                <a:spcAft>
                  <a:spcPct val="0"/>
                </a:spcAft>
                <a:defRPr sz="8400">
                  <a:solidFill>
                    <a:schemeClr val="tx1"/>
                  </a:solidFill>
                  <a:latin typeface="Arial" charset="0"/>
                  <a:ea typeface="ＭＳ Ｐゴシック" charset="0"/>
                </a:defRPr>
              </a:lvl6pPr>
              <a:lvl7pPr marL="2971800" indent="-228600" defTabSz="985838" eaLnBrk="0" fontAlgn="base" hangingPunct="0">
                <a:spcBef>
                  <a:spcPct val="0"/>
                </a:spcBef>
                <a:spcAft>
                  <a:spcPct val="0"/>
                </a:spcAft>
                <a:defRPr sz="8400">
                  <a:solidFill>
                    <a:schemeClr val="tx1"/>
                  </a:solidFill>
                  <a:latin typeface="Arial" charset="0"/>
                  <a:ea typeface="ＭＳ Ｐゴシック" charset="0"/>
                </a:defRPr>
              </a:lvl7pPr>
              <a:lvl8pPr marL="3429000" indent="-228600" defTabSz="985838" eaLnBrk="0" fontAlgn="base" hangingPunct="0">
                <a:spcBef>
                  <a:spcPct val="0"/>
                </a:spcBef>
                <a:spcAft>
                  <a:spcPct val="0"/>
                </a:spcAft>
                <a:defRPr sz="8400">
                  <a:solidFill>
                    <a:schemeClr val="tx1"/>
                  </a:solidFill>
                  <a:latin typeface="Arial" charset="0"/>
                  <a:ea typeface="ＭＳ Ｐゴシック" charset="0"/>
                </a:defRPr>
              </a:lvl8pPr>
              <a:lvl9pPr marL="3886200" indent="-228600" defTabSz="985838"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buClr>
                  <a:srgbClr val="3333CC"/>
                </a:buClr>
              </a:pPr>
              <a:r>
                <a:rPr lang="en-US" sz="3000" dirty="0"/>
                <a:t>I would like to thank my mentor,  group member,  friends, and specially my family for the support through all these years</a:t>
              </a:r>
              <a:r>
                <a:rPr lang="en-US" sz="3000" dirty="0" smtClean="0"/>
                <a:t>. Special thanks to the love of my life and mother of my son </a:t>
              </a:r>
              <a:r>
                <a:rPr lang="en-US" sz="3000" dirty="0" err="1" smtClean="0"/>
                <a:t>Yesenia</a:t>
              </a:r>
              <a:r>
                <a:rPr lang="en-US" sz="3000" dirty="0" smtClean="0"/>
                <a:t> Guzman</a:t>
              </a:r>
              <a:endParaRPr lang="en-US" sz="3000" dirty="0"/>
            </a:p>
          </p:txBody>
        </p:sp>
        <p:sp>
          <p:nvSpPr>
            <p:cNvPr id="14340" name="Rectangle 18"/>
            <p:cNvSpPr>
              <a:spLocks noChangeArrowheads="1"/>
            </p:cNvSpPr>
            <p:nvPr/>
          </p:nvSpPr>
          <p:spPr bwMode="auto">
            <a:xfrm>
              <a:off x="914400" y="5486400"/>
              <a:ext cx="31089600" cy="3566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 name="Text Box 19"/>
            <p:cNvSpPr txBox="1">
              <a:spLocks noChangeArrowheads="1"/>
            </p:cNvSpPr>
            <p:nvPr/>
          </p:nvSpPr>
          <p:spPr bwMode="auto">
            <a:xfrm>
              <a:off x="4114800" y="5789613"/>
              <a:ext cx="5486400" cy="731837"/>
            </a:xfrm>
            <a:prstGeom prst="rect">
              <a:avLst/>
            </a:prstGeom>
            <a:solidFill>
              <a:srgbClr val="3366FF"/>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chemeClr val="bg1"/>
                  </a:solidFill>
                  <a:effectLst>
                    <a:outerShdw blurRad="38100" dist="38100" dir="2700000" algn="tl">
                      <a:srgbClr val="DDDDDD"/>
                    </a:outerShdw>
                  </a:effectLst>
                </a:rPr>
                <a:t>Problem</a:t>
              </a:r>
            </a:p>
          </p:txBody>
        </p:sp>
        <p:sp>
          <p:nvSpPr>
            <p:cNvPr id="14342" name="Rectangle 18"/>
            <p:cNvSpPr>
              <a:spLocks noChangeArrowheads="1"/>
            </p:cNvSpPr>
            <p:nvPr/>
          </p:nvSpPr>
          <p:spPr bwMode="auto">
            <a:xfrm>
              <a:off x="914400" y="42062400"/>
              <a:ext cx="31089600" cy="137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7" name="Text Box 19"/>
            <p:cNvSpPr txBox="1">
              <a:spLocks noChangeArrowheads="1"/>
            </p:cNvSpPr>
            <p:nvPr/>
          </p:nvSpPr>
          <p:spPr bwMode="auto">
            <a:xfrm>
              <a:off x="1192213" y="41605200"/>
              <a:ext cx="4979987" cy="730250"/>
            </a:xfrm>
            <a:prstGeom prst="rect">
              <a:avLst/>
            </a:prstGeom>
            <a:solidFill>
              <a:srgbClr val="3366FF"/>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FFFFFF"/>
                  </a:solidFill>
                  <a:effectLst>
                    <a:outerShdw blurRad="38100" dist="38100" dir="2700000" algn="tl">
                      <a:srgbClr val="DDDDDD"/>
                    </a:outerShdw>
                  </a:effectLst>
                </a:rPr>
                <a:t>Acknowledgement</a:t>
              </a:r>
            </a:p>
          </p:txBody>
        </p:sp>
        <p:sp>
          <p:nvSpPr>
            <p:cNvPr id="14344" name="Rectangle 6"/>
            <p:cNvSpPr>
              <a:spLocks noChangeArrowheads="1"/>
            </p:cNvSpPr>
            <p:nvPr/>
          </p:nvSpPr>
          <p:spPr bwMode="auto">
            <a:xfrm>
              <a:off x="15925800" y="446088"/>
              <a:ext cx="47244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3200" b="1">
                  <a:solidFill>
                    <a:schemeClr val="accent2"/>
                  </a:solidFill>
                  <a:cs typeface="Calibri" charset="0"/>
                </a:rPr>
                <a:t>School of Computing &amp; Information Sciences</a:t>
              </a:r>
              <a:endParaRPr lang="en-US" sz="3200">
                <a:solidFill>
                  <a:schemeClr val="accent2"/>
                </a:solidFill>
                <a:cs typeface="Calibri" charset="0"/>
              </a:endParaRPr>
            </a:p>
          </p:txBody>
        </p:sp>
        <p:pic>
          <p:nvPicPr>
            <p:cNvPr id="14345" name="Picture 3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826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19"/>
            <p:cNvSpPr txBox="1">
              <a:spLocks noChangeArrowheads="1"/>
            </p:cNvSpPr>
            <p:nvPr/>
          </p:nvSpPr>
          <p:spPr bwMode="auto">
            <a:xfrm>
              <a:off x="13716000" y="5792788"/>
              <a:ext cx="5486400" cy="731837"/>
            </a:xfrm>
            <a:prstGeom prst="rect">
              <a:avLst/>
            </a:prstGeom>
            <a:solidFill>
              <a:srgbClr val="3366FF"/>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FFFFFF"/>
                  </a:solidFill>
                  <a:effectLst>
                    <a:outerShdw blurRad="38100" dist="38100" dir="2700000" algn="tl">
                      <a:srgbClr val="DDDDDD"/>
                    </a:outerShdw>
                  </a:effectLst>
                </a:rPr>
                <a:t>Current System</a:t>
              </a:r>
            </a:p>
          </p:txBody>
        </p:sp>
        <p:sp>
          <p:nvSpPr>
            <p:cNvPr id="35" name="Text Box 19"/>
            <p:cNvSpPr txBox="1">
              <a:spLocks noChangeArrowheads="1"/>
            </p:cNvSpPr>
            <p:nvPr/>
          </p:nvSpPr>
          <p:spPr bwMode="auto">
            <a:xfrm>
              <a:off x="23317200" y="5792788"/>
              <a:ext cx="5486400" cy="731837"/>
            </a:xfrm>
            <a:prstGeom prst="rect">
              <a:avLst/>
            </a:prstGeom>
            <a:solidFill>
              <a:srgbClr val="3366FF"/>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FFFFFF"/>
                  </a:solidFill>
                  <a:effectLst>
                    <a:outerShdw blurRad="38100" dist="38100" dir="2700000" algn="tl">
                      <a:srgbClr val="DDDDDD"/>
                    </a:outerShdw>
                  </a:effectLst>
                </a:rPr>
                <a:t>Requirements</a:t>
              </a:r>
            </a:p>
          </p:txBody>
        </p:sp>
        <p:sp>
          <p:nvSpPr>
            <p:cNvPr id="36" name="Text Box 19"/>
            <p:cNvSpPr txBox="1">
              <a:spLocks noChangeArrowheads="1"/>
            </p:cNvSpPr>
            <p:nvPr/>
          </p:nvSpPr>
          <p:spPr bwMode="auto">
            <a:xfrm>
              <a:off x="4114800" y="17373600"/>
              <a:ext cx="5486400" cy="731838"/>
            </a:xfrm>
            <a:prstGeom prst="rect">
              <a:avLst/>
            </a:prstGeom>
            <a:solidFill>
              <a:srgbClr val="3366FF"/>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FFFFFF"/>
                  </a:solidFill>
                  <a:effectLst>
                    <a:outerShdw blurRad="38100" dist="38100" dir="2700000" algn="tl">
                      <a:srgbClr val="DDDDDD"/>
                    </a:outerShdw>
                  </a:effectLst>
                </a:rPr>
                <a:t>System Design</a:t>
              </a:r>
            </a:p>
          </p:txBody>
        </p:sp>
        <p:sp>
          <p:nvSpPr>
            <p:cNvPr id="37" name="Text Box 19"/>
            <p:cNvSpPr txBox="1">
              <a:spLocks noChangeArrowheads="1"/>
            </p:cNvSpPr>
            <p:nvPr/>
          </p:nvSpPr>
          <p:spPr bwMode="auto">
            <a:xfrm>
              <a:off x="13716000" y="17373600"/>
              <a:ext cx="5486400" cy="731838"/>
            </a:xfrm>
            <a:prstGeom prst="rect">
              <a:avLst/>
            </a:prstGeom>
            <a:solidFill>
              <a:srgbClr val="3366FF"/>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FFFFFF"/>
                  </a:solidFill>
                  <a:effectLst>
                    <a:outerShdw blurRad="38100" dist="38100" dir="2700000" algn="tl">
                      <a:srgbClr val="DDDDDD"/>
                    </a:outerShdw>
                  </a:effectLst>
                </a:rPr>
                <a:t>Object Design</a:t>
              </a:r>
            </a:p>
          </p:txBody>
        </p:sp>
        <p:sp>
          <p:nvSpPr>
            <p:cNvPr id="38" name="Text Box 19"/>
            <p:cNvSpPr txBox="1">
              <a:spLocks noChangeArrowheads="1"/>
            </p:cNvSpPr>
            <p:nvPr/>
          </p:nvSpPr>
          <p:spPr bwMode="auto">
            <a:xfrm>
              <a:off x="23317200" y="17373600"/>
              <a:ext cx="5486400" cy="731838"/>
            </a:xfrm>
            <a:prstGeom prst="rect">
              <a:avLst/>
            </a:prstGeom>
            <a:solidFill>
              <a:srgbClr val="3366FF"/>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FFFFFF"/>
                  </a:solidFill>
                  <a:effectLst>
                    <a:outerShdw blurRad="38100" dist="38100" dir="2700000" algn="tl">
                      <a:srgbClr val="DDDDDD"/>
                    </a:outerShdw>
                  </a:effectLst>
                </a:rPr>
                <a:t>Implementation</a:t>
              </a:r>
            </a:p>
          </p:txBody>
        </p:sp>
        <p:sp>
          <p:nvSpPr>
            <p:cNvPr id="39" name="Text Box 19"/>
            <p:cNvSpPr txBox="1">
              <a:spLocks noChangeArrowheads="1"/>
            </p:cNvSpPr>
            <p:nvPr/>
          </p:nvSpPr>
          <p:spPr bwMode="auto">
            <a:xfrm>
              <a:off x="4114800" y="29260800"/>
              <a:ext cx="5486400" cy="731838"/>
            </a:xfrm>
            <a:prstGeom prst="rect">
              <a:avLst/>
            </a:prstGeom>
            <a:solidFill>
              <a:srgbClr val="3366FF"/>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FFFFFF"/>
                  </a:solidFill>
                  <a:effectLst>
                    <a:outerShdw blurRad="38100" dist="38100" dir="2700000" algn="tl">
                      <a:srgbClr val="DDDDDD"/>
                    </a:outerShdw>
                  </a:effectLst>
                </a:rPr>
                <a:t>Verification</a:t>
              </a:r>
            </a:p>
          </p:txBody>
        </p:sp>
        <p:sp>
          <p:nvSpPr>
            <p:cNvPr id="40" name="Text Box 19"/>
            <p:cNvSpPr txBox="1">
              <a:spLocks noChangeArrowheads="1"/>
            </p:cNvSpPr>
            <p:nvPr/>
          </p:nvSpPr>
          <p:spPr bwMode="auto">
            <a:xfrm>
              <a:off x="13716000" y="29260800"/>
              <a:ext cx="5486400" cy="731838"/>
            </a:xfrm>
            <a:prstGeom prst="rect">
              <a:avLst/>
            </a:prstGeom>
            <a:solidFill>
              <a:srgbClr val="3366FF"/>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FFFFFF"/>
                  </a:solidFill>
                  <a:effectLst>
                    <a:outerShdw blurRad="38100" dist="38100" dir="2700000" algn="tl">
                      <a:srgbClr val="DDDDDD"/>
                    </a:outerShdw>
                  </a:effectLst>
                </a:rPr>
                <a:t>Screenshots</a:t>
              </a:r>
            </a:p>
          </p:txBody>
        </p:sp>
        <p:sp>
          <p:nvSpPr>
            <p:cNvPr id="41" name="Text Box 19"/>
            <p:cNvSpPr txBox="1">
              <a:spLocks noChangeArrowheads="1"/>
            </p:cNvSpPr>
            <p:nvPr/>
          </p:nvSpPr>
          <p:spPr bwMode="auto">
            <a:xfrm>
              <a:off x="23317200" y="29260800"/>
              <a:ext cx="5486400" cy="731838"/>
            </a:xfrm>
            <a:prstGeom prst="rect">
              <a:avLst/>
            </a:prstGeom>
            <a:solidFill>
              <a:srgbClr val="3366FF"/>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FFFFFF"/>
                  </a:solidFill>
                  <a:effectLst>
                    <a:outerShdw blurRad="38100" dist="38100" dir="2700000" algn="tl">
                      <a:srgbClr val="DDDDDD"/>
                    </a:outerShdw>
                  </a:effectLst>
                </a:rPr>
                <a:t>Summary</a:t>
              </a:r>
            </a:p>
          </p:txBody>
        </p:sp>
        <p:sp>
          <p:nvSpPr>
            <p:cNvPr id="14354" name="TextBox 41"/>
            <p:cNvSpPr txBox="1">
              <a:spLocks noChangeArrowheads="1"/>
            </p:cNvSpPr>
            <p:nvPr/>
          </p:nvSpPr>
          <p:spPr bwMode="auto">
            <a:xfrm>
              <a:off x="990600" y="609600"/>
              <a:ext cx="4724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endParaRPr lang="en-US">
                <a:solidFill>
                  <a:srgbClr val="333399"/>
                </a:solidFill>
              </a:endParaRPr>
            </a:p>
          </p:txBody>
        </p:sp>
        <p:pic>
          <p:nvPicPr>
            <p:cNvPr id="14355"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00063"/>
              <a:ext cx="32004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6"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133600"/>
              <a:ext cx="7772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7"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533400"/>
              <a:ext cx="441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8" name="Picture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6517600" y="3505200"/>
              <a:ext cx="2438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9" name="Picture 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4307800" y="533400"/>
              <a:ext cx="7543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0" name="Picture 9"/>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3977600" y="3535363"/>
              <a:ext cx="2082800"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1"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9489400" y="3352800"/>
              <a:ext cx="2057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2" name="TextBox 9"/>
            <p:cNvSpPr txBox="1">
              <a:spLocks noChangeArrowheads="1"/>
            </p:cNvSpPr>
            <p:nvPr/>
          </p:nvSpPr>
          <p:spPr bwMode="auto">
            <a:xfrm>
              <a:off x="16579850" y="7927975"/>
              <a:ext cx="184150"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endParaRPr lang="en-US"/>
            </a:p>
          </p:txBody>
        </p:sp>
        <p:sp>
          <p:nvSpPr>
            <p:cNvPr id="14363" name="TextBox 10"/>
            <p:cNvSpPr txBox="1">
              <a:spLocks noChangeArrowheads="1"/>
            </p:cNvSpPr>
            <p:nvPr/>
          </p:nvSpPr>
          <p:spPr bwMode="auto">
            <a:xfrm>
              <a:off x="6521450" y="8786813"/>
              <a:ext cx="1857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endParaRPr lang="en-US"/>
            </a:p>
          </p:txBody>
        </p:sp>
        <p:sp>
          <p:nvSpPr>
            <p:cNvPr id="14364" name="TextBox 11"/>
            <p:cNvSpPr txBox="1">
              <a:spLocks noChangeArrowheads="1"/>
            </p:cNvSpPr>
            <p:nvPr/>
          </p:nvSpPr>
          <p:spPr bwMode="auto">
            <a:xfrm>
              <a:off x="6796088" y="7688263"/>
              <a:ext cx="185737"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endParaRPr lang="en-US"/>
            </a:p>
          </p:txBody>
        </p:sp>
        <p:sp>
          <p:nvSpPr>
            <p:cNvPr id="14365" name="TextBox 12"/>
            <p:cNvSpPr txBox="1">
              <a:spLocks noChangeArrowheads="1"/>
            </p:cNvSpPr>
            <p:nvPr/>
          </p:nvSpPr>
          <p:spPr bwMode="auto">
            <a:xfrm>
              <a:off x="14073188" y="7207250"/>
              <a:ext cx="185737"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endParaRPr lang="en-US"/>
            </a:p>
          </p:txBody>
        </p:sp>
        <p:sp>
          <p:nvSpPr>
            <p:cNvPr id="14366" name="Rectangle 14"/>
            <p:cNvSpPr>
              <a:spLocks noChangeArrowheads="1"/>
            </p:cNvSpPr>
            <p:nvPr/>
          </p:nvSpPr>
          <p:spPr bwMode="auto">
            <a:xfrm>
              <a:off x="11353800" y="6781800"/>
              <a:ext cx="9982200" cy="1024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3000" dirty="0"/>
                <a:t>The current system is holding back many health professionals and researchers studying the area of bioinformatics as they encounter the problem of obtaining a fast and accurate result while processing Gigabytes of genomic data. </a:t>
              </a:r>
            </a:p>
            <a:p>
              <a:pPr algn="just"/>
              <a:endParaRPr lang="en-US" sz="3000" dirty="0"/>
            </a:p>
            <a:p>
              <a:pPr algn="just"/>
              <a:endParaRPr lang="en-US" sz="3000" dirty="0" smtClean="0"/>
            </a:p>
            <a:p>
              <a:pPr algn="just"/>
              <a:endParaRPr lang="en-US" sz="3000" dirty="0"/>
            </a:p>
            <a:p>
              <a:pPr algn="just"/>
              <a:endParaRPr lang="en-US" sz="3000" dirty="0" smtClean="0"/>
            </a:p>
            <a:p>
              <a:pPr algn="just"/>
              <a:endParaRPr lang="en-US" sz="3000" dirty="0"/>
            </a:p>
            <a:p>
              <a:pPr algn="just"/>
              <a:endParaRPr lang="en-US" sz="3000" dirty="0" smtClean="0"/>
            </a:p>
            <a:p>
              <a:pPr algn="just"/>
              <a:endParaRPr lang="en-US" sz="3000" dirty="0"/>
            </a:p>
            <a:p>
              <a:pPr algn="just"/>
              <a:endParaRPr lang="en-US" sz="3000" dirty="0" smtClean="0"/>
            </a:p>
            <a:p>
              <a:pPr algn="just"/>
              <a:endParaRPr lang="en-US" sz="3000" dirty="0"/>
            </a:p>
            <a:p>
              <a:pPr algn="just"/>
              <a:endParaRPr lang="en-US" sz="3000" dirty="0" smtClean="0"/>
            </a:p>
            <a:p>
              <a:pPr algn="just"/>
              <a:endParaRPr lang="en-US" sz="3000" dirty="0"/>
            </a:p>
            <a:p>
              <a:pPr algn="just"/>
              <a:r>
                <a:rPr lang="en-US" sz="3000" dirty="0" smtClean="0"/>
                <a:t>The </a:t>
              </a:r>
              <a:r>
                <a:rPr lang="en-US" sz="3000" dirty="0"/>
                <a:t>reason to this problem is that there is not currently an automated system that can accelerate this process and produce a proper result. In addition, the current system for processing genomic sequences is being done manually and this process could take days and even weeks to obtain an accurate result that can be error free.</a:t>
              </a:r>
            </a:p>
          </p:txBody>
        </p:sp>
        <p:sp>
          <p:nvSpPr>
            <p:cNvPr id="14367" name="Rectangle 16"/>
            <p:cNvSpPr>
              <a:spLocks noChangeArrowheads="1"/>
            </p:cNvSpPr>
            <p:nvPr/>
          </p:nvSpPr>
          <p:spPr bwMode="auto">
            <a:xfrm>
              <a:off x="1371600" y="6781800"/>
              <a:ext cx="9525000" cy="1024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3000" dirty="0"/>
                <a:t>Out of the 3.2 billion nucleotides in the human genome, over 95 percent is unknown. The recently completed five-year project named Encyclopedia of DNA Elements (ENCODE) concluded that about 80 percent of the human genome is active and it is not just junk DNA as it was previously called.</a:t>
              </a:r>
            </a:p>
            <a:p>
              <a:pPr algn="just"/>
              <a:endParaRPr lang="en-US" sz="3000" dirty="0" smtClean="0"/>
            </a:p>
            <a:p>
              <a:pPr algn="just"/>
              <a:endParaRPr lang="en-US" sz="3000" dirty="0"/>
            </a:p>
            <a:p>
              <a:pPr algn="just"/>
              <a:endParaRPr lang="en-US" sz="3000" dirty="0" smtClean="0"/>
            </a:p>
            <a:p>
              <a:pPr algn="just"/>
              <a:endParaRPr lang="en-US" sz="3000" dirty="0"/>
            </a:p>
            <a:p>
              <a:pPr algn="just"/>
              <a:endParaRPr lang="en-US" sz="3000" dirty="0" smtClean="0"/>
            </a:p>
            <a:p>
              <a:pPr algn="just"/>
              <a:endParaRPr lang="en-US" sz="3000" dirty="0"/>
            </a:p>
            <a:p>
              <a:pPr algn="just"/>
              <a:endParaRPr lang="en-US" sz="3000" dirty="0" smtClean="0"/>
            </a:p>
            <a:p>
              <a:pPr algn="just"/>
              <a:endParaRPr lang="en-US" sz="3000" dirty="0"/>
            </a:p>
            <a:p>
              <a:pPr algn="just"/>
              <a:endParaRPr lang="en-US" sz="3000" dirty="0" smtClean="0"/>
            </a:p>
            <a:p>
              <a:pPr algn="just"/>
              <a:endParaRPr lang="en-US" sz="3000" dirty="0"/>
            </a:p>
            <a:p>
              <a:pPr algn="just"/>
              <a:r>
                <a:rPr lang="en-US" sz="3000" dirty="0" smtClean="0"/>
                <a:t>Nowadays</a:t>
              </a:r>
              <a:r>
                <a:rPr lang="en-US" sz="3000" dirty="0"/>
                <a:t>, biologists, researchers, and health professionals do not have the resources to identify computationally the sections of the human genome that are significant to study and prevent biologic disease processes due to the increasing production of genomic data.</a:t>
              </a:r>
            </a:p>
          </p:txBody>
        </p:sp>
        <p:sp>
          <p:nvSpPr>
            <p:cNvPr id="18" name="Rectangle 17"/>
            <p:cNvSpPr/>
            <p:nvPr/>
          </p:nvSpPr>
          <p:spPr>
            <a:xfrm>
              <a:off x="21869400" y="6781800"/>
              <a:ext cx="9601200" cy="5632311"/>
            </a:xfrm>
            <a:prstGeom prst="rect">
              <a:avLst/>
            </a:prstGeom>
          </p:spPr>
          <p:txBody>
            <a:bodyPr>
              <a:spAutoFit/>
            </a:bodyPr>
            <a:lstStyle/>
            <a:p>
              <a:pPr algn="just">
                <a:defRPr/>
              </a:pPr>
              <a:r>
                <a:rPr lang="en-US" sz="3000" dirty="0">
                  <a:latin typeface="Arial" panose="020B0604020202020204" pitchFamily="34" charset="0"/>
                  <a:ea typeface="ＭＳ Ｐゴシック" panose="020B0600070205080204" pitchFamily="34" charset="-128"/>
                </a:rPr>
                <a:t>To provide users with a solution to study the human genome, we developed the Genomic Sequences Tools, which will allow users to:</a:t>
              </a:r>
            </a:p>
            <a:p>
              <a:pPr algn="just">
                <a:defRPr/>
              </a:pPr>
              <a:endParaRPr lang="en-US" sz="3000" dirty="0">
                <a:latin typeface="Arial" panose="020B0604020202020204" pitchFamily="34" charset="0"/>
                <a:ea typeface="ＭＳ Ｐゴシック" panose="020B0600070205080204" pitchFamily="34" charset="-128"/>
              </a:endParaRPr>
            </a:p>
            <a:p>
              <a:pPr marL="571500" indent="-571500" algn="just">
                <a:buFont typeface="Arial"/>
                <a:buChar char="•"/>
                <a:defRPr/>
              </a:pPr>
              <a:r>
                <a:rPr lang="en-US" sz="3000" dirty="0">
                  <a:latin typeface="Arial" panose="020B0604020202020204" pitchFamily="34" charset="0"/>
                  <a:ea typeface="ＭＳ Ｐゴシック" panose="020B0600070205080204" pitchFamily="34" charset="-128"/>
                </a:rPr>
                <a:t>Find repeated sub-sequences with their location and distances among them </a:t>
              </a:r>
            </a:p>
            <a:p>
              <a:pPr marL="571500" indent="-571500" algn="just">
                <a:buFont typeface="Arial"/>
                <a:buChar char="•"/>
                <a:defRPr/>
              </a:pPr>
              <a:r>
                <a:rPr lang="en-US" sz="3000" dirty="0">
                  <a:latin typeface="Arial" panose="020B0604020202020204" pitchFamily="34" charset="0"/>
                  <a:ea typeface="ＭＳ Ｐゴシック" panose="020B0600070205080204" pitchFamily="34" charset="-128"/>
                </a:rPr>
                <a:t>Graphical representation of repeated sub-sequences</a:t>
              </a:r>
            </a:p>
            <a:p>
              <a:pPr marL="571500" indent="-571500" algn="just">
                <a:buFont typeface="Arial"/>
                <a:buChar char="•"/>
                <a:defRPr/>
              </a:pPr>
              <a:r>
                <a:rPr lang="en-US" sz="3000" dirty="0">
                  <a:latin typeface="Arial" panose="020B0604020202020204" pitchFamily="34" charset="0"/>
                  <a:ea typeface="ＭＳ Ｐゴシック" panose="020B0600070205080204" pitchFamily="34" charset="-128"/>
                </a:rPr>
                <a:t>Analyze the contents of genomic data</a:t>
              </a:r>
            </a:p>
            <a:p>
              <a:pPr marL="571500" indent="-571500" algn="just">
                <a:buFont typeface="Arial"/>
                <a:buChar char="•"/>
                <a:defRPr/>
              </a:pPr>
              <a:r>
                <a:rPr lang="en-US" sz="3000" dirty="0">
                  <a:latin typeface="Arial" panose="020B0604020202020204" pitchFamily="34" charset="0"/>
                  <a:ea typeface="ＭＳ Ｐゴシック" panose="020B0600070205080204" pitchFamily="34" charset="-128"/>
                </a:rPr>
                <a:t>Find signatures of any length</a:t>
              </a:r>
            </a:p>
            <a:p>
              <a:pPr marL="571500" indent="-571500" algn="just">
                <a:buFont typeface="Arial"/>
                <a:buChar char="•"/>
                <a:defRPr/>
              </a:pPr>
              <a:r>
                <a:rPr lang="en-US" sz="3000" dirty="0">
                  <a:latin typeface="Arial" panose="020B0604020202020204" pitchFamily="34" charset="0"/>
                  <a:ea typeface="ＭＳ Ｐゴシック" panose="020B0600070205080204" pitchFamily="34" charset="-128"/>
                </a:rPr>
                <a:t>Find exact sub-sequences present in multiple </a:t>
              </a:r>
              <a:r>
                <a:rPr lang="en-US" sz="3000" dirty="0" smtClean="0">
                  <a:latin typeface="Arial" panose="020B0604020202020204" pitchFamily="34" charset="0"/>
                  <a:ea typeface="ＭＳ Ｐゴシック" panose="020B0600070205080204" pitchFamily="34" charset="-128"/>
                </a:rPr>
                <a:t>genome</a:t>
              </a:r>
              <a:endParaRPr lang="en-US" sz="3000" dirty="0">
                <a:latin typeface="Arial" panose="020B0604020202020204" pitchFamily="34" charset="0"/>
                <a:ea typeface="ＭＳ Ｐゴシック" panose="020B0600070205080204" pitchFamily="34" charset="-128"/>
              </a:endParaRPr>
            </a:p>
          </p:txBody>
        </p:sp>
        <p:sp>
          <p:nvSpPr>
            <p:cNvPr id="14369" name="Rectangle 19"/>
            <p:cNvSpPr>
              <a:spLocks noChangeArrowheads="1"/>
            </p:cNvSpPr>
            <p:nvPr/>
          </p:nvSpPr>
          <p:spPr bwMode="auto">
            <a:xfrm>
              <a:off x="1371600" y="18364200"/>
              <a:ext cx="9525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3000" dirty="0"/>
                <a:t>The Genomic Sequences application provides a model-view-controller (MVC) design pattern. The model represents data, business logic and rules. The view represents the presentation. Finally, the controller accepts input and provides a bridge of communication between models and views.</a:t>
              </a:r>
            </a:p>
          </p:txBody>
        </p:sp>
        <p:sp>
          <p:nvSpPr>
            <p:cNvPr id="14370" name="Rectangle 23"/>
            <p:cNvSpPr>
              <a:spLocks noChangeArrowheads="1"/>
            </p:cNvSpPr>
            <p:nvPr/>
          </p:nvSpPr>
          <p:spPr bwMode="auto">
            <a:xfrm>
              <a:off x="1371600" y="30327600"/>
              <a:ext cx="9525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3000" dirty="0"/>
                <a:t>The Genomic Sequences Tools were tested carefully through hands-on team meetings. We were able to test all the implemented features of the application and verify that they were working as expected.</a:t>
              </a:r>
            </a:p>
          </p:txBody>
        </p:sp>
        <p:pic>
          <p:nvPicPr>
            <p:cNvPr id="14371" name="Picture 28"/>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447800" y="32537400"/>
              <a:ext cx="93726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2" name="Picture 29"/>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36728400"/>
              <a:ext cx="9372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3" name="Picture 30"/>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962400" y="21488400"/>
              <a:ext cx="4699000" cy="722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 name="Picture 14335"/>
            <p:cNvPicPr>
              <a:picLocks noChangeAspect="1"/>
            </p:cNvPicPr>
            <p:nvPr/>
          </p:nvPicPr>
          <p:blipFill>
            <a:blip r:embed="rId14"/>
            <a:stretch>
              <a:fillRect/>
            </a:stretch>
          </p:blipFill>
          <p:spPr>
            <a:xfrm>
              <a:off x="11353800" y="30556200"/>
              <a:ext cx="9906000" cy="4648200"/>
            </a:xfrm>
            <a:prstGeom prst="rect">
              <a:avLst/>
            </a:prstGeom>
            <a:ln w="3175" cmpd="sng">
              <a:solidFill>
                <a:schemeClr val="bg1">
                  <a:lumMod val="85000"/>
                </a:schemeClr>
              </a:solidFill>
            </a:ln>
          </p:spPr>
        </p:pic>
        <p:pic>
          <p:nvPicPr>
            <p:cNvPr id="2" name="Picture 14341"/>
            <p:cNvPicPr>
              <a:picLocks noChangeAspect="1"/>
            </p:cNvPicPr>
            <p:nvPr/>
          </p:nvPicPr>
          <p:blipFill>
            <a:blip r:embed="rId15"/>
            <a:stretch>
              <a:fillRect/>
            </a:stretch>
          </p:blipFill>
          <p:spPr>
            <a:xfrm>
              <a:off x="11353800" y="35661600"/>
              <a:ext cx="9906000" cy="4800600"/>
            </a:xfrm>
            <a:prstGeom prst="rect">
              <a:avLst/>
            </a:prstGeom>
            <a:ln w="3175" cmpd="sng">
              <a:solidFill>
                <a:schemeClr val="bg1">
                  <a:lumMod val="85000"/>
                </a:schemeClr>
              </a:solidFill>
            </a:ln>
          </p:spPr>
        </p:pic>
        <p:pic>
          <p:nvPicPr>
            <p:cNvPr id="3" name="Picture 14344"/>
            <p:cNvPicPr>
              <a:picLocks noChangeAspect="1"/>
            </p:cNvPicPr>
            <p:nvPr/>
          </p:nvPicPr>
          <p:blipFill>
            <a:blip r:embed="rId16"/>
            <a:stretch>
              <a:fillRect/>
            </a:stretch>
          </p:blipFill>
          <p:spPr>
            <a:xfrm>
              <a:off x="21869400" y="22250400"/>
              <a:ext cx="9677400" cy="2971800"/>
            </a:xfrm>
            <a:prstGeom prst="rect">
              <a:avLst/>
            </a:prstGeom>
            <a:ln w="3175" cmpd="sng">
              <a:solidFill>
                <a:schemeClr val="bg1">
                  <a:lumMod val="85000"/>
                </a:schemeClr>
              </a:solidFill>
            </a:ln>
          </p:spPr>
        </p:pic>
        <p:pic>
          <p:nvPicPr>
            <p:cNvPr id="14377" name="Picture 1434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1869400" y="25831800"/>
              <a:ext cx="9677400" cy="2895600"/>
            </a:xfrm>
            <a:prstGeom prst="rect">
              <a:avLst/>
            </a:prstGeom>
            <a:noFill/>
            <a:ln w="3175">
              <a:solidFill>
                <a:srgbClr val="D9D9D9"/>
              </a:solidFill>
              <a:miter lim="800000"/>
              <a:headEnd/>
              <a:tailEnd/>
            </a:ln>
            <a:extLst>
              <a:ext uri="{909E8E84-426E-40dd-AFC4-6F175D3DCCD1}">
                <a14:hiddenFill xmlns:a14="http://schemas.microsoft.com/office/drawing/2010/main">
                  <a:solidFill>
                    <a:srgbClr val="FFFFFF"/>
                  </a:solidFill>
                </a14:hiddenFill>
              </a:ext>
            </a:extLst>
          </p:spPr>
        </p:pic>
        <p:pic>
          <p:nvPicPr>
            <p:cNvPr id="14348" name="Picture 14347"/>
            <p:cNvPicPr>
              <a:picLocks noChangeAspect="1"/>
            </p:cNvPicPr>
            <p:nvPr/>
          </p:nvPicPr>
          <p:blipFill>
            <a:blip r:embed="rId18"/>
            <a:stretch>
              <a:fillRect/>
            </a:stretch>
          </p:blipFill>
          <p:spPr>
            <a:xfrm>
              <a:off x="21869400" y="18669000"/>
              <a:ext cx="9677400" cy="2895600"/>
            </a:xfrm>
            <a:prstGeom prst="rect">
              <a:avLst/>
            </a:prstGeom>
            <a:ln w="3175" cmpd="sng">
              <a:solidFill>
                <a:schemeClr val="bg1">
                  <a:lumMod val="85000"/>
                </a:schemeClr>
              </a:solidFill>
            </a:ln>
          </p:spPr>
        </p:pic>
        <p:sp>
          <p:nvSpPr>
            <p:cNvPr id="14379" name="Rectangle 14348"/>
            <p:cNvSpPr>
              <a:spLocks noChangeArrowheads="1"/>
            </p:cNvSpPr>
            <p:nvPr/>
          </p:nvSpPr>
          <p:spPr bwMode="auto">
            <a:xfrm>
              <a:off x="22021800" y="30327600"/>
              <a:ext cx="9525000"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3000" dirty="0"/>
                <a:t>Genome Pro is a web application that helps health professionals, researchers, biologists, and anyone else with a desire to help to discover treatments for diseases. Genome Pro provides to the users the facility to quickly obtain a result file through email after uploading data to be processed. </a:t>
              </a:r>
            </a:p>
            <a:p>
              <a:pPr algn="just"/>
              <a:endParaRPr lang="en-US" sz="3000" dirty="0"/>
            </a:p>
            <a:p>
              <a:pPr algn="just"/>
              <a:r>
                <a:rPr lang="en-US" sz="3000" dirty="0"/>
                <a:t>In addition,  the tasks of the Genome Pro web application is to process genomic data files with algorithms that searches, analyzes, and compares such files. It is important to note that Genome Pro will help to accelerate the process of obtaining fast and accurate results needed during a medical or research examination.    </a:t>
              </a:r>
            </a:p>
          </p:txBody>
        </p:sp>
        <p:pic>
          <p:nvPicPr>
            <p:cNvPr id="14380" name="Picture 14349"/>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1353800" y="18669000"/>
              <a:ext cx="9982200" cy="1005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81" name="TextBox 4"/>
            <p:cNvSpPr txBox="1">
              <a:spLocks noChangeArrowheads="1"/>
            </p:cNvSpPr>
            <p:nvPr/>
          </p:nvSpPr>
          <p:spPr bwMode="auto">
            <a:xfrm>
              <a:off x="25069800" y="18135600"/>
              <a:ext cx="17608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r>
                <a:rPr lang="en-US" sz="2800" b="1" dirty="0" err="1"/>
                <a:t>files.html</a:t>
              </a:r>
              <a:endParaRPr lang="en-US" sz="2800" b="1" dirty="0"/>
            </a:p>
          </p:txBody>
        </p:sp>
        <p:sp>
          <p:nvSpPr>
            <p:cNvPr id="14382" name="TextBox 5"/>
            <p:cNvSpPr txBox="1">
              <a:spLocks noChangeArrowheads="1"/>
            </p:cNvSpPr>
            <p:nvPr/>
          </p:nvSpPr>
          <p:spPr bwMode="auto">
            <a:xfrm>
              <a:off x="24536400" y="21717000"/>
              <a:ext cx="2998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r>
                <a:rPr lang="en-US" sz="2800" b="1" dirty="0" err="1"/>
                <a:t>filesController.js</a:t>
              </a:r>
              <a:endParaRPr lang="en-US" sz="2800" b="1" dirty="0"/>
            </a:p>
          </p:txBody>
        </p:sp>
        <p:sp>
          <p:nvSpPr>
            <p:cNvPr id="14383" name="TextBox 6"/>
            <p:cNvSpPr txBox="1">
              <a:spLocks noChangeArrowheads="1"/>
            </p:cNvSpPr>
            <p:nvPr/>
          </p:nvSpPr>
          <p:spPr bwMode="auto">
            <a:xfrm>
              <a:off x="24917400" y="25298400"/>
              <a:ext cx="23999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r>
                <a:rPr lang="en-US" sz="2800" b="1" dirty="0" err="1"/>
                <a:t>differences.c</a:t>
              </a:r>
              <a:endParaRPr lang="en-US" sz="2800" b="1" dirty="0"/>
            </a:p>
          </p:txBody>
        </p:sp>
        <p:pic>
          <p:nvPicPr>
            <p:cNvPr id="4" name="Picture 3"/>
            <p:cNvPicPr>
              <a:picLocks noChangeAspect="1"/>
            </p:cNvPicPr>
            <p:nvPr/>
          </p:nvPicPr>
          <p:blipFill>
            <a:blip r:embed="rId20"/>
            <a:stretch>
              <a:fillRect/>
            </a:stretch>
          </p:blipFill>
          <p:spPr>
            <a:xfrm>
              <a:off x="21869400" y="12877800"/>
              <a:ext cx="9601200" cy="3886200"/>
            </a:xfrm>
            <a:prstGeom prst="rect">
              <a:avLst/>
            </a:prstGeom>
          </p:spPr>
        </p:pic>
        <p:pic>
          <p:nvPicPr>
            <p:cNvPr id="5" name="Picture 4"/>
            <p:cNvPicPr>
              <a:picLocks noChangeAspect="1"/>
            </p:cNvPicPr>
            <p:nvPr/>
          </p:nvPicPr>
          <p:blipFill>
            <a:blip r:embed="rId21"/>
            <a:stretch>
              <a:fillRect/>
            </a:stretch>
          </p:blipFill>
          <p:spPr>
            <a:xfrm>
              <a:off x="11353800" y="9906000"/>
              <a:ext cx="9982200" cy="4038600"/>
            </a:xfrm>
            <a:prstGeom prst="rect">
              <a:avLst/>
            </a:prstGeom>
          </p:spPr>
        </p:pic>
        <p:pic>
          <p:nvPicPr>
            <p:cNvPr id="6" name="Picture 5"/>
            <p:cNvPicPr>
              <a:picLocks noChangeAspect="1"/>
            </p:cNvPicPr>
            <p:nvPr/>
          </p:nvPicPr>
          <p:blipFill>
            <a:blip r:embed="rId22"/>
            <a:stretch>
              <a:fillRect/>
            </a:stretch>
          </p:blipFill>
          <p:spPr>
            <a:xfrm>
              <a:off x="1447800" y="9906000"/>
              <a:ext cx="9448800" cy="4038600"/>
            </a:xfrm>
            <a:prstGeom prst="rect">
              <a:avLst/>
            </a:prstGeom>
          </p:spPr>
        </p:pic>
        <p:pic>
          <p:nvPicPr>
            <p:cNvPr id="8" name="Picture 7"/>
            <p:cNvPicPr>
              <a:picLocks noChangeAspect="1"/>
            </p:cNvPicPr>
            <p:nvPr/>
          </p:nvPicPr>
          <p:blipFill>
            <a:blip r:embed="rId23"/>
            <a:stretch>
              <a:fillRect/>
            </a:stretch>
          </p:blipFill>
          <p:spPr>
            <a:xfrm>
              <a:off x="21869400" y="37033200"/>
              <a:ext cx="9677400" cy="3505200"/>
            </a:xfrm>
            <a:prstGeom prst="rect">
              <a:avLst/>
            </a:prstGeom>
            <a:ln w="3175" cmpd="sng">
              <a:solidFill>
                <a:schemeClr val="bg1">
                  <a:lumMod val="85000"/>
                </a:schemeClr>
              </a:solidFill>
            </a:ln>
          </p:spPr>
        </p:pic>
        <p:sp>
          <p:nvSpPr>
            <p:cNvPr id="9" name="Rectangle 8"/>
            <p:cNvSpPr/>
            <p:nvPr/>
          </p:nvSpPr>
          <p:spPr>
            <a:xfrm>
              <a:off x="12954000" y="18135600"/>
              <a:ext cx="7048599" cy="523220"/>
            </a:xfrm>
            <a:prstGeom prst="rect">
              <a:avLst/>
            </a:prstGeom>
          </p:spPr>
          <p:txBody>
            <a:bodyPr wrap="none">
              <a:spAutoFit/>
            </a:bodyPr>
            <a:lstStyle/>
            <a:p>
              <a:pPr eaLnBrk="1" hangingPunct="1"/>
              <a:r>
                <a:rPr lang="en-US" sz="2800" b="1" dirty="0" smtClean="0"/>
                <a:t>Find Differences Object Design Diagram</a:t>
              </a:r>
              <a:endParaRPr lang="en-US" sz="2800" b="1" dirty="0"/>
            </a:p>
          </p:txBody>
        </p:sp>
      </p:gr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12041</TotalTime>
  <Words>550</Words>
  <Application>Microsoft Macintosh PowerPoint</Application>
  <PresentationFormat>Custom</PresentationFormat>
  <Paragraphs>59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Diseño predeterminado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Yordan Alvarez</cp:lastModifiedBy>
  <cp:revision>93</cp:revision>
  <dcterms:created xsi:type="dcterms:W3CDTF">2012-11-19T15:27:41Z</dcterms:created>
  <dcterms:modified xsi:type="dcterms:W3CDTF">2015-07-27T20:09:23Z</dcterms:modified>
</cp:coreProperties>
</file>