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DF0"/>
    <a:srgbClr val="EAD2D2"/>
    <a:srgbClr val="FFEFBD"/>
    <a:srgbClr val="E8DAF6"/>
    <a:srgbClr val="DDE6FB"/>
    <a:srgbClr val="DEDEDE"/>
    <a:srgbClr val="E1F0FF"/>
    <a:srgbClr val="002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4" autoAdjust="0"/>
    <p:restoredTop sz="96128" autoAdjust="0"/>
  </p:normalViewPr>
  <p:slideViewPr>
    <p:cSldViewPr showGuides="1">
      <p:cViewPr>
        <p:scale>
          <a:sx n="40" d="100"/>
          <a:sy n="40" d="100"/>
        </p:scale>
        <p:origin x="60" y="12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71B4168-33B3-42A0-8767-2F7BFB9489F5}" type="datetime1">
              <a:rPr lang="en-US" altLang="en-US"/>
              <a:pPr>
                <a:defRPr/>
              </a:pPr>
              <a:t>7/27/2015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CCD25C-C883-4DC7-B26B-097B3588F65B}" type="slidenum">
              <a:rPr lang="en-US" altLang="en-US"/>
              <a:pPr>
                <a:defRPr/>
              </a:pPr>
              <a:t>‹#›</a:t>
            </a:fld>
            <a:endParaRPr lang="en-US" altLang="en-US"/>
          </a:p>
        </p:txBody>
      </p:sp>
    </p:spTree>
    <p:extLst>
      <p:ext uri="{BB962C8B-B14F-4D97-AF65-F5344CB8AC3E}">
        <p14:creationId xmlns:p14="http://schemas.microsoft.com/office/powerpoint/2010/main" val="1920472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FD765FA-648F-4A85-BD39-E0817AC5B4B4}"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75299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803FAF-0DC2-4EB2-AE95-B02CB9D00B8B}" type="slidenum">
              <a:rPr lang="en-US" altLang="en-US"/>
              <a:pPr>
                <a:defRPr/>
              </a:pPr>
              <a:t>‹#›</a:t>
            </a:fld>
            <a:endParaRPr lang="en-US" altLang="en-US"/>
          </a:p>
        </p:txBody>
      </p:sp>
    </p:spTree>
    <p:extLst>
      <p:ext uri="{BB962C8B-B14F-4D97-AF65-F5344CB8AC3E}">
        <p14:creationId xmlns:p14="http://schemas.microsoft.com/office/powerpoint/2010/main" val="180377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D699A7-3F1C-43F9-AD28-450059544AEF}" type="slidenum">
              <a:rPr lang="en-US" altLang="en-US"/>
              <a:pPr>
                <a:defRPr/>
              </a:pPr>
              <a:t>‹#›</a:t>
            </a:fld>
            <a:endParaRPr lang="en-US" altLang="en-US"/>
          </a:p>
        </p:txBody>
      </p:sp>
    </p:spTree>
    <p:extLst>
      <p:ext uri="{BB962C8B-B14F-4D97-AF65-F5344CB8AC3E}">
        <p14:creationId xmlns:p14="http://schemas.microsoft.com/office/powerpoint/2010/main" val="45169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026875-675A-4B9C-B279-A3980F3B9881}" type="slidenum">
              <a:rPr lang="en-US" altLang="en-US"/>
              <a:pPr>
                <a:defRPr/>
              </a:pPr>
              <a:t>‹#›</a:t>
            </a:fld>
            <a:endParaRPr lang="en-US" altLang="en-US"/>
          </a:p>
        </p:txBody>
      </p:sp>
    </p:spTree>
    <p:extLst>
      <p:ext uri="{BB962C8B-B14F-4D97-AF65-F5344CB8AC3E}">
        <p14:creationId xmlns:p14="http://schemas.microsoft.com/office/powerpoint/2010/main" val="285141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CBDBA5-5CB4-4741-B816-686DC646E1C5}" type="slidenum">
              <a:rPr lang="en-US" altLang="en-US"/>
              <a:pPr>
                <a:defRPr/>
              </a:pPr>
              <a:t>‹#›</a:t>
            </a:fld>
            <a:endParaRPr lang="en-US" altLang="en-US"/>
          </a:p>
        </p:txBody>
      </p:sp>
    </p:spTree>
    <p:extLst>
      <p:ext uri="{BB962C8B-B14F-4D97-AF65-F5344CB8AC3E}">
        <p14:creationId xmlns:p14="http://schemas.microsoft.com/office/powerpoint/2010/main" val="49586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8AD4A1-3392-4E2C-B3A0-AA27CE1094FC}" type="slidenum">
              <a:rPr lang="en-US" altLang="en-US"/>
              <a:pPr>
                <a:defRPr/>
              </a:pPr>
              <a:t>‹#›</a:t>
            </a:fld>
            <a:endParaRPr lang="en-US" altLang="en-US"/>
          </a:p>
        </p:txBody>
      </p:sp>
    </p:spTree>
    <p:extLst>
      <p:ext uri="{BB962C8B-B14F-4D97-AF65-F5344CB8AC3E}">
        <p14:creationId xmlns:p14="http://schemas.microsoft.com/office/powerpoint/2010/main" val="201464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386F03-0621-471D-B2E6-BA3998814833}" type="slidenum">
              <a:rPr lang="en-US" altLang="en-US"/>
              <a:pPr>
                <a:defRPr/>
              </a:pPr>
              <a:t>‹#›</a:t>
            </a:fld>
            <a:endParaRPr lang="en-US" altLang="en-US"/>
          </a:p>
        </p:txBody>
      </p:sp>
    </p:spTree>
    <p:extLst>
      <p:ext uri="{BB962C8B-B14F-4D97-AF65-F5344CB8AC3E}">
        <p14:creationId xmlns:p14="http://schemas.microsoft.com/office/powerpoint/2010/main" val="19029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89526-E607-4426-99F4-1B8BA288C41C}" type="slidenum">
              <a:rPr lang="en-US" altLang="en-US"/>
              <a:pPr>
                <a:defRPr/>
              </a:pPr>
              <a:t>‹#›</a:t>
            </a:fld>
            <a:endParaRPr lang="en-US" altLang="en-US"/>
          </a:p>
        </p:txBody>
      </p:sp>
    </p:spTree>
    <p:extLst>
      <p:ext uri="{BB962C8B-B14F-4D97-AF65-F5344CB8AC3E}">
        <p14:creationId xmlns:p14="http://schemas.microsoft.com/office/powerpoint/2010/main" val="402891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22FCB83-AA56-4505-8BBE-63D0CC98D19D}" type="slidenum">
              <a:rPr lang="en-US" altLang="en-US"/>
              <a:pPr>
                <a:defRPr/>
              </a:pPr>
              <a:t>‹#›</a:t>
            </a:fld>
            <a:endParaRPr lang="en-US" altLang="en-US"/>
          </a:p>
        </p:txBody>
      </p:sp>
    </p:spTree>
    <p:extLst>
      <p:ext uri="{BB962C8B-B14F-4D97-AF65-F5344CB8AC3E}">
        <p14:creationId xmlns:p14="http://schemas.microsoft.com/office/powerpoint/2010/main" val="360212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26516F-23AE-40CF-90A6-8827A2294DB8}" type="slidenum">
              <a:rPr lang="en-US" altLang="en-US"/>
              <a:pPr>
                <a:defRPr/>
              </a:pPr>
              <a:t>‹#›</a:t>
            </a:fld>
            <a:endParaRPr lang="en-US" altLang="en-US"/>
          </a:p>
        </p:txBody>
      </p:sp>
    </p:spTree>
    <p:extLst>
      <p:ext uri="{BB962C8B-B14F-4D97-AF65-F5344CB8AC3E}">
        <p14:creationId xmlns:p14="http://schemas.microsoft.com/office/powerpoint/2010/main" val="62272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454571-E8F8-41CE-BB3F-243888EC39E4}" type="slidenum">
              <a:rPr lang="en-US" altLang="en-US"/>
              <a:pPr>
                <a:defRPr/>
              </a:pPr>
              <a:t>‹#›</a:t>
            </a:fld>
            <a:endParaRPr lang="en-US" altLang="en-US"/>
          </a:p>
        </p:txBody>
      </p:sp>
    </p:spTree>
    <p:extLst>
      <p:ext uri="{BB962C8B-B14F-4D97-AF65-F5344CB8AC3E}">
        <p14:creationId xmlns:p14="http://schemas.microsoft.com/office/powerpoint/2010/main" val="351628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B49054-3722-4A0E-9A61-4C7609930376}" type="slidenum">
              <a:rPr lang="en-US" altLang="en-US"/>
              <a:pPr>
                <a:defRPr/>
              </a:pPr>
              <a:t>‹#›</a:t>
            </a:fld>
            <a:endParaRPr lang="en-US" altLang="en-US"/>
          </a:p>
        </p:txBody>
      </p:sp>
    </p:spTree>
    <p:extLst>
      <p:ext uri="{BB962C8B-B14F-4D97-AF65-F5344CB8AC3E}">
        <p14:creationId xmlns:p14="http://schemas.microsoft.com/office/powerpoint/2010/main" val="131938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pPr>
              <a:defRPr/>
            </a:pPr>
            <a:fld id="{04698DD2-B515-4342-A29C-862EC51D85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0" descr="http://wallruru.com/wp-content/uploads/2014/08/Green-Background-10.jpg"/>
          <p:cNvPicPr>
            <a:picLocks noChangeAspect="1" noChangeArrowheads="1"/>
          </p:cNvPicPr>
          <p:nvPr/>
        </p:nvPicPr>
        <p:blipFill>
          <a:blip r:embed="rId3">
            <a:extLst>
              <a:ext uri="{28A0092B-C50C-407E-A947-70E740481C1C}">
                <a14:useLocalDpi xmlns:a14="http://schemas.microsoft.com/office/drawing/2010/main" val="0"/>
              </a:ext>
            </a:extLst>
          </a:blip>
          <a:srcRect b="16779"/>
          <a:stretch>
            <a:fillRect/>
          </a:stretch>
        </p:blipFill>
        <p:spPr bwMode="auto">
          <a:xfrm>
            <a:off x="-114300" y="-381000"/>
            <a:ext cx="33032700" cy="442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
          <p:cNvSpPr>
            <a:spLocks noChangeArrowheads="1"/>
          </p:cNvSpPr>
          <p:nvPr/>
        </p:nvSpPr>
        <p:spPr bwMode="auto">
          <a:xfrm>
            <a:off x="-114300" y="-381000"/>
            <a:ext cx="33032700" cy="44272200"/>
          </a:xfrm>
          <a:prstGeom prst="rect">
            <a:avLst/>
          </a:prstGeom>
          <a:gradFill flip="none" rotWithShape="1">
            <a:gsLst>
              <a:gs pos="35000">
                <a:srgbClr val="DCDDF0"/>
              </a:gs>
              <a:gs pos="82000">
                <a:schemeClr val="accent3">
                  <a:lumMod val="97000"/>
                  <a:lumOff val="3000"/>
                </a:schemeClr>
              </a:gs>
              <a:gs pos="100000">
                <a:schemeClr val="accent3">
                  <a:alpha val="81000"/>
                  <a:lumMod val="29000"/>
                  <a:lumOff val="71000"/>
                </a:schemeClr>
              </a:gs>
            </a:gsLst>
            <a:path path="circle">
              <a:fillToRect l="100000" t="100000"/>
            </a:path>
            <a:tileRect r="-100000" b="-100000"/>
          </a:gradFill>
          <a:ln w="9525" algn="ctr">
            <a:solidFill>
              <a:schemeClr val="bg1"/>
            </a:solidFill>
            <a:round/>
            <a:headEnd/>
            <a:tailEnd/>
          </a:ln>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solidFill>
                <a:srgbClr val="2664A0"/>
              </a:solidFill>
            </a:endParaRPr>
          </a:p>
        </p:txBody>
      </p:sp>
      <p:sp>
        <p:nvSpPr>
          <p:cNvPr id="3076" name="Rectangle 2"/>
          <p:cNvSpPr>
            <a:spLocks noChangeArrowheads="1"/>
          </p:cNvSpPr>
          <p:nvPr/>
        </p:nvSpPr>
        <p:spPr bwMode="auto">
          <a:xfrm>
            <a:off x="-114300" y="-381000"/>
            <a:ext cx="33032700" cy="5867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077" name="Text Box 5"/>
          <p:cNvSpPr txBox="1">
            <a:spLocks noChangeArrowheads="1"/>
          </p:cNvSpPr>
          <p:nvPr/>
        </p:nvSpPr>
        <p:spPr bwMode="auto">
          <a:xfrm>
            <a:off x="5791200" y="2257425"/>
            <a:ext cx="21336000" cy="43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buFontTx/>
              <a:buNone/>
            </a:pPr>
            <a:r>
              <a:rPr lang="en-US" altLang="en-US" sz="7200" dirty="0">
                <a:latin typeface="Segoe UI" panose="020B0502040204020203" pitchFamily="34" charset="0"/>
                <a:cs typeface="Segoe UI" panose="020B0502040204020203" pitchFamily="34" charset="0"/>
              </a:rPr>
              <a:t>Senior Project, </a:t>
            </a:r>
            <a:r>
              <a:rPr lang="en-US" altLang="en-US" sz="7200" dirty="0" smtClean="0">
                <a:latin typeface="Segoe UI" panose="020B0502040204020203" pitchFamily="34" charset="0"/>
                <a:cs typeface="Segoe UI" panose="020B0502040204020203" pitchFamily="34" charset="0"/>
              </a:rPr>
              <a:t>2015, Summer</a:t>
            </a:r>
            <a:endParaRPr lang="en-US" altLang="en-US" sz="7200" dirty="0">
              <a:latin typeface="Segoe UI" panose="020B0502040204020203" pitchFamily="34" charset="0"/>
              <a:cs typeface="Segoe UI" panose="020B0502040204020203" pitchFamily="34" charset="0"/>
            </a:endParaRPr>
          </a:p>
        </p:txBody>
      </p:sp>
      <p:sp>
        <p:nvSpPr>
          <p:cNvPr id="3078" name="Text Box 12"/>
          <p:cNvSpPr txBox="1">
            <a:spLocks noChangeArrowheads="1"/>
          </p:cNvSpPr>
          <p:nvPr/>
        </p:nvSpPr>
        <p:spPr bwMode="auto">
          <a:xfrm>
            <a:off x="8499872" y="2703513"/>
            <a:ext cx="15918656" cy="254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5400" b="1" dirty="0" smtClean="0">
                <a:solidFill>
                  <a:srgbClr val="998B7E"/>
                </a:solidFill>
                <a:latin typeface="Segoe UI" panose="020B0502040204020203" pitchFamily="34" charset="0"/>
                <a:cs typeface="Segoe UI" panose="020B0502040204020203" pitchFamily="34" charset="0"/>
              </a:rPr>
              <a:t>University City </a:t>
            </a:r>
            <a:r>
              <a:rPr lang="en-US" altLang="en-US" sz="5400" b="1" dirty="0">
                <a:solidFill>
                  <a:srgbClr val="998B7E"/>
                </a:solidFill>
                <a:latin typeface="Segoe UI" panose="020B0502040204020203" pitchFamily="34" charset="0"/>
                <a:cs typeface="Segoe UI" panose="020B0502040204020203" pitchFamily="34" charset="0"/>
              </a:rPr>
              <a:t>Traffic Simulator (UCTS</a:t>
            </a:r>
            <a:r>
              <a:rPr lang="en-US" altLang="en-US" sz="5400" b="1" dirty="0" smtClean="0">
                <a:solidFill>
                  <a:srgbClr val="998B7E"/>
                </a:solidFill>
                <a:latin typeface="Segoe UI" panose="020B0502040204020203" pitchFamily="34" charset="0"/>
                <a:cs typeface="Segoe UI" panose="020B0502040204020203" pitchFamily="34" charset="0"/>
              </a:rPr>
              <a:t>)</a:t>
            </a:r>
          </a:p>
          <a:p>
            <a:pPr algn="ctr" eaLnBrk="1" hangingPunct="1">
              <a:spcBef>
                <a:spcPct val="0"/>
              </a:spcBef>
              <a:buFontTx/>
              <a:buNone/>
            </a:pPr>
            <a:r>
              <a:rPr lang="en-US" altLang="en-US" sz="3500" b="1" dirty="0" smtClean="0">
                <a:solidFill>
                  <a:srgbClr val="998B7E"/>
                </a:solidFill>
                <a:latin typeface="Segoe UI" panose="020B0502040204020203" pitchFamily="34" charset="0"/>
                <a:cs typeface="Segoe UI" panose="020B0502040204020203" pitchFamily="34" charset="0"/>
              </a:rPr>
              <a:t>Student: </a:t>
            </a:r>
            <a:r>
              <a:rPr lang="en-US" altLang="en-US" sz="3500" dirty="0" smtClean="0">
                <a:solidFill>
                  <a:srgbClr val="998B7E"/>
                </a:solidFill>
                <a:latin typeface="Segoe UI" panose="020B0502040204020203" pitchFamily="34" charset="0"/>
                <a:cs typeface="Segoe UI" panose="020B0502040204020203" pitchFamily="34" charset="0"/>
              </a:rPr>
              <a:t>Daniel Costa e Sa, </a:t>
            </a:r>
            <a:r>
              <a:rPr lang="en-US" altLang="en-US" sz="3500" dirty="0" smtClean="0">
                <a:solidFill>
                  <a:srgbClr val="998B7E"/>
                </a:solidFill>
                <a:latin typeface="Segoe UI" panose="020B0502040204020203" pitchFamily="34" charset="0"/>
                <a:cs typeface="Segoe UI" panose="020B0502040204020203" pitchFamily="34" charset="0"/>
              </a:rPr>
              <a:t>Florida International University</a:t>
            </a:r>
          </a:p>
          <a:p>
            <a:pPr algn="ctr" eaLnBrk="1" hangingPunct="1">
              <a:spcBef>
                <a:spcPct val="0"/>
              </a:spcBef>
              <a:buFontTx/>
              <a:buNone/>
            </a:pPr>
            <a:r>
              <a:rPr lang="en-US" altLang="en-US" sz="3500" b="1" dirty="0" smtClean="0">
                <a:solidFill>
                  <a:srgbClr val="998B7E"/>
                </a:solidFill>
                <a:latin typeface="Segoe UI" panose="020B0502040204020203" pitchFamily="34" charset="0"/>
                <a:cs typeface="Segoe UI" panose="020B0502040204020203" pitchFamily="34" charset="0"/>
              </a:rPr>
              <a:t>Mentor</a:t>
            </a:r>
            <a:r>
              <a:rPr lang="en-US" altLang="en-US" sz="3500" b="1" dirty="0">
                <a:solidFill>
                  <a:srgbClr val="998B7E"/>
                </a:solidFill>
                <a:latin typeface="Segoe UI" panose="020B0502040204020203" pitchFamily="34" charset="0"/>
                <a:cs typeface="Segoe UI" panose="020B0502040204020203" pitchFamily="34" charset="0"/>
              </a:rPr>
              <a:t>:</a:t>
            </a:r>
            <a:r>
              <a:rPr lang="en-US" altLang="en-US" sz="3500" b="1" i="1" dirty="0">
                <a:solidFill>
                  <a:srgbClr val="998B7E"/>
                </a:solidFill>
                <a:latin typeface="Segoe UI" panose="020B0502040204020203" pitchFamily="34" charset="0"/>
                <a:cs typeface="Segoe UI" panose="020B0502040204020203" pitchFamily="34" charset="0"/>
              </a:rPr>
              <a:t> </a:t>
            </a:r>
            <a:r>
              <a:rPr lang="en-US" altLang="en-US" sz="3500" i="1" dirty="0" smtClean="0">
                <a:solidFill>
                  <a:srgbClr val="998B7E"/>
                </a:solidFill>
                <a:latin typeface="Segoe UI" panose="020B0502040204020203" pitchFamily="34" charset="0"/>
                <a:cs typeface="Segoe UI" panose="020B0502040204020203" pitchFamily="34" charset="0"/>
              </a:rPr>
              <a:t>Gerald Inberg, Dr. Oliver Ulrich, Charaf Azzouzi</a:t>
            </a:r>
            <a:endParaRPr lang="en-US" altLang="en-US" sz="3500" i="1" dirty="0">
              <a:solidFill>
                <a:srgbClr val="998B7E"/>
              </a:solidFill>
              <a:latin typeface="Segoe UI" panose="020B0502040204020203" pitchFamily="34" charset="0"/>
              <a:cs typeface="Segoe UI" panose="020B0502040204020203" pitchFamily="34" charset="0"/>
            </a:endParaRPr>
          </a:p>
          <a:p>
            <a:pPr algn="ctr" eaLnBrk="1" hangingPunct="1">
              <a:spcBef>
                <a:spcPct val="0"/>
              </a:spcBef>
              <a:buFontTx/>
              <a:buNone/>
            </a:pPr>
            <a:r>
              <a:rPr lang="en-US" altLang="en-US" sz="3500" b="1" dirty="0">
                <a:solidFill>
                  <a:srgbClr val="998B7E"/>
                </a:solidFill>
                <a:latin typeface="Segoe UI" panose="020B0502040204020203" pitchFamily="34" charset="0"/>
                <a:cs typeface="Segoe UI" panose="020B0502040204020203" pitchFamily="34" charset="0"/>
              </a:rPr>
              <a:t>Instructor:</a:t>
            </a:r>
            <a:r>
              <a:rPr lang="en-US" altLang="en-US" sz="3500" b="1" i="1" dirty="0">
                <a:solidFill>
                  <a:srgbClr val="998B7E"/>
                </a:solidFill>
                <a:latin typeface="Segoe UI" panose="020B0502040204020203" pitchFamily="34" charset="0"/>
                <a:cs typeface="Segoe UI" panose="020B0502040204020203" pitchFamily="34" charset="0"/>
              </a:rPr>
              <a:t> </a:t>
            </a:r>
            <a:r>
              <a:rPr lang="en-US" altLang="en-US" sz="3500" dirty="0">
                <a:solidFill>
                  <a:srgbClr val="998B7E"/>
                </a:solidFill>
                <a:latin typeface="Segoe UI" panose="020B0502040204020203" pitchFamily="34" charset="0"/>
                <a:cs typeface="Segoe UI" panose="020B0502040204020203" pitchFamily="34" charset="0"/>
              </a:rPr>
              <a:t>Masoud Sadjadi, Florida International University</a:t>
            </a:r>
          </a:p>
        </p:txBody>
      </p:sp>
      <p:sp>
        <p:nvSpPr>
          <p:cNvPr id="3079" name="Rectangle 18"/>
          <p:cNvSpPr>
            <a:spLocks noChangeArrowheads="1"/>
          </p:cNvSpPr>
          <p:nvPr/>
        </p:nvSpPr>
        <p:spPr bwMode="auto">
          <a:xfrm>
            <a:off x="914400" y="42062400"/>
            <a:ext cx="3108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080" name="Rectangle 6"/>
          <p:cNvSpPr>
            <a:spLocks noChangeArrowheads="1"/>
          </p:cNvSpPr>
          <p:nvPr/>
        </p:nvSpPr>
        <p:spPr bwMode="auto">
          <a:xfrm>
            <a:off x="14782800" y="3810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3600" b="1">
                <a:solidFill>
                  <a:srgbClr val="002F5F"/>
                </a:solidFill>
                <a:latin typeface="Arial Black" panose="020B0A04020102020204" pitchFamily="34" charset="0"/>
              </a:rPr>
              <a:t>School of Computing &amp; Information Sciences</a:t>
            </a:r>
            <a:endParaRPr lang="en-US" altLang="en-US" sz="3600">
              <a:solidFill>
                <a:srgbClr val="002F5F"/>
              </a:solidFill>
              <a:latin typeface="Arial Black" panose="020B0A04020102020204" pitchFamily="34" charset="0"/>
            </a:endParaRPr>
          </a:p>
        </p:txBody>
      </p:sp>
      <p:pic>
        <p:nvPicPr>
          <p:cNvPr id="3081"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72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3"/>
          <p:cNvSpPr>
            <a:spLocks noChangeArrowheads="1"/>
          </p:cNvSpPr>
          <p:nvPr/>
        </p:nvSpPr>
        <p:spPr bwMode="auto">
          <a:xfrm>
            <a:off x="1219200" y="60960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84" name="Text Box 19"/>
          <p:cNvSpPr txBox="1">
            <a:spLocks noChangeArrowheads="1"/>
          </p:cNvSpPr>
          <p:nvPr/>
        </p:nvSpPr>
        <p:spPr bwMode="auto">
          <a:xfrm>
            <a:off x="1676400" y="6384925"/>
            <a:ext cx="8770938"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Problem</a:t>
            </a:r>
          </a:p>
        </p:txBody>
      </p:sp>
      <p:sp>
        <p:nvSpPr>
          <p:cNvPr id="3088" name="Rectangle 42"/>
          <p:cNvSpPr>
            <a:spLocks noChangeArrowheads="1"/>
          </p:cNvSpPr>
          <p:nvPr/>
        </p:nvSpPr>
        <p:spPr bwMode="auto">
          <a:xfrm>
            <a:off x="1219200" y="17229138"/>
            <a:ext cx="9220200" cy="12641262"/>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89" name="Rectangle 43"/>
          <p:cNvSpPr>
            <a:spLocks noChangeArrowheads="1"/>
          </p:cNvSpPr>
          <p:nvPr/>
        </p:nvSpPr>
        <p:spPr bwMode="auto">
          <a:xfrm>
            <a:off x="1227138" y="3079115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0" name="Rectangle 44"/>
          <p:cNvSpPr>
            <a:spLocks noChangeArrowheads="1"/>
          </p:cNvSpPr>
          <p:nvPr/>
        </p:nvSpPr>
        <p:spPr bwMode="auto">
          <a:xfrm>
            <a:off x="11563350" y="307848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dirty="0" smtClean="0"/>
          </a:p>
        </p:txBody>
      </p:sp>
      <p:sp>
        <p:nvSpPr>
          <p:cNvPr id="3091" name="Rectangle 45"/>
          <p:cNvSpPr>
            <a:spLocks noChangeArrowheads="1"/>
          </p:cNvSpPr>
          <p:nvPr/>
        </p:nvSpPr>
        <p:spPr bwMode="auto">
          <a:xfrm>
            <a:off x="21907500" y="30783213"/>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2" name="Rectangle 46"/>
          <p:cNvSpPr>
            <a:spLocks noChangeArrowheads="1"/>
          </p:cNvSpPr>
          <p:nvPr/>
        </p:nvSpPr>
        <p:spPr bwMode="auto">
          <a:xfrm>
            <a:off x="11561763" y="17229138"/>
            <a:ext cx="9220200" cy="12641262"/>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3" name="Rectangle 47"/>
          <p:cNvSpPr>
            <a:spLocks noChangeArrowheads="1"/>
          </p:cNvSpPr>
          <p:nvPr/>
        </p:nvSpPr>
        <p:spPr bwMode="auto">
          <a:xfrm>
            <a:off x="21907500" y="17224375"/>
            <a:ext cx="9220200" cy="12641263"/>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dirty="0" smtClean="0"/>
          </a:p>
        </p:txBody>
      </p:sp>
      <p:sp>
        <p:nvSpPr>
          <p:cNvPr id="3094" name="Rectangle 32"/>
          <p:cNvSpPr>
            <a:spLocks noChangeArrowheads="1"/>
          </p:cNvSpPr>
          <p:nvPr/>
        </p:nvSpPr>
        <p:spPr bwMode="auto">
          <a:xfrm>
            <a:off x="11563350" y="60960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5" name="Rectangle 41"/>
          <p:cNvSpPr>
            <a:spLocks noChangeArrowheads="1"/>
          </p:cNvSpPr>
          <p:nvPr/>
        </p:nvSpPr>
        <p:spPr bwMode="auto">
          <a:xfrm>
            <a:off x="21907500" y="6130925"/>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2" name="Text Box 19"/>
          <p:cNvSpPr txBox="1">
            <a:spLocks noChangeArrowheads="1"/>
          </p:cNvSpPr>
          <p:nvPr/>
        </p:nvSpPr>
        <p:spPr bwMode="auto">
          <a:xfrm>
            <a:off x="12014200" y="6364288"/>
            <a:ext cx="8767763"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Current System</a:t>
            </a:r>
          </a:p>
        </p:txBody>
      </p:sp>
      <p:sp>
        <p:nvSpPr>
          <p:cNvPr id="3" name="Text Box 19"/>
          <p:cNvSpPr txBox="1">
            <a:spLocks noChangeArrowheads="1"/>
          </p:cNvSpPr>
          <p:nvPr/>
        </p:nvSpPr>
        <p:spPr bwMode="auto">
          <a:xfrm>
            <a:off x="22177375" y="6316663"/>
            <a:ext cx="8763000" cy="9318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Requirements</a:t>
            </a:r>
          </a:p>
        </p:txBody>
      </p:sp>
      <p:sp>
        <p:nvSpPr>
          <p:cNvPr id="4" name="Text Box 19"/>
          <p:cNvSpPr txBox="1">
            <a:spLocks noChangeArrowheads="1"/>
          </p:cNvSpPr>
          <p:nvPr/>
        </p:nvSpPr>
        <p:spPr bwMode="auto">
          <a:xfrm>
            <a:off x="1676400" y="17510125"/>
            <a:ext cx="8759825"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Model </a:t>
            </a:r>
            <a:r>
              <a:rPr lang="en-US" altLang="en-US" sz="5400" dirty="0">
                <a:solidFill>
                  <a:srgbClr val="998B7E"/>
                </a:solidFill>
                <a:latin typeface="Segoe UI" panose="020B0502040204020203" pitchFamily="34" charset="0"/>
                <a:cs typeface="Segoe UI" panose="020B0502040204020203" pitchFamily="34" charset="0"/>
              </a:rPr>
              <a:t>Design</a:t>
            </a:r>
          </a:p>
        </p:txBody>
      </p:sp>
      <p:sp>
        <p:nvSpPr>
          <p:cNvPr id="3096" name="Text Box 19"/>
          <p:cNvSpPr txBox="1">
            <a:spLocks noChangeArrowheads="1"/>
          </p:cNvSpPr>
          <p:nvPr/>
        </p:nvSpPr>
        <p:spPr bwMode="auto">
          <a:xfrm>
            <a:off x="12012613" y="17478375"/>
            <a:ext cx="8769350"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System </a:t>
            </a:r>
            <a:r>
              <a:rPr lang="en-US" altLang="en-US" sz="5400" dirty="0">
                <a:solidFill>
                  <a:srgbClr val="998B7E"/>
                </a:solidFill>
                <a:latin typeface="Segoe UI" panose="020B0502040204020203" pitchFamily="34" charset="0"/>
                <a:cs typeface="Segoe UI" panose="020B0502040204020203" pitchFamily="34" charset="0"/>
              </a:rPr>
              <a:t>Design</a:t>
            </a:r>
          </a:p>
        </p:txBody>
      </p:sp>
      <p:sp>
        <p:nvSpPr>
          <p:cNvPr id="3097" name="Text Box 19"/>
          <p:cNvSpPr txBox="1">
            <a:spLocks noChangeArrowheads="1"/>
          </p:cNvSpPr>
          <p:nvPr/>
        </p:nvSpPr>
        <p:spPr bwMode="auto">
          <a:xfrm>
            <a:off x="22333052" y="17655555"/>
            <a:ext cx="8772525" cy="93061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Implementation</a:t>
            </a:r>
            <a:endParaRPr lang="en-US" altLang="en-US" sz="5400" dirty="0">
              <a:solidFill>
                <a:srgbClr val="998B7E"/>
              </a:solidFill>
              <a:latin typeface="Segoe UI" panose="020B0502040204020203" pitchFamily="34" charset="0"/>
              <a:cs typeface="Segoe UI" panose="020B0502040204020203" pitchFamily="34" charset="0"/>
            </a:endParaRPr>
          </a:p>
        </p:txBody>
      </p:sp>
      <p:sp>
        <p:nvSpPr>
          <p:cNvPr id="3098" name="Text Box 19"/>
          <p:cNvSpPr txBox="1">
            <a:spLocks noChangeArrowheads="1"/>
          </p:cNvSpPr>
          <p:nvPr/>
        </p:nvSpPr>
        <p:spPr bwMode="auto">
          <a:xfrm>
            <a:off x="1600200" y="31089600"/>
            <a:ext cx="8799513"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Verification</a:t>
            </a:r>
          </a:p>
        </p:txBody>
      </p:sp>
      <p:sp>
        <p:nvSpPr>
          <p:cNvPr id="3099" name="Text Box 19"/>
          <p:cNvSpPr txBox="1">
            <a:spLocks noChangeArrowheads="1"/>
          </p:cNvSpPr>
          <p:nvPr/>
        </p:nvSpPr>
        <p:spPr bwMode="auto">
          <a:xfrm>
            <a:off x="22402800" y="31089600"/>
            <a:ext cx="8689975"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Summary</a:t>
            </a:r>
          </a:p>
        </p:txBody>
      </p:sp>
      <p:pic>
        <p:nvPicPr>
          <p:cNvPr id="3101" name="Picture 40" descr="http://thomaslarock.com/wp-content/uploads/2011/12/SQL-Server-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2176" y="24360895"/>
            <a:ext cx="239395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48" descr="http://www.wakanda.org/sites/default/files/blog/blog-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54123" y="21826477"/>
            <a:ext cx="24241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674813" y="7690281"/>
            <a:ext cx="8305800" cy="8463855"/>
          </a:xfrm>
          <a:prstGeom prst="rect">
            <a:avLst/>
          </a:prstGeom>
          <a:noFill/>
        </p:spPr>
        <p:txBody>
          <a:bodyPr>
            <a:spAutoFit/>
          </a:bodyPr>
          <a:lstStyle/>
          <a:p>
            <a:pPr algn="just">
              <a:defRPr/>
            </a:pPr>
            <a:r>
              <a:rPr lang="en-US" sz="3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Congestion on the roads and highways is a major problem in Miami-Dade County, and given the county’s rapidly growing population, it’s a hurdle that isn’t going away. </a:t>
            </a:r>
            <a:r>
              <a:rPr lang="en-US" sz="3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In the city of Sweetwater this is a big dilemma since the city is positioned between two large consumer areas (Dolphin Mall and International Mall) and FIU a 50,000 plus state university.  Continual growth in this area causes more and more congestion as an increasing number of drivers compete, in an unorganized way, for a limited set of resources</a:t>
            </a:r>
            <a:r>
              <a:rPr lang="en-US" sz="3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To </a:t>
            </a:r>
            <a:r>
              <a:rPr lang="en-US" sz="3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better understand this continual growth in traffic and the parameters that relieve or aggravate congestion is the reason for developing the model.</a:t>
            </a:r>
          </a:p>
        </p:txBody>
      </p:sp>
      <p:sp>
        <p:nvSpPr>
          <p:cNvPr id="49" name="TextBox 48"/>
          <p:cNvSpPr txBox="1"/>
          <p:nvPr/>
        </p:nvSpPr>
        <p:spPr>
          <a:xfrm>
            <a:off x="11953875" y="7717055"/>
            <a:ext cx="8305800" cy="6740307"/>
          </a:xfrm>
          <a:prstGeom prst="rect">
            <a:avLst/>
          </a:prstGeom>
          <a:noFill/>
        </p:spPr>
        <p:txBody>
          <a:bodyPr>
            <a:spAutoFit/>
          </a:bodyPr>
          <a:lstStyle/>
          <a:p>
            <a:pPr algn="just">
              <a:defRPr/>
            </a:pP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Current System is built and modeled on  the basis of the </a:t>
            </a:r>
            <a:r>
              <a:rPr lang="en-US" sz="3600" dirty="0">
                <a:solidFill>
                  <a:schemeClr val="tx1">
                    <a:lumMod val="65000"/>
                    <a:lumOff val="35000"/>
                  </a:schemeClr>
                </a:solidFill>
                <a:latin typeface="Segoe UI" panose="020B0502040204020203" pitchFamily="34" charset="0"/>
                <a:cs typeface="Segoe UI" panose="020B0502040204020203" pitchFamily="34" charset="0"/>
              </a:rPr>
              <a:t>busiest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part of city Cologne(Germany), Barbarossaplatz. The model includes the design of road positions, traffic lines, and traffic lights based on Barbarossaplatz area. The system visualizes traffic of the region in an agent-based simulation. In addition, it produces statistics about objects involved in simulating traffic conditions, so that conclusion about improving traffic flow can be made by user.</a:t>
            </a:r>
            <a:endParaRPr lang="en-US" sz="3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0" name="TextBox 49"/>
          <p:cNvSpPr txBox="1"/>
          <p:nvPr/>
        </p:nvSpPr>
        <p:spPr>
          <a:xfrm>
            <a:off x="22355175" y="7445375"/>
            <a:ext cx="8305800" cy="8987076"/>
          </a:xfrm>
          <a:prstGeom prst="rect">
            <a:avLst/>
          </a:prstGeom>
          <a:noFill/>
        </p:spPr>
        <p:txBody>
          <a:bodyPr>
            <a:spAutoFit/>
          </a:bodyPr>
          <a:lstStyle/>
          <a:p>
            <a:pPr algn="just">
              <a:defRPr/>
            </a:pPr>
            <a:r>
              <a:rPr lang="en-US" sz="3400" dirty="0">
                <a:solidFill>
                  <a:schemeClr val="tx1">
                    <a:lumMod val="65000"/>
                    <a:lumOff val="35000"/>
                  </a:schemeClr>
                </a:solidFill>
                <a:latin typeface="Segoe UI" panose="020B0502040204020203" pitchFamily="34" charset="0"/>
                <a:cs typeface="Segoe UI" panose="020B0502040204020203" pitchFamily="34" charset="0"/>
              </a:rPr>
              <a:t>The overall requirement of the project </a:t>
            </a:r>
            <a:r>
              <a:rPr lang="en-US" sz="3400" dirty="0" smtClean="0">
                <a:solidFill>
                  <a:schemeClr val="tx1">
                    <a:lumMod val="65000"/>
                    <a:lumOff val="35000"/>
                  </a:schemeClr>
                </a:solidFill>
                <a:latin typeface="Segoe UI" panose="020B0502040204020203" pitchFamily="34" charset="0"/>
                <a:cs typeface="Segoe UI" panose="020B0502040204020203" pitchFamily="34" charset="0"/>
              </a:rPr>
              <a:t>is </a:t>
            </a:r>
            <a:r>
              <a:rPr lang="en-US" sz="3400" dirty="0">
                <a:solidFill>
                  <a:schemeClr val="tx1">
                    <a:lumMod val="65000"/>
                    <a:lumOff val="35000"/>
                  </a:schemeClr>
                </a:solidFill>
                <a:latin typeface="Segoe UI" panose="020B0502040204020203" pitchFamily="34" charset="0"/>
                <a:cs typeface="Segoe UI" panose="020B0502040204020203" pitchFamily="34" charset="0"/>
              </a:rPr>
              <a:t>to elaborate the design and implement a </a:t>
            </a:r>
            <a:r>
              <a:rPr lang="en-US" sz="3400" dirty="0" smtClean="0">
                <a:solidFill>
                  <a:schemeClr val="tx1">
                    <a:lumMod val="65000"/>
                    <a:lumOff val="35000"/>
                  </a:schemeClr>
                </a:solidFill>
                <a:latin typeface="Segoe UI" panose="020B0502040204020203" pitchFamily="34" charset="0"/>
                <a:cs typeface="Segoe UI" panose="020B0502040204020203" pitchFamily="34" charset="0"/>
              </a:rPr>
              <a:t>UniversityCity/Sweetwater Traffic Simulator for research </a:t>
            </a:r>
            <a:r>
              <a:rPr lang="en-US" sz="3400" dirty="0" smtClean="0">
                <a:solidFill>
                  <a:schemeClr val="tx1">
                    <a:lumMod val="65000"/>
                    <a:lumOff val="35000"/>
                  </a:schemeClr>
                </a:solidFill>
                <a:latin typeface="Segoe UI" panose="020B0502040204020203" pitchFamily="34" charset="0"/>
                <a:cs typeface="Segoe UI" panose="020B0502040204020203" pitchFamily="34" charset="0"/>
              </a:rPr>
              <a:t>purposes. This wil</a:t>
            </a:r>
            <a:r>
              <a:rPr lang="en-US" sz="3400" dirty="0" smtClean="0">
                <a:solidFill>
                  <a:schemeClr val="tx1">
                    <a:lumMod val="65000"/>
                    <a:lumOff val="35000"/>
                  </a:schemeClr>
                </a:solidFill>
                <a:latin typeface="Segoe UI" panose="020B0502040204020203" pitchFamily="34" charset="0"/>
                <a:cs typeface="Segoe UI" panose="020B0502040204020203" pitchFamily="34" charset="0"/>
              </a:rPr>
              <a:t>l require that a subset of the Sweetwater region to have it’s highways and roads measured and transposed onto a scale so that coordinates and other information can be gathered. After which this information will be used to build a model that properly reflects the mapped region. Once the model has been built, the Graphic User Interface will need to be updated to display all necessary metrics when the simulator is running and will require added functionality such as being able to export an image of the model.</a:t>
            </a:r>
            <a:endParaRPr lang="en-US" sz="3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1" name="TextBox 50"/>
          <p:cNvSpPr txBox="1"/>
          <p:nvPr/>
        </p:nvSpPr>
        <p:spPr>
          <a:xfrm>
            <a:off x="1674813" y="18669000"/>
            <a:ext cx="8305800" cy="584200"/>
          </a:xfrm>
          <a:prstGeom prst="rect">
            <a:avLst/>
          </a:prstGeom>
          <a:noFill/>
        </p:spPr>
        <p:txBody>
          <a:bodyPr>
            <a:spAutoFit/>
          </a:bodyPr>
          <a:lstStyle/>
          <a:p>
            <a:pPr algn="just">
              <a:defRPr/>
            </a:pP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2" name="TextBox 51"/>
          <p:cNvSpPr txBox="1"/>
          <p:nvPr/>
        </p:nvSpPr>
        <p:spPr>
          <a:xfrm>
            <a:off x="22333052" y="18803619"/>
            <a:ext cx="8305800" cy="2554545"/>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system was implemented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using Java in NetBeans IDE, Java’s Swing library </a:t>
            </a:r>
            <a:r>
              <a:rPr lang="en-US" sz="3200" dirty="0">
                <a:solidFill>
                  <a:schemeClr val="tx1">
                    <a:lumMod val="65000"/>
                    <a:lumOff val="35000"/>
                  </a:schemeClr>
                </a:solidFill>
                <a:latin typeface="Segoe UI" panose="020B0502040204020203" pitchFamily="34" charset="0"/>
                <a:cs typeface="Segoe UI" panose="020B0502040204020203" pitchFamily="34" charset="0"/>
              </a:rPr>
              <a:t>for the user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interface. Microsoft’s Visio was used for designing the visual parts of the model and Excel was used for data collection.</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3" name="TextBox 52"/>
          <p:cNvSpPr txBox="1"/>
          <p:nvPr/>
        </p:nvSpPr>
        <p:spPr>
          <a:xfrm>
            <a:off x="1555750" y="32326263"/>
            <a:ext cx="8305800" cy="3416320"/>
          </a:xfrm>
          <a:prstGeom prst="rect">
            <a:avLst/>
          </a:prstGeom>
          <a:noFill/>
        </p:spPr>
        <p:txBody>
          <a:bodyPr>
            <a:spAutoFit/>
          </a:bodyPr>
          <a:lstStyle/>
          <a:p>
            <a:pPr algn="just">
              <a:defRPr/>
            </a:pPr>
            <a:r>
              <a:rPr lang="en-US" sz="3600" dirty="0">
                <a:solidFill>
                  <a:schemeClr val="tx1">
                    <a:lumMod val="65000"/>
                    <a:lumOff val="35000"/>
                  </a:schemeClr>
                </a:solidFill>
                <a:latin typeface="Segoe UI" panose="020B0502040204020203" pitchFamily="34" charset="0"/>
                <a:cs typeface="Segoe UI" panose="020B0502040204020203" pitchFamily="34" charset="0"/>
              </a:rPr>
              <a:t>The system was verified by developing a set of unit test with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NetBeans’ JUnit </a:t>
            </a:r>
            <a:r>
              <a:rPr lang="en-US" sz="3600" dirty="0">
                <a:solidFill>
                  <a:schemeClr val="tx1">
                    <a:lumMod val="65000"/>
                    <a:lumOff val="35000"/>
                  </a:schemeClr>
                </a:solidFill>
                <a:latin typeface="Segoe UI" panose="020B0502040204020203" pitchFamily="34" charset="0"/>
                <a:cs typeface="Segoe UI" panose="020B0502040204020203" pitchFamily="34" charset="0"/>
              </a:rPr>
              <a:t>in order to verify the functionality of the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system. </a:t>
            </a:r>
            <a:r>
              <a:rPr lang="en-US" sz="3600" dirty="0">
                <a:solidFill>
                  <a:schemeClr val="tx1">
                    <a:lumMod val="65000"/>
                    <a:lumOff val="35000"/>
                  </a:schemeClr>
                </a:solidFill>
                <a:latin typeface="Segoe UI" panose="020B0502040204020203" pitchFamily="34" charset="0"/>
                <a:cs typeface="Segoe UI" panose="020B0502040204020203" pitchFamily="34" charset="0"/>
              </a:rPr>
              <a:t>Manual system tests where also performed as adequate for UI testing purposes.</a:t>
            </a:r>
          </a:p>
        </p:txBody>
      </p:sp>
      <p:sp>
        <p:nvSpPr>
          <p:cNvPr id="54" name="TextBox 53"/>
          <p:cNvSpPr txBox="1"/>
          <p:nvPr/>
        </p:nvSpPr>
        <p:spPr>
          <a:xfrm>
            <a:off x="11963400" y="18516600"/>
            <a:ext cx="8305800" cy="3046988"/>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below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Package </a:t>
            </a:r>
            <a:r>
              <a:rPr lang="en-US" sz="3200" dirty="0">
                <a:solidFill>
                  <a:schemeClr val="tx1">
                    <a:lumMod val="65000"/>
                    <a:lumOff val="35000"/>
                  </a:schemeClr>
                </a:solidFill>
                <a:latin typeface="Segoe UI" panose="020B0502040204020203" pitchFamily="34" charset="0"/>
                <a:cs typeface="Segoe UI" panose="020B0502040204020203" pitchFamily="34" charset="0"/>
              </a:rPr>
              <a:t>Diagram displays each of the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component </a:t>
            </a:r>
            <a:r>
              <a:rPr lang="en-US" sz="3200" dirty="0">
                <a:solidFill>
                  <a:schemeClr val="tx1">
                    <a:lumMod val="65000"/>
                    <a:lumOff val="35000"/>
                  </a:schemeClr>
                </a:solidFill>
                <a:latin typeface="Segoe UI" panose="020B0502040204020203" pitchFamily="34" charset="0"/>
                <a:cs typeface="Segoe UI" panose="020B0502040204020203" pitchFamily="34" charset="0"/>
              </a:rPr>
              <a:t>necessary for the correct functioning of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the Simulator. </a:t>
            </a:r>
            <a:r>
              <a:rPr lang="en-US" sz="3200" dirty="0">
                <a:solidFill>
                  <a:schemeClr val="tx1">
                    <a:lumMod val="65000"/>
                    <a:lumOff val="35000"/>
                  </a:schemeClr>
                </a:solidFill>
                <a:latin typeface="Segoe UI" panose="020B0502040204020203" pitchFamily="34" charset="0"/>
                <a:cs typeface="Segoe UI" panose="020B0502040204020203" pitchFamily="34" charset="0"/>
              </a:rPr>
              <a:t>This diagram includes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components such as entities, GUI, simulation, statistics, events, organization and their relationship to each other. </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112" name="Rectangle 1"/>
          <p:cNvSpPr>
            <a:spLocks noChangeArrowheads="1"/>
          </p:cNvSpPr>
          <p:nvPr/>
        </p:nvSpPr>
        <p:spPr bwMode="auto">
          <a:xfrm>
            <a:off x="-114300" y="41616313"/>
            <a:ext cx="33032700" cy="22748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113" name="Text Box 72"/>
          <p:cNvSpPr txBox="1">
            <a:spLocks noChangeArrowheads="1"/>
          </p:cNvSpPr>
          <p:nvPr/>
        </p:nvSpPr>
        <p:spPr bwMode="auto">
          <a:xfrm>
            <a:off x="762000" y="42900600"/>
            <a:ext cx="31394400" cy="49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square"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
                <a:srgbClr val="3333CC"/>
              </a:buClr>
              <a:buFontTx/>
              <a:buNone/>
            </a:pPr>
            <a:r>
              <a:rPr lang="en-US" altLang="en-US" sz="2600" dirty="0">
                <a:solidFill>
                  <a:srgbClr val="998B7E"/>
                </a:solidFill>
              </a:rPr>
              <a:t>The material presented in this poster is based upon the work supported by </a:t>
            </a:r>
            <a:r>
              <a:rPr lang="en-US" altLang="en-US" sz="2600" dirty="0" smtClean="0">
                <a:solidFill>
                  <a:srgbClr val="998B7E"/>
                </a:solidFill>
              </a:rPr>
              <a:t>FIU. </a:t>
            </a:r>
            <a:r>
              <a:rPr lang="en-US" altLang="en-US" sz="2600" dirty="0">
                <a:solidFill>
                  <a:srgbClr val="998B7E"/>
                </a:solidFill>
              </a:rPr>
              <a:t>I am thankful to the help that I received from my group members: </a:t>
            </a:r>
            <a:r>
              <a:rPr lang="en-US" altLang="en-US" sz="2600" dirty="0" err="1" smtClean="0">
                <a:solidFill>
                  <a:srgbClr val="998B7E"/>
                </a:solidFill>
              </a:rPr>
              <a:t>Artiom</a:t>
            </a:r>
            <a:r>
              <a:rPr lang="en-US" altLang="en-US" sz="2600" dirty="0" smtClean="0">
                <a:solidFill>
                  <a:srgbClr val="998B7E"/>
                </a:solidFill>
              </a:rPr>
              <a:t> </a:t>
            </a:r>
            <a:r>
              <a:rPr lang="en-US" altLang="en-US" sz="2600" dirty="0" err="1" smtClean="0">
                <a:solidFill>
                  <a:srgbClr val="998B7E"/>
                </a:solidFill>
              </a:rPr>
              <a:t>Tiurin</a:t>
            </a:r>
            <a:r>
              <a:rPr lang="en-US" altLang="en-US" sz="2600" dirty="0" smtClean="0">
                <a:solidFill>
                  <a:srgbClr val="998B7E"/>
                </a:solidFill>
              </a:rPr>
              <a:t> and </a:t>
            </a:r>
            <a:r>
              <a:rPr lang="en-US" altLang="en-US" sz="2600" dirty="0" smtClean="0">
                <a:solidFill>
                  <a:srgbClr val="998B7E"/>
                </a:solidFill>
              </a:rPr>
              <a:t>development guidance from Charaf Azzouzi</a:t>
            </a:r>
            <a:endParaRPr lang="en-US" altLang="en-US" sz="2600" dirty="0">
              <a:solidFill>
                <a:srgbClr val="998B7E"/>
              </a:solidFill>
            </a:endParaRPr>
          </a:p>
        </p:txBody>
      </p:sp>
      <p:sp>
        <p:nvSpPr>
          <p:cNvPr id="3114" name="Text Box 19"/>
          <p:cNvSpPr txBox="1">
            <a:spLocks noChangeArrowheads="1"/>
          </p:cNvSpPr>
          <p:nvPr/>
        </p:nvSpPr>
        <p:spPr bwMode="auto">
          <a:xfrm>
            <a:off x="914400" y="41941750"/>
            <a:ext cx="66405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Acknowledgement</a:t>
            </a:r>
          </a:p>
        </p:txBody>
      </p:sp>
      <p:sp>
        <p:nvSpPr>
          <p:cNvPr id="3115" name="TextBox 26"/>
          <p:cNvSpPr txBox="1">
            <a:spLocks noChangeArrowheads="1"/>
          </p:cNvSpPr>
          <p:nvPr/>
        </p:nvSpPr>
        <p:spPr bwMode="auto">
          <a:xfrm>
            <a:off x="1393824" y="28673258"/>
            <a:ext cx="846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a:t>
            </a:r>
            <a:r>
              <a:rPr lang="en-US" altLang="en-US" sz="2800" dirty="0" smtClean="0"/>
              <a:t>1.1: Model Lane Graph </a:t>
            </a:r>
            <a:endParaRPr lang="en-US" altLang="en-US" sz="2800" dirty="0"/>
          </a:p>
        </p:txBody>
      </p:sp>
      <p:sp>
        <p:nvSpPr>
          <p:cNvPr id="3116" name="TextBox 90"/>
          <p:cNvSpPr txBox="1">
            <a:spLocks noChangeArrowheads="1"/>
          </p:cNvSpPr>
          <p:nvPr/>
        </p:nvSpPr>
        <p:spPr bwMode="auto">
          <a:xfrm>
            <a:off x="11953875" y="28694063"/>
            <a:ext cx="846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1.2: </a:t>
            </a:r>
            <a:r>
              <a:rPr lang="en-US" altLang="en-US" sz="2800" dirty="0" smtClean="0"/>
              <a:t>Package Diagram</a:t>
            </a:r>
            <a:endParaRPr lang="en-US" altLang="en-US" sz="2800" dirty="0"/>
          </a:p>
        </p:txBody>
      </p:sp>
      <p:sp>
        <p:nvSpPr>
          <p:cNvPr id="3118" name="TextBox 93"/>
          <p:cNvSpPr txBox="1">
            <a:spLocks noChangeArrowheads="1"/>
          </p:cNvSpPr>
          <p:nvPr/>
        </p:nvSpPr>
        <p:spPr bwMode="auto">
          <a:xfrm>
            <a:off x="11887200" y="38000198"/>
            <a:ext cx="61164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dirty="0"/>
              <a:t>Figure 1.4: </a:t>
            </a:r>
            <a:r>
              <a:rPr lang="en-US" altLang="en-US" sz="2000" b="1" dirty="0" smtClean="0"/>
              <a:t>A visual representation of the working simulation taken using the export function added to the GUI</a:t>
            </a:r>
            <a:endParaRPr lang="en-US" altLang="en-US" sz="2000" b="1" dirty="0"/>
          </a:p>
        </p:txBody>
      </p:sp>
      <p:sp>
        <p:nvSpPr>
          <p:cNvPr id="31" name="TextBox 30"/>
          <p:cNvSpPr txBox="1"/>
          <p:nvPr/>
        </p:nvSpPr>
        <p:spPr>
          <a:xfrm>
            <a:off x="22309138" y="32277050"/>
            <a:ext cx="8313737" cy="6186309"/>
          </a:xfrm>
          <a:prstGeom prst="rect">
            <a:avLst/>
          </a:prstGeom>
          <a:noFill/>
        </p:spPr>
        <p:txBody>
          <a:bodyPr>
            <a:spAutoFit/>
          </a:bodyPr>
          <a:lstStyle/>
          <a:p>
            <a:pPr algn="just">
              <a:defRPr/>
            </a:pPr>
            <a:r>
              <a:rPr lang="en-US" sz="3600" dirty="0">
                <a:solidFill>
                  <a:schemeClr val="tx1">
                    <a:lumMod val="65000"/>
                    <a:lumOff val="35000"/>
                  </a:schemeClr>
                </a:solidFill>
                <a:latin typeface="Segoe UI" panose="020B0502040204020203" pitchFamily="34" charset="0"/>
                <a:cs typeface="Segoe UI" panose="020B0502040204020203" pitchFamily="34" charset="0"/>
              </a:rPr>
              <a:t>This project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allows us to observe Sweetwater’s  traffic simulation for SW 8</a:t>
            </a:r>
            <a:r>
              <a:rPr lang="en-US" sz="3600" baseline="30000" dirty="0" smtClean="0">
                <a:solidFill>
                  <a:schemeClr val="tx1">
                    <a:lumMod val="65000"/>
                    <a:lumOff val="35000"/>
                  </a:schemeClr>
                </a:solidFill>
                <a:latin typeface="Segoe UI" panose="020B0502040204020203" pitchFamily="34" charset="0"/>
                <a:cs typeface="Segoe UI" panose="020B0502040204020203" pitchFamily="34" charset="0"/>
              </a:rPr>
              <a:t>th</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 Str and Flagler Str. Careful observation of the Sweetwater model may encourage important traffic improvements as well as provide knowledge about traffic to the City infrastructure. </a:t>
            </a:r>
          </a:p>
          <a:p>
            <a:pPr algn="just">
              <a:defRPr/>
            </a:pP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Agent-based traffic simulation system can be applied to any city area model troubled by traffic congestions.</a:t>
            </a:r>
            <a:endParaRPr lang="en-US" sz="3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5" name="TextBox 74"/>
          <p:cNvSpPr txBox="1"/>
          <p:nvPr/>
        </p:nvSpPr>
        <p:spPr>
          <a:xfrm>
            <a:off x="1674813" y="18669000"/>
            <a:ext cx="8305800" cy="1077218"/>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following is the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Sweetwater’s major roads Lane Graph.</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3128"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44488"/>
            <a:ext cx="92075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descr="http://cake.fiu.edu/TIGER2013/images-and-maps/jpgs/USDOT_TIG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0" y="533400"/>
            <a:ext cx="9372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a:stretch>
            <a:fillRect/>
          </a:stretch>
        </p:blipFill>
        <p:spPr>
          <a:xfrm>
            <a:off x="24155400" y="1752600"/>
            <a:ext cx="7953154" cy="838200"/>
          </a:xfrm>
          <a:prstGeom prst="rect">
            <a:avLst/>
          </a:prstGeom>
        </p:spPr>
      </p:pic>
      <p:pic>
        <p:nvPicPr>
          <p:cNvPr id="9" name="Picture 8"/>
          <p:cNvPicPr>
            <a:picLocks noChangeAspect="1"/>
          </p:cNvPicPr>
          <p:nvPr/>
        </p:nvPicPr>
        <p:blipFill>
          <a:blip r:embed="rId10"/>
          <a:stretch>
            <a:fillRect/>
          </a:stretch>
        </p:blipFill>
        <p:spPr>
          <a:xfrm>
            <a:off x="22440900" y="21664551"/>
            <a:ext cx="3429000" cy="1734074"/>
          </a:xfrm>
          <a:prstGeom prst="rect">
            <a:avLst/>
          </a:prstGeom>
        </p:spPr>
      </p:pic>
      <p:pic>
        <p:nvPicPr>
          <p:cNvPr id="10" name="Picture 9"/>
          <p:cNvPicPr>
            <a:picLocks noChangeAspect="1"/>
          </p:cNvPicPr>
          <p:nvPr/>
        </p:nvPicPr>
        <p:blipFill>
          <a:blip r:embed="rId11"/>
          <a:stretch>
            <a:fillRect/>
          </a:stretch>
        </p:blipFill>
        <p:spPr>
          <a:xfrm>
            <a:off x="22440900" y="24458527"/>
            <a:ext cx="1943100" cy="1771650"/>
          </a:xfrm>
          <a:prstGeom prst="rect">
            <a:avLst/>
          </a:prstGeom>
        </p:spPr>
      </p:pic>
      <p:pic>
        <p:nvPicPr>
          <p:cNvPr id="12" name="Picture 11"/>
          <p:cNvPicPr>
            <a:picLocks noChangeAspect="1"/>
          </p:cNvPicPr>
          <p:nvPr/>
        </p:nvPicPr>
        <p:blipFill>
          <a:blip r:embed="rId12"/>
          <a:stretch>
            <a:fillRect/>
          </a:stretch>
        </p:blipFill>
        <p:spPr>
          <a:xfrm>
            <a:off x="25329098" y="24536180"/>
            <a:ext cx="1476375" cy="1495425"/>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34800" y="21945600"/>
            <a:ext cx="8915400" cy="6553200"/>
          </a:xfrm>
          <a:prstGeom prst="rect">
            <a:avLst/>
          </a:prstGeom>
        </p:spPr>
      </p:pic>
      <p:sp>
        <p:nvSpPr>
          <p:cNvPr id="58" name="TextBox 93"/>
          <p:cNvSpPr txBox="1">
            <a:spLocks noChangeArrowheads="1"/>
          </p:cNvSpPr>
          <p:nvPr/>
        </p:nvSpPr>
        <p:spPr bwMode="auto">
          <a:xfrm>
            <a:off x="18633909" y="38261703"/>
            <a:ext cx="18077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dirty="0"/>
              <a:t>Figure </a:t>
            </a:r>
            <a:r>
              <a:rPr lang="en-US" altLang="en-US" sz="2000" b="1" dirty="0" smtClean="0"/>
              <a:t>1.5: </a:t>
            </a:r>
            <a:r>
              <a:rPr lang="en-US" altLang="en-US" sz="2000" b="1" dirty="0"/>
              <a:t>Screenshot of </a:t>
            </a:r>
            <a:r>
              <a:rPr lang="en-US" altLang="en-US" sz="2000" b="1" dirty="0" smtClean="0"/>
              <a:t>UI, representing </a:t>
            </a:r>
            <a:r>
              <a:rPr lang="en-US" altLang="en-US" sz="2000" b="1" dirty="0" smtClean="0"/>
              <a:t>the live stats panel</a:t>
            </a:r>
            <a:endParaRPr lang="en-US" altLang="en-US" sz="2000" b="1" dirty="0"/>
          </a:p>
        </p:txBody>
      </p:sp>
      <p:sp>
        <p:nvSpPr>
          <p:cNvPr id="61" name="TextBox 90"/>
          <p:cNvSpPr txBox="1">
            <a:spLocks noChangeArrowheads="1"/>
          </p:cNvSpPr>
          <p:nvPr/>
        </p:nvSpPr>
        <p:spPr bwMode="auto">
          <a:xfrm>
            <a:off x="22223284" y="27978859"/>
            <a:ext cx="8467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1.3: A sample of the frameworks, tools, and software used to implement the system</a:t>
            </a:r>
            <a:r>
              <a:rPr lang="en-US" altLang="en-US" sz="3200" dirty="0"/>
              <a:t>.</a:t>
            </a: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74813" y="19983451"/>
            <a:ext cx="8475763" cy="8016540"/>
          </a:xfrm>
          <a:prstGeom prst="rect">
            <a:avLst/>
          </a:prstGeom>
        </p:spPr>
      </p:pic>
      <p:sp>
        <p:nvSpPr>
          <p:cNvPr id="7" name="Rectangle 6"/>
          <p:cNvSpPr/>
          <p:nvPr/>
        </p:nvSpPr>
        <p:spPr bwMode="auto">
          <a:xfrm>
            <a:off x="8997258" y="22939375"/>
            <a:ext cx="1219200" cy="685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dirty="0" smtClean="0">
              <a:ln>
                <a:noFill/>
              </a:ln>
              <a:solidFill>
                <a:schemeClr val="tx1"/>
              </a:solidFill>
              <a:effectLst/>
              <a:latin typeface="Arial"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469392" y="30970538"/>
            <a:ext cx="2180807" cy="7029660"/>
          </a:xfrm>
          <a:prstGeom prst="rect">
            <a:avLst/>
          </a:prstGeom>
        </p:spPr>
      </p:pic>
      <p:pic>
        <p:nvPicPr>
          <p:cNvPr id="16" name="Picture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706019" y="31059590"/>
            <a:ext cx="6634922" cy="620221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13453</TotalTime>
  <Words>656</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vt:lpstr>
      <vt:lpstr>Calibri</vt:lpstr>
      <vt:lpstr>Segoe UI</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daniel s costaesa</cp:lastModifiedBy>
  <cp:revision>121</cp:revision>
  <dcterms:created xsi:type="dcterms:W3CDTF">2012-11-19T15:27:41Z</dcterms:created>
  <dcterms:modified xsi:type="dcterms:W3CDTF">2015-07-27T20:40:53Z</dcterms:modified>
</cp:coreProperties>
</file>