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 id="275" r:id="rId16"/>
    <p:sldId id="276" r:id="rId17"/>
    <p:sldId id="277" r:id="rId18"/>
    <p:sldId id="278" r:id="rId19"/>
    <p:sldId id="263" r:id="rId20"/>
    <p:sldId id="264" r:id="rId21"/>
    <p:sldId id="265" r:id="rId22"/>
    <p:sldId id="266" r:id="rId23"/>
    <p:sldId id="267" r:id="rId24"/>
    <p:sldId id="279" r:id="rId25"/>
    <p:sldId id="280" r:id="rId26"/>
    <p:sldId id="282" r:id="rId27"/>
    <p:sldId id="283" r:id="rId28"/>
    <p:sldId id="284" r:id="rId29"/>
    <p:sldId id="285" r:id="rId30"/>
    <p:sldId id="286" r:id="rId31"/>
    <p:sldId id="287" r:id="rId32"/>
    <p:sldId id="288"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959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6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339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2420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300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5411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990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5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716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063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133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02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350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962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65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622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4/30/2015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124786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7924800" cy="1231436"/>
          </a:xfrm>
        </p:spPr>
        <p:txBody>
          <a:bodyPr/>
          <a:lstStyle/>
          <a:p>
            <a:pPr algn="ctr"/>
            <a:r>
              <a:rPr lang="en-US" sz="4800" dirty="0" smtClean="0"/>
              <a:t>Touch and Mid–Air </a:t>
            </a:r>
            <a:br>
              <a:rPr lang="en-US" sz="4800" dirty="0" smtClean="0"/>
            </a:br>
            <a:r>
              <a:rPr lang="en-US" sz="4800" dirty="0" smtClean="0"/>
              <a:t>Framework</a:t>
            </a:r>
            <a:endParaRPr lang="en-US" sz="4800" dirty="0"/>
          </a:p>
        </p:txBody>
      </p:sp>
      <p:sp>
        <p:nvSpPr>
          <p:cNvPr id="3" name="Subtitle 2"/>
          <p:cNvSpPr>
            <a:spLocks noGrp="1"/>
          </p:cNvSpPr>
          <p:nvPr>
            <p:ph type="subTitle" idx="1"/>
          </p:nvPr>
        </p:nvSpPr>
        <p:spPr>
          <a:xfrm>
            <a:off x="3984757" y="4537911"/>
            <a:ext cx="3962400" cy="825965"/>
          </a:xfrm>
        </p:spPr>
        <p:txBody>
          <a:bodyPr>
            <a:normAutofit/>
          </a:bodyPr>
          <a:lstStyle/>
          <a:p>
            <a:pPr algn="l"/>
            <a:r>
              <a:rPr lang="en-US" dirty="0" smtClean="0"/>
              <a:t>Team Member: Richard A Lopez</a:t>
            </a:r>
          </a:p>
          <a:p>
            <a:pPr algn="l"/>
            <a:r>
              <a:rPr lang="en-US" dirty="0" smtClean="0"/>
              <a:t>Developer, Scrum Master</a:t>
            </a:r>
            <a:endParaRPr lang="en-US" dirty="0"/>
          </a:p>
        </p:txBody>
      </p:sp>
      <p:sp>
        <p:nvSpPr>
          <p:cNvPr id="4" name="TextBox 3"/>
          <p:cNvSpPr txBox="1"/>
          <p:nvPr/>
        </p:nvSpPr>
        <p:spPr>
          <a:xfrm>
            <a:off x="2971800" y="3288836"/>
            <a:ext cx="1736309" cy="523220"/>
          </a:xfrm>
          <a:prstGeom prst="rect">
            <a:avLst/>
          </a:prstGeom>
          <a:noFill/>
        </p:spPr>
        <p:txBody>
          <a:bodyPr wrap="none" rtlCol="0">
            <a:spAutoFit/>
          </a:bodyPr>
          <a:lstStyle/>
          <a:p>
            <a:r>
              <a:rPr lang="en-US" sz="2800" dirty="0" smtClean="0">
                <a:solidFill>
                  <a:schemeClr val="accent1"/>
                </a:solidFill>
              </a:rPr>
              <a:t>Visualizer</a:t>
            </a:r>
            <a:endParaRPr lang="en-US" sz="2800" dirty="0">
              <a:solidFill>
                <a:schemeClr val="accent1"/>
              </a:solidFill>
            </a:endParaRPr>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516" y="8474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bwMode="auto">
          <a:xfrm>
            <a:off x="3251313" y="4756440"/>
            <a:ext cx="3738575" cy="55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endParaRPr lang="en-US" altLang="en-US" sz="2800"/>
          </a:p>
        </p:txBody>
      </p:sp>
      <p:pic>
        <p:nvPicPr>
          <p:cNvPr id="7" name="Picture 2" descr="NSF-C-AKE_100p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35688"/>
            <a:ext cx="6245352" cy="74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tfly.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522" y="6223597"/>
            <a:ext cx="1129362" cy="60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Screenshot 2015-04-16 14.38.4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6165810"/>
            <a:ext cx="3022517" cy="66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DSP_Logo.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80263" y="6288922"/>
            <a:ext cx="904494" cy="540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42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66800"/>
            <a:ext cx="7663404" cy="5365192"/>
          </a:xfrm>
          <a:prstGeom prst="rect">
            <a:avLst/>
          </a:prstGeom>
        </p:spPr>
      </p:pic>
    </p:spTree>
    <p:extLst>
      <p:ext uri="{BB962C8B-B14F-4D97-AF65-F5344CB8AC3E}">
        <p14:creationId xmlns:p14="http://schemas.microsoft.com/office/powerpoint/2010/main" val="321659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97" y="1320800"/>
            <a:ext cx="6772275" cy="4524375"/>
          </a:xfrm>
          <a:prstGeom prst="rect">
            <a:avLst/>
          </a:prstGeom>
        </p:spPr>
      </p:pic>
    </p:spTree>
    <p:extLst>
      <p:ext uri="{BB962C8B-B14F-4D97-AF65-F5344CB8AC3E}">
        <p14:creationId xmlns:p14="http://schemas.microsoft.com/office/powerpoint/2010/main" val="356943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67" y="1828800"/>
            <a:ext cx="7258639" cy="3143250"/>
          </a:xfrm>
          <a:prstGeom prst="rect">
            <a:avLst/>
          </a:prstGeom>
        </p:spPr>
      </p:pic>
    </p:spTree>
    <p:extLst>
      <p:ext uri="{BB962C8B-B14F-4D97-AF65-F5344CB8AC3E}">
        <p14:creationId xmlns:p14="http://schemas.microsoft.com/office/powerpoint/2010/main" val="80792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94" y="990600"/>
            <a:ext cx="6800850" cy="4914900"/>
          </a:xfrm>
          <a:prstGeom prst="rect">
            <a:avLst/>
          </a:prstGeom>
        </p:spPr>
      </p:pic>
    </p:spTree>
    <p:extLst>
      <p:ext uri="{BB962C8B-B14F-4D97-AF65-F5344CB8AC3E}">
        <p14:creationId xmlns:p14="http://schemas.microsoft.com/office/powerpoint/2010/main" val="73888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0600"/>
            <a:ext cx="7239000" cy="4829175"/>
          </a:xfrm>
          <a:prstGeom prst="rect">
            <a:avLst/>
          </a:prstGeom>
        </p:spPr>
      </p:pic>
    </p:spTree>
    <p:extLst>
      <p:ext uri="{BB962C8B-B14F-4D97-AF65-F5344CB8AC3E}">
        <p14:creationId xmlns:p14="http://schemas.microsoft.com/office/powerpoint/2010/main" val="33431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0"/>
            <a:ext cx="7025772" cy="5340380"/>
          </a:xfrm>
          <a:prstGeom prst="rect">
            <a:avLst/>
          </a:prstGeom>
        </p:spPr>
      </p:pic>
    </p:spTree>
    <p:extLst>
      <p:ext uri="{BB962C8B-B14F-4D97-AF65-F5344CB8AC3E}">
        <p14:creationId xmlns:p14="http://schemas.microsoft.com/office/powerpoint/2010/main" val="253231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26" y="669544"/>
            <a:ext cx="6809718" cy="5310590"/>
          </a:xfrm>
          <a:prstGeom prst="rect">
            <a:avLst/>
          </a:prstGeom>
        </p:spPr>
      </p:pic>
    </p:spTree>
    <p:extLst>
      <p:ext uri="{BB962C8B-B14F-4D97-AF65-F5344CB8AC3E}">
        <p14:creationId xmlns:p14="http://schemas.microsoft.com/office/powerpoint/2010/main" val="120132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43000"/>
            <a:ext cx="6553200" cy="3810000"/>
          </a:xfrm>
          <a:prstGeom prst="rect">
            <a:avLst/>
          </a:prstGeom>
        </p:spPr>
      </p:pic>
    </p:spTree>
    <p:extLst>
      <p:ext uri="{BB962C8B-B14F-4D97-AF65-F5344CB8AC3E}">
        <p14:creationId xmlns:p14="http://schemas.microsoft.com/office/powerpoint/2010/main" val="203164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219200"/>
            <a:ext cx="6268825" cy="3429000"/>
          </a:xfrm>
          <a:prstGeom prst="rect">
            <a:avLst/>
          </a:prstGeom>
        </p:spPr>
      </p:pic>
    </p:spTree>
    <p:extLst>
      <p:ext uri="{BB962C8B-B14F-4D97-AF65-F5344CB8AC3E}">
        <p14:creationId xmlns:p14="http://schemas.microsoft.com/office/powerpoint/2010/main" val="127750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Service </a:t>
            </a:r>
            <a:r>
              <a:rPr lang="en-US" dirty="0"/>
              <a:t>Oriented </a:t>
            </a:r>
            <a:r>
              <a:rPr lang="en-US" dirty="0" smtClean="0"/>
              <a:t>Architecture</a:t>
            </a:r>
          </a:p>
          <a:p>
            <a:pPr lvl="1"/>
            <a:r>
              <a:rPr lang="en-US" dirty="0" smtClean="0"/>
              <a:t>OS input Messages</a:t>
            </a:r>
          </a:p>
          <a:p>
            <a:pPr lvl="1"/>
            <a:r>
              <a:rPr lang="en-US" dirty="0" smtClean="0"/>
              <a:t>All messages trough Connection</a:t>
            </a:r>
            <a:endParaRPr lang="en-US" dirty="0"/>
          </a:p>
          <a:p>
            <a:endParaRPr lang="en-US" dirty="0" smtClean="0"/>
          </a:p>
          <a:p>
            <a:endParaRPr lang="en-US" dirty="0"/>
          </a:p>
          <a:p>
            <a:r>
              <a:rPr lang="en-US" dirty="0" smtClean="0"/>
              <a:t>Model View </a:t>
            </a:r>
            <a:r>
              <a:rPr lang="en-US" dirty="0"/>
              <a:t>Controller </a:t>
            </a:r>
            <a:endParaRPr lang="en-US" dirty="0" smtClean="0"/>
          </a:p>
          <a:p>
            <a:pPr lvl="1"/>
            <a:r>
              <a:rPr lang="en-US" dirty="0" smtClean="0"/>
              <a:t>Visualization – View</a:t>
            </a:r>
          </a:p>
          <a:p>
            <a:pPr lvl="1"/>
            <a:r>
              <a:rPr lang="en-US" dirty="0" smtClean="0"/>
              <a:t>Device – Controller</a:t>
            </a:r>
          </a:p>
          <a:p>
            <a:pPr lvl="1"/>
            <a:r>
              <a:rPr lang="en-US" dirty="0" smtClean="0"/>
              <a:t>Connection - Model</a:t>
            </a:r>
            <a:endParaRPr lang="en-US" dirty="0"/>
          </a:p>
        </p:txBody>
      </p:sp>
      <p:pic>
        <p:nvPicPr>
          <p:cNvPr id="4" name="Picture 3" descr="C:\Users\Richin\Documents\Diagrams\System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124014"/>
            <a:ext cx="2362200" cy="4267200"/>
          </a:xfrm>
          <a:prstGeom prst="rect">
            <a:avLst/>
          </a:prstGeom>
          <a:noFill/>
          <a:ln>
            <a:noFill/>
          </a:ln>
        </p:spPr>
      </p:pic>
    </p:spTree>
    <p:extLst>
      <p:ext uri="{BB962C8B-B14F-4D97-AF65-F5344CB8AC3E}">
        <p14:creationId xmlns:p14="http://schemas.microsoft.com/office/powerpoint/2010/main" val="173311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347713" cy="762000"/>
          </a:xfrm>
        </p:spPr>
        <p:txBody>
          <a:bodyPr/>
          <a:lstStyle/>
          <a:p>
            <a:pPr algn="ctr"/>
            <a:r>
              <a:rPr lang="en-US" dirty="0" smtClean="0"/>
              <a:t>Problem Definition</a:t>
            </a:r>
            <a:endParaRPr lang="en-US" dirty="0"/>
          </a:p>
        </p:txBody>
      </p:sp>
      <p:sp>
        <p:nvSpPr>
          <p:cNvPr id="3" name="Content Placeholder 2"/>
          <p:cNvSpPr>
            <a:spLocks noGrp="1"/>
          </p:cNvSpPr>
          <p:nvPr>
            <p:ph idx="1"/>
          </p:nvPr>
        </p:nvSpPr>
        <p:spPr>
          <a:xfrm>
            <a:off x="152400" y="1219200"/>
            <a:ext cx="6347714" cy="3880773"/>
          </a:xfrm>
        </p:spPr>
        <p:txBody>
          <a:bodyPr/>
          <a:lstStyle/>
          <a:p>
            <a:r>
              <a:rPr lang="en-US" sz="2400" dirty="0" smtClean="0"/>
              <a:t>Explosion of input devices</a:t>
            </a:r>
          </a:p>
          <a:p>
            <a:r>
              <a:rPr lang="en-US" sz="2400" dirty="0" smtClean="0"/>
              <a:t>Cumbersome to code for more than one device</a:t>
            </a:r>
          </a:p>
          <a:p>
            <a:pPr lvl="0"/>
            <a:r>
              <a:rPr lang="en-US" sz="2400" dirty="0"/>
              <a:t>Provide a Modern Code </a:t>
            </a:r>
            <a:r>
              <a:rPr lang="en-US" sz="2400" dirty="0" smtClean="0"/>
              <a:t>Base (Parallel </a:t>
            </a:r>
            <a:r>
              <a:rPr lang="en-US" sz="2400" dirty="0"/>
              <a:t>and Modular System)</a:t>
            </a:r>
          </a:p>
          <a:p>
            <a:pPr lvl="0"/>
            <a:r>
              <a:rPr lang="en-US" sz="2400" dirty="0"/>
              <a:t>Provide a tool for Researchers and </a:t>
            </a:r>
            <a:r>
              <a:rPr lang="en-US" sz="2400" dirty="0" smtClean="0"/>
              <a:t>Users</a:t>
            </a:r>
            <a:endParaRPr lang="en-US" sz="2400" dirty="0"/>
          </a:p>
          <a:p>
            <a:pPr lvl="0"/>
            <a:r>
              <a:rPr lang="en-US" sz="2400" dirty="0"/>
              <a:t>Promote Diversity via HCI</a:t>
            </a:r>
          </a:p>
          <a:p>
            <a:pPr marL="0" indent="0">
              <a:buNone/>
            </a:pPr>
            <a:endParaRPr lang="en-US" dirty="0"/>
          </a:p>
        </p:txBody>
      </p:sp>
      <p:pic>
        <p:nvPicPr>
          <p:cNvPr id="4" name="Picture 8" descr="Leap_Axes.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727" y="4338793"/>
            <a:ext cx="1697673" cy="104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Xbox-One-Kinect.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1738" y="2438400"/>
            <a:ext cx="20510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descr="2000px-Multitouch_screen.svg.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2163" y="4125629"/>
            <a:ext cx="14351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Xbox_Controller_F_TransBG_RGB_2013-980x744.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5557173"/>
            <a:ext cx="1827212"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strap.pd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6085510"/>
            <a:ext cx="836613" cy="62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descr="3dmouse.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3394" y="5397797"/>
            <a:ext cx="1312863"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wiimoteMotionPlus.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400" y="4724400"/>
            <a:ext cx="1400686" cy="105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erceptivePixelActiveStylus.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68876" y="4338951"/>
            <a:ext cx="1352550" cy="89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LargePHANTOMOmniImage.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08013" y="5484200"/>
            <a:ext cx="1803400" cy="120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4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6347713" cy="1320800"/>
          </a:xfrm>
        </p:spPr>
        <p:txBody>
          <a:bodyPr/>
          <a:lstStyle/>
          <a:p>
            <a:r>
              <a:rPr lang="en-US" dirty="0" smtClean="0"/>
              <a:t>System Deployment</a:t>
            </a:r>
            <a:endParaRPr lang="en-US" dirty="0"/>
          </a:p>
        </p:txBody>
      </p:sp>
      <p:sp>
        <p:nvSpPr>
          <p:cNvPr id="3" name="Content Placeholder 2"/>
          <p:cNvSpPr>
            <a:spLocks noGrp="1"/>
          </p:cNvSpPr>
          <p:nvPr>
            <p:ph idx="1"/>
          </p:nvPr>
        </p:nvSpPr>
        <p:spPr>
          <a:xfrm>
            <a:off x="33528" y="1371600"/>
            <a:ext cx="6347714" cy="3880773"/>
          </a:xfrm>
        </p:spPr>
        <p:txBody>
          <a:bodyPr/>
          <a:lstStyle/>
          <a:p>
            <a:r>
              <a:rPr lang="en-US" dirty="0"/>
              <a:t>Hardware:</a:t>
            </a:r>
          </a:p>
          <a:p>
            <a:pPr lvl="1"/>
            <a:r>
              <a:rPr lang="en-US" dirty="0" smtClean="0"/>
              <a:t>Touch </a:t>
            </a:r>
            <a:r>
              <a:rPr lang="en-US" dirty="0"/>
              <a:t>screen capable computer</a:t>
            </a:r>
          </a:p>
          <a:p>
            <a:pPr lvl="1"/>
            <a:r>
              <a:rPr lang="en-US" dirty="0" smtClean="0"/>
              <a:t>Multi </a:t>
            </a:r>
            <a:r>
              <a:rPr lang="en-US" dirty="0"/>
              <a:t>touch screen capable computer</a:t>
            </a:r>
          </a:p>
          <a:p>
            <a:pPr lvl="1"/>
            <a:r>
              <a:rPr lang="en-US" dirty="0" smtClean="0"/>
              <a:t>1 GB </a:t>
            </a:r>
            <a:r>
              <a:rPr lang="en-US" dirty="0"/>
              <a:t>of RAM</a:t>
            </a:r>
          </a:p>
          <a:p>
            <a:pPr lvl="1"/>
            <a:r>
              <a:rPr lang="en-US" dirty="0" smtClean="0"/>
              <a:t>512 </a:t>
            </a:r>
            <a:r>
              <a:rPr lang="en-US" dirty="0"/>
              <a:t>MB Video card</a:t>
            </a:r>
          </a:p>
          <a:p>
            <a:r>
              <a:rPr lang="en-US" dirty="0"/>
              <a:t>Software:</a:t>
            </a:r>
          </a:p>
          <a:p>
            <a:pPr lvl="1"/>
            <a:r>
              <a:rPr lang="en-US" dirty="0" smtClean="0"/>
              <a:t>Windows </a:t>
            </a:r>
            <a:r>
              <a:rPr lang="en-US" dirty="0"/>
              <a:t>Operating System 8.1 or greater</a:t>
            </a:r>
          </a:p>
          <a:p>
            <a:pPr lvl="1"/>
            <a:r>
              <a:rPr lang="en-US" dirty="0" smtClean="0"/>
              <a:t>Visual </a:t>
            </a:r>
            <a:r>
              <a:rPr lang="en-US" dirty="0"/>
              <a:t>Studio 2013 or greater</a:t>
            </a:r>
          </a:p>
          <a:p>
            <a:pPr lvl="1"/>
            <a:r>
              <a:rPr lang="en-US" dirty="0" err="1" smtClean="0"/>
              <a:t>Qt</a:t>
            </a:r>
            <a:r>
              <a:rPr lang="en-US" dirty="0" smtClean="0"/>
              <a:t> </a:t>
            </a:r>
            <a:r>
              <a:rPr lang="en-US" dirty="0"/>
              <a:t>plugin for Visual studio 5.4 or greater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652" y="381000"/>
            <a:ext cx="4638675" cy="5095875"/>
          </a:xfrm>
          <a:prstGeom prst="rect">
            <a:avLst/>
          </a:prstGeom>
        </p:spPr>
      </p:pic>
    </p:spTree>
    <p:extLst>
      <p:ext uri="{BB962C8B-B14F-4D97-AF65-F5344CB8AC3E}">
        <p14:creationId xmlns:p14="http://schemas.microsoft.com/office/powerpoint/2010/main" val="81279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Data</a:t>
            </a:r>
            <a:endParaRPr lang="en-US" dirty="0"/>
          </a:p>
        </p:txBody>
      </p:sp>
      <p:sp>
        <p:nvSpPr>
          <p:cNvPr id="3" name="Content Placeholder 2"/>
          <p:cNvSpPr>
            <a:spLocks noGrp="1"/>
          </p:cNvSpPr>
          <p:nvPr>
            <p:ph idx="1"/>
          </p:nvPr>
        </p:nvSpPr>
        <p:spPr>
          <a:xfrm>
            <a:off x="609599" y="1915160"/>
            <a:ext cx="6347714" cy="3880773"/>
          </a:xfrm>
        </p:spPr>
        <p:txBody>
          <a:bodyPr>
            <a:normAutofit/>
          </a:bodyPr>
          <a:lstStyle/>
          <a:p>
            <a:r>
              <a:rPr lang="en-US" sz="2800" dirty="0" smtClean="0"/>
              <a:t>Save to File</a:t>
            </a:r>
          </a:p>
          <a:p>
            <a:pPr lvl="1"/>
            <a:r>
              <a:rPr lang="en-US" sz="2800" dirty="0" smtClean="0"/>
              <a:t>List of Touch Points</a:t>
            </a:r>
          </a:p>
          <a:p>
            <a:pPr lvl="2"/>
            <a:r>
              <a:rPr lang="en-US" sz="2800" dirty="0" smtClean="0"/>
              <a:t>X coordinate</a:t>
            </a:r>
          </a:p>
          <a:p>
            <a:pPr lvl="2"/>
            <a:r>
              <a:rPr lang="en-US" sz="2800" dirty="0" smtClean="0"/>
              <a:t>Y coordinate</a:t>
            </a:r>
          </a:p>
          <a:p>
            <a:pPr lvl="2"/>
            <a:r>
              <a:rPr lang="en-US" sz="2800" dirty="0" smtClean="0"/>
              <a:t>ID</a:t>
            </a:r>
          </a:p>
          <a:p>
            <a:pPr lvl="2"/>
            <a:r>
              <a:rPr lang="en-US" sz="2800" dirty="0" smtClean="0"/>
              <a:t>Time Stamp</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037399"/>
            <a:ext cx="1775614" cy="4397121"/>
          </a:xfrm>
          <a:prstGeom prst="rect">
            <a:avLst/>
          </a:prstGeom>
        </p:spPr>
      </p:pic>
    </p:spTree>
    <p:extLst>
      <p:ext uri="{BB962C8B-B14F-4D97-AF65-F5344CB8AC3E}">
        <p14:creationId xmlns:p14="http://schemas.microsoft.com/office/powerpoint/2010/main" val="84738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p:txBody>
          <a:bodyPr>
            <a:normAutofit/>
          </a:bodyPr>
          <a:lstStyle/>
          <a:p>
            <a:r>
              <a:rPr lang="en-US" sz="2400" dirty="0"/>
              <a:t>The TAM visualizer and the TAM framework do not utilize any form of registered user, no private data is kept and the framework is aimed towards developers as well as the open source community, therefore there is no privacy or security implementation.</a:t>
            </a:r>
            <a:endParaRPr lang="en-US" sz="2400" dirty="0"/>
          </a:p>
        </p:txBody>
      </p:sp>
    </p:spTree>
    <p:extLst>
      <p:ext uri="{BB962C8B-B14F-4D97-AF65-F5344CB8AC3E}">
        <p14:creationId xmlns:p14="http://schemas.microsoft.com/office/powerpoint/2010/main" val="60099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a:xfrm>
            <a:off x="609599" y="1447800"/>
            <a:ext cx="6347714" cy="3880773"/>
          </a:xfrm>
        </p:spPr>
        <p:txBody>
          <a:bodyPr/>
          <a:lstStyle/>
          <a:p>
            <a:r>
              <a:rPr lang="en-US" dirty="0" smtClean="0"/>
              <a:t>Static View</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133600"/>
            <a:ext cx="7410450" cy="3985175"/>
          </a:xfrm>
          <a:prstGeom prst="rect">
            <a:avLst/>
          </a:prstGeom>
        </p:spPr>
      </p:pic>
    </p:spTree>
    <p:extLst>
      <p:ext uri="{BB962C8B-B14F-4D97-AF65-F5344CB8AC3E}">
        <p14:creationId xmlns:p14="http://schemas.microsoft.com/office/powerpoint/2010/main" val="318554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a:xfrm>
            <a:off x="609599" y="1371600"/>
            <a:ext cx="6347714" cy="3880773"/>
          </a:xfrm>
        </p:spPr>
        <p:txBody>
          <a:bodyPr/>
          <a:lstStyle/>
          <a:p>
            <a:r>
              <a:rPr lang="en-US" dirty="0" smtClean="0"/>
              <a:t>Dynamic View</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08" y="2057400"/>
            <a:ext cx="6321824" cy="2838370"/>
          </a:xfrm>
          <a:prstGeom prst="rect">
            <a:avLst/>
          </a:prstGeom>
        </p:spPr>
      </p:pic>
    </p:spTree>
    <p:extLst>
      <p:ext uri="{BB962C8B-B14F-4D97-AF65-F5344CB8AC3E}">
        <p14:creationId xmlns:p14="http://schemas.microsoft.com/office/powerpoint/2010/main" val="14287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347713" cy="1320800"/>
          </a:xfrm>
        </p:spPr>
        <p:txBody>
          <a:bodyPr/>
          <a:lstStyle/>
          <a:p>
            <a:r>
              <a:rPr lang="en-US" dirty="0" smtClean="0"/>
              <a:t>Test Cases</a:t>
            </a:r>
            <a:endParaRPr lang="en-US" dirty="0"/>
          </a:p>
        </p:txBody>
      </p:sp>
      <p:sp>
        <p:nvSpPr>
          <p:cNvPr id="3" name="Content Placeholder 2"/>
          <p:cNvSpPr>
            <a:spLocks noGrp="1"/>
          </p:cNvSpPr>
          <p:nvPr>
            <p:ph idx="1"/>
          </p:nvPr>
        </p:nvSpPr>
        <p:spPr>
          <a:xfrm>
            <a:off x="594359" y="1066800"/>
            <a:ext cx="6347714" cy="3880773"/>
          </a:xfrm>
        </p:spPr>
        <p:txBody>
          <a:bodyPr/>
          <a:lstStyle/>
          <a:p>
            <a:r>
              <a:rPr lang="en-US" dirty="0"/>
              <a:t>Use Case TAMUC02-Touch</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57642804"/>
              </p:ext>
            </p:extLst>
          </p:nvPr>
        </p:nvGraphicFramePr>
        <p:xfrm>
          <a:off x="727836" y="1828800"/>
          <a:ext cx="6080760" cy="160909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dirty="0">
                          <a:effectLst/>
                        </a:rPr>
                        <a:t>Test Case 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TAM1_SysT_testTouch_SD1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dirty="0">
                          <a:effectLst/>
                        </a:rPr>
                        <a:t>Purpose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result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Red Circle drawn on the screen at 50,50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20516229"/>
              </p:ext>
            </p:extLst>
          </p:nvPr>
        </p:nvGraphicFramePr>
        <p:xfrm>
          <a:off x="727836" y="4419600"/>
          <a:ext cx="6080760" cy="160909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TAM1_SysT_testTouch_RD1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result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No red circle is drawn</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0965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579118" y="1270000"/>
            <a:ext cx="6347714" cy="3880773"/>
          </a:xfrm>
        </p:spPr>
        <p:txBody>
          <a:bodyPr/>
          <a:lstStyle/>
          <a:p>
            <a:r>
              <a:rPr lang="en-US" dirty="0"/>
              <a:t>Use Case TAMUC05-Save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0399298"/>
              </p:ext>
            </p:extLst>
          </p:nvPr>
        </p:nvGraphicFramePr>
        <p:xfrm>
          <a:off x="762000" y="1981200"/>
          <a:ext cx="6080760" cy="186055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TAM2_SysT_testSave_SD1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result of the save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err="1">
                          <a:effectLst/>
                        </a:rPr>
                        <a:t>touchpoint.x</a:t>
                      </a:r>
                      <a:r>
                        <a:rPr lang="en-US" sz="1100" dirty="0">
                          <a:effectLst/>
                        </a:rPr>
                        <a:t> = 50</a:t>
                      </a:r>
                      <a:endParaRPr lang="en-US" sz="1200" dirty="0">
                        <a:effectLst/>
                      </a:endParaRPr>
                    </a:p>
                    <a:p>
                      <a:pPr marL="0" marR="0">
                        <a:lnSpc>
                          <a:spcPct val="150000"/>
                        </a:lnSpc>
                        <a:spcBef>
                          <a:spcPts val="0"/>
                        </a:spcBef>
                        <a:spcAft>
                          <a:spcPts val="0"/>
                        </a:spcAft>
                      </a:pPr>
                      <a:r>
                        <a:rPr lang="en-US" sz="1100" dirty="0" err="1">
                          <a:effectLst/>
                        </a:rPr>
                        <a:t>touchpoint.y</a:t>
                      </a:r>
                      <a:r>
                        <a:rPr lang="en-US" sz="1100" dirty="0">
                          <a:effectLst/>
                        </a:rPr>
                        <a:t> = 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5384368"/>
              </p:ext>
            </p:extLst>
          </p:nvPr>
        </p:nvGraphicFramePr>
        <p:xfrm>
          <a:off x="762000" y="4220498"/>
          <a:ext cx="6080760" cy="186055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TAM2_SysT_testSave_RD1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result of the save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tabLst>
                          <a:tab pos="784860" algn="l"/>
                        </a:tabLs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err="1">
                          <a:effectLst/>
                        </a:rPr>
                        <a:t>touchpoint.x</a:t>
                      </a:r>
                      <a:r>
                        <a:rPr lang="en-US" sz="1100" dirty="0">
                          <a:effectLst/>
                        </a:rPr>
                        <a:t> = 50</a:t>
                      </a:r>
                      <a:endParaRPr lang="en-US" sz="1200" dirty="0">
                        <a:effectLst/>
                      </a:endParaRPr>
                    </a:p>
                    <a:p>
                      <a:pPr marL="0" marR="0">
                        <a:lnSpc>
                          <a:spcPct val="150000"/>
                        </a:lnSpc>
                        <a:spcBef>
                          <a:spcPts val="0"/>
                        </a:spcBef>
                        <a:spcAft>
                          <a:spcPts val="0"/>
                        </a:spcAft>
                      </a:pPr>
                      <a:r>
                        <a:rPr lang="en-US" sz="1100" dirty="0" err="1">
                          <a:effectLst/>
                        </a:rPr>
                        <a:t>touchpoint.y</a:t>
                      </a:r>
                      <a:r>
                        <a:rPr lang="en-US" sz="1100" dirty="0">
                          <a:effectLst/>
                        </a:rPr>
                        <a:t> = -50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10405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643127" y="1270000"/>
            <a:ext cx="6347714" cy="3880773"/>
          </a:xfrm>
        </p:spPr>
        <p:txBody>
          <a:bodyPr/>
          <a:lstStyle/>
          <a:p>
            <a:r>
              <a:rPr lang="en-US" dirty="0"/>
              <a:t>Use Case TAMUC06-Replay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4790441"/>
              </p:ext>
            </p:extLst>
          </p:nvPr>
        </p:nvGraphicFramePr>
        <p:xfrm>
          <a:off x="679703" y="1828800"/>
          <a:ext cx="6080760" cy="236347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TAM3_SysT_testReplay_SD1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correct replay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endParaRPr>
                    </a:p>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action(playBack)</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Screen cleared. Red Circle drawn on the screen at 50,50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3810476"/>
              </p:ext>
            </p:extLst>
          </p:nvPr>
        </p:nvGraphicFramePr>
        <p:xfrm>
          <a:off x="664463" y="4343400"/>
          <a:ext cx="6080760" cy="236347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TAM3_SysT_testReplay_RD1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correct replay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endParaRPr>
                    </a:p>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action(playBack)</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Screen cleared. No Red Circle drawn on the screen</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66685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609598" y="1270000"/>
            <a:ext cx="6347714" cy="3880773"/>
          </a:xfrm>
        </p:spPr>
        <p:txBody>
          <a:bodyPr/>
          <a:lstStyle/>
          <a:p>
            <a:r>
              <a:rPr lang="en-US" dirty="0" smtClean="0"/>
              <a:t>Use </a:t>
            </a:r>
            <a:r>
              <a:rPr lang="en-US" dirty="0"/>
              <a:t>Case TAMUC07-Save to File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12815313"/>
              </p:ext>
            </p:extLst>
          </p:nvPr>
        </p:nvGraphicFramePr>
        <p:xfrm>
          <a:off x="743075" y="1752600"/>
          <a:ext cx="6080760" cy="236347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TAM4_SysT_testSaveToFile_SD1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result of the save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endParaRPr>
                    </a:p>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action(save)</a:t>
                      </a:r>
                      <a:endParaRPr lang="en-US" sz="1200">
                        <a:effectLst/>
                      </a:endParaRPr>
                    </a:p>
                    <a:p>
                      <a:pPr marL="0" marR="0">
                        <a:lnSpc>
                          <a:spcPct val="150000"/>
                        </a:lnSpc>
                        <a:spcBef>
                          <a:spcPts val="0"/>
                        </a:spcBef>
                        <a:spcAft>
                          <a:spcPts val="0"/>
                        </a:spcAft>
                      </a:pPr>
                      <a:r>
                        <a:rPr lang="en-US" sz="1100">
                          <a:effectLst/>
                        </a:rPr>
                        <a:t>textField.setText(“testFile1”)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testFile1 is created on the default directory, the contents are (50, 50, 0, time)</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43176713"/>
              </p:ext>
            </p:extLst>
          </p:nvPr>
        </p:nvGraphicFramePr>
        <p:xfrm>
          <a:off x="743075" y="4343400"/>
          <a:ext cx="6080760" cy="236347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TAM4_SysT_testSaveToFile_RD1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result of the save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25</a:t>
                      </a:r>
                      <a:endParaRPr lang="en-US" sz="1200">
                        <a:effectLst/>
                      </a:endParaRPr>
                    </a:p>
                    <a:p>
                      <a:pPr marL="0" marR="0">
                        <a:lnSpc>
                          <a:spcPct val="150000"/>
                        </a:lnSpc>
                        <a:spcBef>
                          <a:spcPts val="0"/>
                        </a:spcBef>
                        <a:spcAft>
                          <a:spcPts val="0"/>
                        </a:spcAft>
                        <a:tabLst>
                          <a:tab pos="784860" algn="l"/>
                        </a:tabLst>
                      </a:pPr>
                      <a:r>
                        <a:rPr lang="en-US" sz="1100">
                          <a:effectLst/>
                        </a:rPr>
                        <a:t>Int y = 32</a:t>
                      </a:r>
                      <a:endParaRPr lang="en-US" sz="1200">
                        <a:effectLst/>
                      </a:endParaRPr>
                    </a:p>
                    <a:p>
                      <a:pPr marL="0" marR="0">
                        <a:lnSpc>
                          <a:spcPct val="150000"/>
                        </a:lnSpc>
                        <a:spcBef>
                          <a:spcPts val="0"/>
                        </a:spcBef>
                        <a:spcAft>
                          <a:spcPts val="0"/>
                        </a:spcAft>
                        <a:tabLst>
                          <a:tab pos="784860" algn="l"/>
                        </a:tabLst>
                      </a:pPr>
                      <a:r>
                        <a:rPr lang="en-US" sz="1100">
                          <a:effectLst/>
                        </a:rPr>
                        <a:t>No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action(save)</a:t>
                      </a:r>
                      <a:endParaRPr lang="en-US" sz="1200">
                        <a:effectLst/>
                      </a:endParaRPr>
                    </a:p>
                    <a:p>
                      <a:pPr marL="0" marR="0">
                        <a:lnSpc>
                          <a:spcPct val="150000"/>
                        </a:lnSpc>
                        <a:spcBef>
                          <a:spcPts val="0"/>
                        </a:spcBef>
                        <a:spcAft>
                          <a:spcPts val="0"/>
                        </a:spcAft>
                      </a:pPr>
                      <a:r>
                        <a:rPr lang="en-US" sz="1100">
                          <a:effectLst/>
                        </a:rPr>
                        <a:t>textField.setText(“testFile3”)</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testFile3 is created on the default directory, the contents are empty</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99368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609599" y="1300480"/>
            <a:ext cx="6347714" cy="3880773"/>
          </a:xfrm>
        </p:spPr>
        <p:txBody>
          <a:bodyPr/>
          <a:lstStyle/>
          <a:p>
            <a:r>
              <a:rPr lang="en-US" dirty="0"/>
              <a:t>Use Case TAMUC08-Open File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75764722"/>
              </p:ext>
            </p:extLst>
          </p:nvPr>
        </p:nvGraphicFramePr>
        <p:xfrm>
          <a:off x="743075" y="1752600"/>
          <a:ext cx="6080760" cy="211201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TAM5_SysT_testOpenFile_SD1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opening of a saved file</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File touchFile1 exist.</a:t>
                      </a:r>
                      <a:endParaRPr lang="en-US" sz="1200">
                        <a:effectLst/>
                      </a:endParaRPr>
                    </a:p>
                    <a:p>
                      <a:pPr marL="0" marR="0">
                        <a:lnSpc>
                          <a:spcPct val="150000"/>
                        </a:lnSpc>
                        <a:spcBef>
                          <a:spcPts val="0"/>
                        </a:spcBef>
                        <a:spcAft>
                          <a:spcPts val="0"/>
                        </a:spcAft>
                      </a:pPr>
                      <a:r>
                        <a:rPr lang="en-US" sz="1100">
                          <a:effectLst/>
                        </a:rPr>
                        <a:t>touchFile1 contains the touch point “50, 50, 0, time)</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Action(open)</a:t>
                      </a:r>
                      <a:endParaRPr lang="en-US" sz="1200">
                        <a:effectLst/>
                      </a:endParaRPr>
                    </a:p>
                    <a:p>
                      <a:pPr marL="0" marR="0">
                        <a:lnSpc>
                          <a:spcPct val="150000"/>
                        </a:lnSpc>
                        <a:spcBef>
                          <a:spcPts val="0"/>
                        </a:spcBef>
                        <a:spcAft>
                          <a:spcPts val="0"/>
                        </a:spcAft>
                      </a:pPr>
                      <a:r>
                        <a:rPr lang="en-US" sz="1100">
                          <a:effectLst/>
                        </a:rPr>
                        <a:t>textField.setText(“touchFile1”)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Red circle is drawn at  50,50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79312594"/>
              </p:ext>
            </p:extLst>
          </p:nvPr>
        </p:nvGraphicFramePr>
        <p:xfrm>
          <a:off x="743075" y="4263043"/>
          <a:ext cx="6080760" cy="160909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TAM5_SysT_testOpenFile_RD1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opening of a saved file</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File touchFile3 does not exist.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Action(open)</a:t>
                      </a:r>
                      <a:endParaRPr lang="en-US" sz="1200">
                        <a:effectLst/>
                      </a:endParaRPr>
                    </a:p>
                    <a:p>
                      <a:pPr marL="0" marR="0">
                        <a:lnSpc>
                          <a:spcPct val="150000"/>
                        </a:lnSpc>
                        <a:spcBef>
                          <a:spcPts val="0"/>
                        </a:spcBef>
                        <a:spcAft>
                          <a:spcPts val="0"/>
                        </a:spcAft>
                      </a:pPr>
                      <a:r>
                        <a:rPr lang="en-US" sz="1100">
                          <a:effectLst/>
                        </a:rPr>
                        <a:t>textField.setText(“touchFile3”)</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No red circle is opened</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9066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347713" cy="1320800"/>
          </a:xfrm>
        </p:spPr>
        <p:txBody>
          <a:bodyPr/>
          <a:lstStyle/>
          <a:p>
            <a:r>
              <a:rPr lang="en-US" dirty="0" smtClean="0"/>
              <a:t>Existing Systems</a:t>
            </a:r>
            <a:endParaRPr lang="en-US" dirty="0"/>
          </a:p>
        </p:txBody>
      </p:sp>
      <p:sp>
        <p:nvSpPr>
          <p:cNvPr id="3" name="Content Placeholder 2"/>
          <p:cNvSpPr>
            <a:spLocks noGrp="1"/>
          </p:cNvSpPr>
          <p:nvPr>
            <p:ph idx="1"/>
          </p:nvPr>
        </p:nvSpPr>
        <p:spPr/>
        <p:txBody>
          <a:bodyPr>
            <a:normAutofit/>
          </a:bodyPr>
          <a:lstStyle/>
          <a:p>
            <a:r>
              <a:rPr lang="en-US" sz="2400" dirty="0" smtClean="0"/>
              <a:t>Virtual Reality Peripheral Network</a:t>
            </a:r>
          </a:p>
          <a:p>
            <a:r>
              <a:rPr lang="en-US" sz="2400" dirty="0" smtClean="0"/>
              <a:t>Online only</a:t>
            </a:r>
          </a:p>
          <a:p>
            <a:r>
              <a:rPr lang="en-US" sz="2400" dirty="0" smtClean="0"/>
              <a:t>Setup of Servers</a:t>
            </a:r>
          </a:p>
          <a:p>
            <a:r>
              <a:rPr lang="en-US" sz="2400" dirty="0" smtClean="0"/>
              <a:t>Interruption to service</a:t>
            </a:r>
          </a:p>
          <a:p>
            <a:r>
              <a:rPr lang="en-US" sz="2400" dirty="0" smtClean="0"/>
              <a:t>Still not general enough for non VR peripherals</a:t>
            </a:r>
          </a:p>
        </p:txBody>
      </p:sp>
    </p:spTree>
    <p:extLst>
      <p:ext uri="{BB962C8B-B14F-4D97-AF65-F5344CB8AC3E}">
        <p14:creationId xmlns:p14="http://schemas.microsoft.com/office/powerpoint/2010/main" val="2932814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609598" y="1254760"/>
            <a:ext cx="6347714" cy="3880773"/>
          </a:xfrm>
        </p:spPr>
        <p:txBody>
          <a:bodyPr/>
          <a:lstStyle/>
          <a:p>
            <a:r>
              <a:rPr lang="en-US" dirty="0"/>
              <a:t>Use Case TAMUC09-Resize Brush</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5314928"/>
              </p:ext>
            </p:extLst>
          </p:nvPr>
        </p:nvGraphicFramePr>
        <p:xfrm>
          <a:off x="743075" y="2286000"/>
          <a:ext cx="6080760" cy="135763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dirty="0">
                          <a:effectLst/>
                        </a:rPr>
                        <a:t>Test Case 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TAM6_SysT_testResize_SD1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change of brush size</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dirty="0">
                          <a:effectLst/>
                        </a:rPr>
                        <a:t>Input(s)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Action(BrushSize)</a:t>
                      </a:r>
                      <a:endParaRPr lang="en-US" sz="1200">
                        <a:effectLst/>
                      </a:endParaRPr>
                    </a:p>
                    <a:p>
                      <a:pPr marL="0" marR="0">
                        <a:lnSpc>
                          <a:spcPct val="150000"/>
                        </a:lnSpc>
                        <a:spcBef>
                          <a:spcPts val="0"/>
                        </a:spcBef>
                        <a:spcAft>
                          <a:spcPts val="0"/>
                        </a:spcAft>
                      </a:pPr>
                      <a:r>
                        <a:rPr lang="en-US" sz="1100">
                          <a:effectLst/>
                        </a:rPr>
                        <a:t>Action(50)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Debug monitor displays “BRUSH SIZE:</a:t>
                      </a:r>
                      <a:r>
                        <a:rPr lang="en-US" sz="950" dirty="0">
                          <a:effectLst/>
                        </a:rPr>
                        <a:t> </a:t>
                      </a:r>
                      <a:r>
                        <a:rPr lang="en-US" sz="1100" dirty="0">
                          <a:effectLst/>
                        </a:rPr>
                        <a:t>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44217550"/>
              </p:ext>
            </p:extLst>
          </p:nvPr>
        </p:nvGraphicFramePr>
        <p:xfrm>
          <a:off x="743075" y="4456718"/>
          <a:ext cx="6080760" cy="135763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TAM6_SysT_testResize_RD1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change of brush size</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Action(BrushSize)</a:t>
                      </a:r>
                      <a:endParaRPr lang="en-US" sz="1200">
                        <a:effectLst/>
                      </a:endParaRPr>
                    </a:p>
                    <a:p>
                      <a:pPr marL="0" marR="0">
                        <a:lnSpc>
                          <a:spcPct val="150000"/>
                        </a:lnSpc>
                        <a:spcBef>
                          <a:spcPts val="0"/>
                        </a:spcBef>
                        <a:spcAft>
                          <a:spcPts val="0"/>
                        </a:spcAft>
                      </a:pPr>
                      <a:r>
                        <a:rPr lang="en-US" sz="1100">
                          <a:effectLst/>
                        </a:rPr>
                        <a:t>No size selected</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no displayed size on the debug monitor</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7158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609599" y="1270000"/>
            <a:ext cx="6347714" cy="3880773"/>
          </a:xfrm>
        </p:spPr>
        <p:txBody>
          <a:bodyPr/>
          <a:lstStyle/>
          <a:p>
            <a:r>
              <a:rPr lang="en-US" dirty="0"/>
              <a:t>Use Case TAMUC04-Map</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5869053"/>
              </p:ext>
            </p:extLst>
          </p:nvPr>
        </p:nvGraphicFramePr>
        <p:xfrm>
          <a:off x="762000" y="2057400"/>
          <a:ext cx="6080760" cy="160909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dirty="0">
                          <a:effectLst/>
                        </a:rPr>
                        <a:t>Test Case 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TAM7_SysT_testMap_SD1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change of the map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dirty="0">
                          <a:effectLst/>
                        </a:rPr>
                        <a:t>Input(s)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Action(Map)</a:t>
                      </a:r>
                      <a:endParaRPr lang="en-US" sz="1200">
                        <a:effectLst/>
                      </a:endParaRPr>
                    </a:p>
                    <a:p>
                      <a:pPr marL="0" marR="0">
                        <a:lnSpc>
                          <a:spcPct val="150000"/>
                        </a:lnSpc>
                        <a:spcBef>
                          <a:spcPts val="0"/>
                        </a:spcBef>
                        <a:spcAft>
                          <a:spcPts val="0"/>
                        </a:spcAft>
                      </a:pPr>
                      <a:r>
                        <a:rPr lang="en-US" sz="1100">
                          <a:effectLst/>
                        </a:rPr>
                        <a:t>Action(Map 2)</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dirty="0">
                          <a:effectLst/>
                        </a:rPr>
                        <a:t>Expected Result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Debug monitor displays “MAPPING FUNCTION SELECTED IS 2”</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77615514"/>
              </p:ext>
            </p:extLst>
          </p:nvPr>
        </p:nvGraphicFramePr>
        <p:xfrm>
          <a:off x="762000" y="4343400"/>
          <a:ext cx="6080760" cy="135763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TAM7_SysT_testMap_RD1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change of the map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Action(Map)</a:t>
                      </a:r>
                      <a:endParaRPr lang="en-US" sz="1200">
                        <a:effectLst/>
                      </a:endParaRPr>
                    </a:p>
                    <a:p>
                      <a:pPr marL="0" marR="0">
                        <a:lnSpc>
                          <a:spcPct val="150000"/>
                        </a:lnSpc>
                        <a:spcBef>
                          <a:spcPts val="0"/>
                        </a:spcBef>
                        <a:spcAft>
                          <a:spcPts val="0"/>
                        </a:spcAft>
                      </a:pPr>
                      <a:r>
                        <a:rPr lang="en-US" sz="1100">
                          <a:effectLst/>
                        </a:rPr>
                        <a:t>No map selected</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no displayed map on the debug monitor</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43366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637031" y="1270000"/>
            <a:ext cx="6347714" cy="3880773"/>
          </a:xfrm>
        </p:spPr>
        <p:txBody>
          <a:bodyPr/>
          <a:lstStyle/>
          <a:p>
            <a:r>
              <a:rPr lang="en-US" dirty="0"/>
              <a:t>Use Case TAMUC010-Clear Screen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3193844"/>
              </p:ext>
            </p:extLst>
          </p:nvPr>
        </p:nvGraphicFramePr>
        <p:xfrm>
          <a:off x="670559" y="1752600"/>
          <a:ext cx="6080760" cy="211201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TAM8_SysT_testClearScreen_SD1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clear screen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endParaRPr>
                    </a:p>
                    <a:p>
                      <a:pPr marL="0" marR="0">
                        <a:lnSpc>
                          <a:spcPct val="150000"/>
                        </a:lnSpc>
                        <a:spcBef>
                          <a:spcPts val="0"/>
                        </a:spcBef>
                        <a:spcAft>
                          <a:spcPts val="0"/>
                        </a:spcAft>
                      </a:pPr>
                      <a:r>
                        <a:rPr lang="en-US" sz="1100">
                          <a:effectLst/>
                        </a:rPr>
                        <a:t>Event(touchEvent(x,y));</a:t>
                      </a:r>
                      <a:endParaRPr lang="en-US" sz="1200">
                        <a:effectLst/>
                      </a:endParaRPr>
                    </a:p>
                    <a:p>
                      <a:pPr marL="0" marR="0">
                        <a:lnSpc>
                          <a:spcPct val="150000"/>
                        </a:lnSpc>
                        <a:spcBef>
                          <a:spcPts val="0"/>
                        </a:spcBef>
                        <a:spcAft>
                          <a:spcPts val="0"/>
                        </a:spcAft>
                      </a:pPr>
                      <a:r>
                        <a:rPr lang="en-US" sz="1100">
                          <a:effectLst/>
                        </a:rPr>
                        <a:t>Red circle appears at 50,50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Action(ClearScreen)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Screen is cleared, no circle at 50,50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92094009"/>
              </p:ext>
            </p:extLst>
          </p:nvPr>
        </p:nvGraphicFramePr>
        <p:xfrm>
          <a:off x="637031" y="4648200"/>
          <a:ext cx="6080760" cy="135763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TAM8_SysT_testClearScreen_RD1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clear screen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No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Action(ClearScreen)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Screen remains cleared</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1535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838200"/>
            <a:ext cx="6347713" cy="1320800"/>
          </a:xfrm>
        </p:spPr>
        <p:txBody>
          <a:bodyPr>
            <a:normAutofit/>
          </a:bodyPr>
          <a:lstStyle/>
          <a:p>
            <a:r>
              <a:rPr lang="en-US" sz="7200" dirty="0" smtClean="0"/>
              <a:t>Demo</a:t>
            </a:r>
            <a:endParaRPr lang="en-US" sz="7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808224"/>
            <a:ext cx="5715000" cy="3214688"/>
          </a:xfrm>
          <a:prstGeom prst="rect">
            <a:avLst/>
          </a:prstGeom>
        </p:spPr>
      </p:pic>
    </p:spTree>
    <p:extLst>
      <p:ext uri="{BB962C8B-B14F-4D97-AF65-F5344CB8AC3E}">
        <p14:creationId xmlns:p14="http://schemas.microsoft.com/office/powerpoint/2010/main" val="381642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347713" cy="1320800"/>
          </a:xfrm>
        </p:spPr>
        <p:txBody>
          <a:bodyPr/>
          <a:lstStyle/>
          <a:p>
            <a:r>
              <a:rPr lang="en-US" dirty="0" smtClean="0"/>
              <a:t>Project Schedule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5976"/>
            <a:ext cx="9144000" cy="4946048"/>
          </a:xfrm>
          <a:prstGeom prst="rect">
            <a:avLst/>
          </a:prstGeom>
        </p:spPr>
      </p:pic>
    </p:spTree>
    <p:extLst>
      <p:ext uri="{BB962C8B-B14F-4D97-AF65-F5344CB8AC3E}">
        <p14:creationId xmlns:p14="http://schemas.microsoft.com/office/powerpoint/2010/main" val="1877629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55" y="228600"/>
            <a:ext cx="6347713" cy="1320800"/>
          </a:xfrm>
        </p:spPr>
        <p:txBody>
          <a:bodyPr/>
          <a:lstStyle/>
          <a:p>
            <a:r>
              <a:rPr lang="en-US" dirty="0" smtClean="0"/>
              <a:t>Implemented User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57390"/>
            <a:ext cx="6186168" cy="5493202"/>
          </a:xfrm>
          <a:prstGeom prst="rect">
            <a:avLst/>
          </a:prstGeom>
        </p:spPr>
      </p:pic>
    </p:spTree>
    <p:extLst>
      <p:ext uri="{BB962C8B-B14F-4D97-AF65-F5344CB8AC3E}">
        <p14:creationId xmlns:p14="http://schemas.microsoft.com/office/powerpoint/2010/main" val="425372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609599" y="1371600"/>
            <a:ext cx="6347714" cy="3880773"/>
          </a:xfrm>
        </p:spPr>
        <p:txBody>
          <a:bodyPr>
            <a:noAutofit/>
          </a:bodyPr>
          <a:lstStyle/>
          <a:p>
            <a:r>
              <a:rPr lang="en-US" sz="1400" dirty="0"/>
              <a:t>TAMUC01 The system shall subscribe to a windows service to receive touch events.</a:t>
            </a:r>
          </a:p>
          <a:p>
            <a:r>
              <a:rPr lang="en-US" sz="1400" dirty="0"/>
              <a:t>TAMUC02 The system shall allow a user to touch the screen with one or more fingers (Max 10) and draw on the screen.</a:t>
            </a:r>
          </a:p>
          <a:p>
            <a:r>
              <a:rPr lang="en-US" sz="1400" dirty="0"/>
              <a:t>TAMUC03 The system shall define the states of a touch event.</a:t>
            </a:r>
          </a:p>
          <a:p>
            <a:r>
              <a:rPr lang="en-US" sz="1400" dirty="0"/>
              <a:t>TAMUC04 The system shall use the X and Y coordinates and map them to a function.</a:t>
            </a:r>
          </a:p>
          <a:p>
            <a:r>
              <a:rPr lang="en-US" sz="1400" dirty="0"/>
              <a:t>TAMUC05 The system shall record input. </a:t>
            </a:r>
          </a:p>
          <a:p>
            <a:r>
              <a:rPr lang="en-US" sz="1400" dirty="0"/>
              <a:t>TAMUC06 The system shall replay the touch action in the order the action happened.</a:t>
            </a:r>
          </a:p>
          <a:p>
            <a:r>
              <a:rPr lang="en-US" sz="1400" dirty="0"/>
              <a:t>TAMUC07 The system shall allow for input to be saved to a file.</a:t>
            </a:r>
          </a:p>
          <a:p>
            <a:r>
              <a:rPr lang="en-US" sz="1400" dirty="0"/>
              <a:t>TAMUC08 The system shall read recorded input files and replay them.</a:t>
            </a:r>
          </a:p>
          <a:p>
            <a:r>
              <a:rPr lang="en-US" sz="1400" dirty="0"/>
              <a:t>TAMUC09 The system shall allow various sizes of touch visualization.</a:t>
            </a:r>
          </a:p>
          <a:p>
            <a:r>
              <a:rPr lang="en-US" sz="1400" dirty="0"/>
              <a:t>TAMUC10 The system shall allow the user to clear the screen and replay data at will.</a:t>
            </a:r>
          </a:p>
          <a:p>
            <a:r>
              <a:rPr lang="en-US" sz="1400" dirty="0"/>
              <a:t>TAMUC11 The system shall display all the information from the program to a debug monitor</a:t>
            </a:r>
            <a:r>
              <a:rPr lang="en-US" sz="1400" dirty="0" smtClean="0"/>
              <a:t>.</a:t>
            </a:r>
            <a:endParaRPr lang="en-US" sz="1400" dirty="0"/>
          </a:p>
        </p:txBody>
      </p:sp>
    </p:spTree>
    <p:extLst>
      <p:ext uri="{BB962C8B-B14F-4D97-AF65-F5344CB8AC3E}">
        <p14:creationId xmlns:p14="http://schemas.microsoft.com/office/powerpoint/2010/main" val="180293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347713" cy="1320800"/>
          </a:xfrm>
        </p:spPr>
        <p:txBody>
          <a:bodyPr/>
          <a:lstStyle/>
          <a:p>
            <a:r>
              <a:rPr lang="en-US" dirty="0" smtClean="0"/>
              <a:t>Use Case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19200"/>
            <a:ext cx="6372225" cy="4876800"/>
          </a:xfrm>
          <a:prstGeom prst="rect">
            <a:avLst/>
          </a:prstGeom>
        </p:spPr>
      </p:pic>
    </p:spTree>
    <p:extLst>
      <p:ext uri="{BB962C8B-B14F-4D97-AF65-F5344CB8AC3E}">
        <p14:creationId xmlns:p14="http://schemas.microsoft.com/office/powerpoint/2010/main" val="322219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7" y="1752600"/>
            <a:ext cx="7353300" cy="3238500"/>
          </a:xfrm>
          <a:prstGeom prst="rect">
            <a:avLst/>
          </a:prstGeom>
        </p:spPr>
      </p:pic>
    </p:spTree>
    <p:extLst>
      <p:ext uri="{BB962C8B-B14F-4D97-AF65-F5344CB8AC3E}">
        <p14:creationId xmlns:p14="http://schemas.microsoft.com/office/powerpoint/2010/main" val="324255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37031" y="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62000"/>
            <a:ext cx="7353300" cy="5334000"/>
          </a:xfrm>
          <a:prstGeom prst="rect">
            <a:avLst/>
          </a:prstGeom>
        </p:spPr>
      </p:pic>
    </p:spTree>
    <p:extLst>
      <p:ext uri="{BB962C8B-B14F-4D97-AF65-F5344CB8AC3E}">
        <p14:creationId xmlns:p14="http://schemas.microsoft.com/office/powerpoint/2010/main" val="21480739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TotalTime>
  <Words>1154</Words>
  <Application>Microsoft Office PowerPoint</Application>
  <PresentationFormat>On-screen Show (4:3)</PresentationFormat>
  <Paragraphs>291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MS PGothic</vt:lpstr>
      <vt:lpstr>Arial</vt:lpstr>
      <vt:lpstr>Calibri</vt:lpstr>
      <vt:lpstr>Times New Roman</vt:lpstr>
      <vt:lpstr>Trebuchet MS</vt:lpstr>
      <vt:lpstr>Wingdings 3</vt:lpstr>
      <vt:lpstr>Facet</vt:lpstr>
      <vt:lpstr>Touch and Mid–Air  Framework</vt:lpstr>
      <vt:lpstr>Problem Definition</vt:lpstr>
      <vt:lpstr>Existing Systems</vt:lpstr>
      <vt:lpstr>Project Schedule</vt:lpstr>
      <vt:lpstr>Implemented User Stories</vt:lpstr>
      <vt:lpstr>Use cases</vt:lpstr>
      <vt:lpstr>Use Case Diagram</vt:lpstr>
      <vt:lpstr>Sequence Diagram</vt:lpstr>
      <vt:lpstr>PowerPoint Presentation</vt:lpstr>
      <vt:lpstr>Sequence Diagram</vt:lpstr>
      <vt:lpstr>Sequence Diagram</vt:lpstr>
      <vt:lpstr>Sequence Diagram</vt:lpstr>
      <vt:lpstr>Sequence Diagram</vt:lpstr>
      <vt:lpstr>Sequence Diagram</vt:lpstr>
      <vt:lpstr>Sequence Diagram</vt:lpstr>
      <vt:lpstr>Sequence Diagram</vt:lpstr>
      <vt:lpstr>Sequence Diagram</vt:lpstr>
      <vt:lpstr>Sequence Diagram</vt:lpstr>
      <vt:lpstr>System Decomposition</vt:lpstr>
      <vt:lpstr>System Deployment</vt:lpstr>
      <vt:lpstr>Persistent Data</vt:lpstr>
      <vt:lpstr>Security and Privacy</vt:lpstr>
      <vt:lpstr>Detailed Design</vt:lpstr>
      <vt:lpstr>Detailed Design</vt:lpstr>
      <vt:lpstr>Test Cases</vt:lpstr>
      <vt:lpstr>Test Cases</vt:lpstr>
      <vt:lpstr>Test Cases</vt:lpstr>
      <vt:lpstr>Test Cases</vt:lpstr>
      <vt:lpstr>Test Cases</vt:lpstr>
      <vt:lpstr>Test Cases</vt:lpstr>
      <vt:lpstr>Test Cases</vt:lpstr>
      <vt:lpstr>Test Cases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and Mid–Air  Framework</dc:title>
  <dc:creator>Richin</dc:creator>
  <cp:lastModifiedBy>Richin</cp:lastModifiedBy>
  <cp:revision>10</cp:revision>
  <dcterms:created xsi:type="dcterms:W3CDTF">2006-08-16T00:00:00Z</dcterms:created>
  <dcterms:modified xsi:type="dcterms:W3CDTF">2015-04-30T18:38:15Z</dcterms:modified>
</cp:coreProperties>
</file>