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8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8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8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8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FF83"/>
    <a:srgbClr val="9FFF71"/>
    <a:srgbClr val="9EE95F"/>
    <a:srgbClr val="89FF00"/>
    <a:srgbClr val="7EEA00"/>
    <a:srgbClr val="6CCA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28" d="100"/>
          <a:sy n="28" d="100"/>
        </p:scale>
        <p:origin x="-1320" y="-8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B6BB941-1542-2342-B4E7-933780DF7B39}" type="datetime1">
              <a:rPr lang="en-US"/>
              <a:pPr>
                <a:defRPr/>
              </a:pPr>
              <a:t>7/27/15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8117B3E-8F6C-F149-A490-99413A202EBB}" type="slidenum">
              <a:rPr lang="en-US"/>
              <a:pPr>
                <a:defRPr/>
              </a:pPr>
              <a:t>‹#›</a:t>
            </a:fld>
            <a:endParaRPr lang="en-US"/>
          </a:p>
        </p:txBody>
      </p:sp>
    </p:spTree>
    <p:extLst>
      <p:ext uri="{BB962C8B-B14F-4D97-AF65-F5344CB8AC3E}">
        <p14:creationId xmlns:p14="http://schemas.microsoft.com/office/powerpoint/2010/main" val="2796783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fld id="{9C7EC221-DF9F-0545-9600-A1D5AA5A1827}"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1F8741-61EF-3849-A26B-676FC0CC986D}" type="slidenum">
              <a:rPr lang="en-US"/>
              <a:pPr>
                <a:defRPr/>
              </a:pPr>
              <a:t>‹#›</a:t>
            </a:fld>
            <a:endParaRPr lang="en-US"/>
          </a:p>
        </p:txBody>
      </p:sp>
    </p:spTree>
    <p:extLst>
      <p:ext uri="{BB962C8B-B14F-4D97-AF65-F5344CB8AC3E}">
        <p14:creationId xmlns:p14="http://schemas.microsoft.com/office/powerpoint/2010/main" val="425174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203C99-4178-CF49-867B-0155AE4AB961}" type="slidenum">
              <a:rPr lang="en-US"/>
              <a:pPr>
                <a:defRPr/>
              </a:pPr>
              <a:t>‹#›</a:t>
            </a:fld>
            <a:endParaRPr lang="en-US"/>
          </a:p>
        </p:txBody>
      </p:sp>
    </p:spTree>
    <p:extLst>
      <p:ext uri="{BB962C8B-B14F-4D97-AF65-F5344CB8AC3E}">
        <p14:creationId xmlns:p14="http://schemas.microsoft.com/office/powerpoint/2010/main" val="406500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4CDBBA-265C-AD45-BD41-A436B92D3CDA}" type="slidenum">
              <a:rPr lang="en-US"/>
              <a:pPr>
                <a:defRPr/>
              </a:pPr>
              <a:t>‹#›</a:t>
            </a:fld>
            <a:endParaRPr lang="en-US"/>
          </a:p>
        </p:txBody>
      </p:sp>
    </p:spTree>
    <p:extLst>
      <p:ext uri="{BB962C8B-B14F-4D97-AF65-F5344CB8AC3E}">
        <p14:creationId xmlns:p14="http://schemas.microsoft.com/office/powerpoint/2010/main" val="13633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E679D8-275D-5B40-88CC-1650B7A31AB3}" type="slidenum">
              <a:rPr lang="en-US"/>
              <a:pPr>
                <a:defRPr/>
              </a:pPr>
              <a:t>‹#›</a:t>
            </a:fld>
            <a:endParaRPr lang="en-US"/>
          </a:p>
        </p:txBody>
      </p:sp>
    </p:spTree>
    <p:extLst>
      <p:ext uri="{BB962C8B-B14F-4D97-AF65-F5344CB8AC3E}">
        <p14:creationId xmlns:p14="http://schemas.microsoft.com/office/powerpoint/2010/main" val="304087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4A61E4-44DB-C541-A1F0-177E895A8E0E}" type="slidenum">
              <a:rPr lang="en-US"/>
              <a:pPr>
                <a:defRPr/>
              </a:pPr>
              <a:t>‹#›</a:t>
            </a:fld>
            <a:endParaRPr lang="en-US"/>
          </a:p>
        </p:txBody>
      </p:sp>
    </p:spTree>
    <p:extLst>
      <p:ext uri="{BB962C8B-B14F-4D97-AF65-F5344CB8AC3E}">
        <p14:creationId xmlns:p14="http://schemas.microsoft.com/office/powerpoint/2010/main" val="397896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247E9A-1D2D-6E4D-BE58-1D3C51487AC0}" type="slidenum">
              <a:rPr lang="en-US"/>
              <a:pPr>
                <a:defRPr/>
              </a:pPr>
              <a:t>‹#›</a:t>
            </a:fld>
            <a:endParaRPr lang="en-US"/>
          </a:p>
        </p:txBody>
      </p:sp>
    </p:spTree>
    <p:extLst>
      <p:ext uri="{BB962C8B-B14F-4D97-AF65-F5344CB8AC3E}">
        <p14:creationId xmlns:p14="http://schemas.microsoft.com/office/powerpoint/2010/main" val="371703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D08B81B-5EFC-2D40-8EC6-EECFB263E688}" type="slidenum">
              <a:rPr lang="en-US"/>
              <a:pPr>
                <a:defRPr/>
              </a:pPr>
              <a:t>‹#›</a:t>
            </a:fld>
            <a:endParaRPr lang="en-US"/>
          </a:p>
        </p:txBody>
      </p:sp>
    </p:spTree>
    <p:extLst>
      <p:ext uri="{BB962C8B-B14F-4D97-AF65-F5344CB8AC3E}">
        <p14:creationId xmlns:p14="http://schemas.microsoft.com/office/powerpoint/2010/main" val="144485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FA236E-B71F-3F4B-811F-370C09B50437}" type="slidenum">
              <a:rPr lang="en-US"/>
              <a:pPr>
                <a:defRPr/>
              </a:pPr>
              <a:t>‹#›</a:t>
            </a:fld>
            <a:endParaRPr lang="en-US"/>
          </a:p>
        </p:txBody>
      </p:sp>
    </p:spTree>
    <p:extLst>
      <p:ext uri="{BB962C8B-B14F-4D97-AF65-F5344CB8AC3E}">
        <p14:creationId xmlns:p14="http://schemas.microsoft.com/office/powerpoint/2010/main" val="215699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C689CB-441B-FB42-9AB7-4620E44ECB71}" type="slidenum">
              <a:rPr lang="en-US"/>
              <a:pPr>
                <a:defRPr/>
              </a:pPr>
              <a:t>‹#›</a:t>
            </a:fld>
            <a:endParaRPr lang="en-US"/>
          </a:p>
        </p:txBody>
      </p:sp>
    </p:spTree>
    <p:extLst>
      <p:ext uri="{BB962C8B-B14F-4D97-AF65-F5344CB8AC3E}">
        <p14:creationId xmlns:p14="http://schemas.microsoft.com/office/powerpoint/2010/main" val="262621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B42725-760E-9548-A172-ED3C9E9AB5F0}" type="slidenum">
              <a:rPr lang="en-US"/>
              <a:pPr>
                <a:defRPr/>
              </a:pPr>
              <a:t>‹#›</a:t>
            </a:fld>
            <a:endParaRPr lang="en-US"/>
          </a:p>
        </p:txBody>
      </p:sp>
    </p:spTree>
    <p:extLst>
      <p:ext uri="{BB962C8B-B14F-4D97-AF65-F5344CB8AC3E}">
        <p14:creationId xmlns:p14="http://schemas.microsoft.com/office/powerpoint/2010/main" val="258226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832F20-4B57-854D-BBED-925360611919}" type="slidenum">
              <a:rPr lang="en-US"/>
              <a:pPr>
                <a:defRPr/>
              </a:pPr>
              <a:t>‹#›</a:t>
            </a:fld>
            <a:endParaRPr lang="en-US"/>
          </a:p>
        </p:txBody>
      </p:sp>
    </p:spTree>
    <p:extLst>
      <p:ext uri="{BB962C8B-B14F-4D97-AF65-F5344CB8AC3E}">
        <p14:creationId xmlns:p14="http://schemas.microsoft.com/office/powerpoint/2010/main" val="9472669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ctr" anchorCtr="0" compatLnSpc="1">
            <a:prstTxWarp prst="textNoShape">
              <a:avLst/>
            </a:prstTxWarp>
          </a:bodyPr>
          <a:lstStyle/>
          <a:p>
            <a:pPr lvl="0"/>
            <a:r>
              <a:rPr lang="en-US"/>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pPr>
              <a:defRPr/>
            </a:pPr>
            <a:fld id="{36AB3644-DCB6-B04E-9731-C36DA82513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png"/><Relationship Id="rId20" Type="http://schemas.openxmlformats.org/officeDocument/2006/relationships/image" Target="../media/image15.png"/><Relationship Id="rId21" Type="http://schemas.microsoft.com/office/2007/relationships/hdphoto" Target="../media/hdphoto4.wdp"/><Relationship Id="rId22" Type="http://schemas.openxmlformats.org/officeDocument/2006/relationships/image" Target="../media/image16.png"/><Relationship Id="rId23" Type="http://schemas.openxmlformats.org/officeDocument/2006/relationships/image" Target="../media/image17.png"/><Relationship Id="rId24" Type="http://schemas.openxmlformats.org/officeDocument/2006/relationships/image" Target="../media/image18.png"/><Relationship Id="rId10" Type="http://schemas.microsoft.com/office/2007/relationships/hdphoto" Target="../media/hdphoto2.wdp"/><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image" Target="../media/image14.png"/><Relationship Id="rId19"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CCA00">
            <a:alpha val="47000"/>
          </a:srgbClr>
        </a:solidFill>
        <a:effectLst/>
      </p:bgPr>
    </p:bg>
    <p:spTree>
      <p:nvGrpSpPr>
        <p:cNvPr id="1" name=""/>
        <p:cNvGrpSpPr/>
        <p:nvPr/>
      </p:nvGrpSpPr>
      <p:grpSpPr>
        <a:xfrm>
          <a:off x="0" y="0"/>
          <a:ext cx="0" cy="0"/>
          <a:chOff x="0" y="0"/>
          <a:chExt cx="0" cy="0"/>
        </a:xfrm>
      </p:grpSpPr>
      <p:sp>
        <p:nvSpPr>
          <p:cNvPr id="14342" name="Rectangle 18"/>
          <p:cNvSpPr>
            <a:spLocks noChangeArrowheads="1"/>
          </p:cNvSpPr>
          <p:nvPr/>
        </p:nvSpPr>
        <p:spPr bwMode="auto">
          <a:xfrm>
            <a:off x="914400" y="42062400"/>
            <a:ext cx="31089600" cy="1371600"/>
          </a:xfrm>
          <a:prstGeom prst="rect">
            <a:avLst/>
          </a:prstGeom>
          <a:solidFill>
            <a:srgbClr val="FFFFFF"/>
          </a:solidFill>
          <a:ln w="63500">
            <a:solidFill>
              <a:srgbClr val="0033CC"/>
            </a:solidFill>
            <a:miter lim="800000"/>
            <a:headEnd/>
            <a:tailEnd/>
          </a:ln>
        </p:spPr>
        <p:txBody>
          <a:bodyPr wrap="none" anchor="ctr"/>
          <a:lstStyle/>
          <a:p>
            <a:endParaRPr lang="en-US"/>
          </a:p>
        </p:txBody>
      </p:sp>
      <p:sp>
        <p:nvSpPr>
          <p:cNvPr id="145" name="Text Box 5"/>
          <p:cNvSpPr txBox="1">
            <a:spLocks noChangeArrowheads="1"/>
          </p:cNvSpPr>
          <p:nvPr/>
        </p:nvSpPr>
        <p:spPr bwMode="auto">
          <a:xfrm>
            <a:off x="5791200" y="2257425"/>
            <a:ext cx="21336000" cy="561975"/>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lnSpc>
                <a:spcPct val="30000"/>
              </a:lnSpc>
              <a:spcBef>
                <a:spcPct val="50000"/>
              </a:spcBef>
              <a:defRPr/>
            </a:pPr>
            <a:r>
              <a:rPr lang="en-US" sz="7200" b="1" dirty="0" smtClean="0">
                <a:effectLst>
                  <a:outerShdw blurRad="38100" dist="38100" dir="2700000" algn="tl">
                    <a:srgbClr val="DDDDDD"/>
                  </a:outerShdw>
                </a:effectLst>
                <a:latin typeface="Times New Roman" charset="0"/>
              </a:rPr>
              <a:t>Senior Project, 2015, Summer</a:t>
            </a:r>
            <a:endParaRPr lang="en-US" sz="7200" dirty="0" smtClean="0">
              <a:latin typeface="Times New Roman" charset="0"/>
            </a:endParaRPr>
          </a:p>
        </p:txBody>
      </p:sp>
      <p:sp>
        <p:nvSpPr>
          <p:cNvPr id="14338" name="Text Box 12"/>
          <p:cNvSpPr txBox="1">
            <a:spLocks noChangeArrowheads="1"/>
          </p:cNvSpPr>
          <p:nvPr/>
        </p:nvSpPr>
        <p:spPr bwMode="auto">
          <a:xfrm>
            <a:off x="6567488" y="2743200"/>
            <a:ext cx="19797712"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742950" indent="-285750" defTabSz="985838" eaLnBrk="0" hangingPunct="0">
              <a:defRPr sz="8400">
                <a:solidFill>
                  <a:schemeClr val="tx1"/>
                </a:solidFill>
                <a:latin typeface="Arial" charset="0"/>
                <a:ea typeface="ＭＳ Ｐゴシック" charset="0"/>
              </a:defRPr>
            </a:lvl2pPr>
            <a:lvl3pPr marL="1143000" indent="-228600" defTabSz="985838" eaLnBrk="0" hangingPunct="0">
              <a:defRPr sz="8400">
                <a:solidFill>
                  <a:schemeClr val="tx1"/>
                </a:solidFill>
                <a:latin typeface="Arial" charset="0"/>
                <a:ea typeface="ＭＳ Ｐゴシック" charset="0"/>
              </a:defRPr>
            </a:lvl3pPr>
            <a:lvl4pPr marL="1600200" indent="-228600" defTabSz="985838" eaLnBrk="0" hangingPunct="0">
              <a:defRPr sz="8400">
                <a:solidFill>
                  <a:schemeClr val="tx1"/>
                </a:solidFill>
                <a:latin typeface="Arial" charset="0"/>
                <a:ea typeface="ＭＳ Ｐゴシック" charset="0"/>
              </a:defRPr>
            </a:lvl4pPr>
            <a:lvl5pPr marL="2057400" indent="-228600" defTabSz="985838" eaLnBrk="0" hangingPunct="0">
              <a:defRPr sz="8400">
                <a:solidFill>
                  <a:schemeClr val="tx1"/>
                </a:solidFill>
                <a:latin typeface="Arial" charset="0"/>
                <a:ea typeface="ＭＳ Ｐゴシック" charset="0"/>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charset="0"/>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charset="0"/>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charset="0"/>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r>
              <a:rPr lang="en-US" sz="4800" b="1" dirty="0" err="1">
                <a:solidFill>
                  <a:srgbClr val="3333CC"/>
                </a:solidFill>
              </a:rPr>
              <a:t>TAMGeF</a:t>
            </a:r>
            <a:r>
              <a:rPr lang="en-US" sz="4800" b="1" dirty="0">
                <a:solidFill>
                  <a:srgbClr val="3333CC"/>
                </a:solidFill>
              </a:rPr>
              <a:t>: Touch and Mid-Air Gesture Framework </a:t>
            </a:r>
          </a:p>
          <a:p>
            <a:pPr algn="ctr" eaLnBrk="1" hangingPunct="1"/>
            <a:r>
              <a:rPr lang="en-US" sz="3500" b="1" dirty="0">
                <a:solidFill>
                  <a:srgbClr val="3333CC"/>
                </a:solidFill>
              </a:rPr>
              <a:t>Student: </a:t>
            </a:r>
            <a:r>
              <a:rPr lang="en-US" sz="3500" dirty="0">
                <a:solidFill>
                  <a:srgbClr val="3333CC"/>
                </a:solidFill>
              </a:rPr>
              <a:t>Steven </a:t>
            </a:r>
            <a:r>
              <a:rPr lang="en-US" sz="3500" dirty="0" err="1">
                <a:solidFill>
                  <a:srgbClr val="3333CC"/>
                </a:solidFill>
              </a:rPr>
              <a:t>Ignetti</a:t>
            </a:r>
            <a:r>
              <a:rPr lang="en-US" sz="3500" dirty="0">
                <a:solidFill>
                  <a:srgbClr val="3333CC"/>
                </a:solidFill>
              </a:rPr>
              <a:t>, Florida International University</a:t>
            </a:r>
          </a:p>
          <a:p>
            <a:pPr algn="ctr" eaLnBrk="1" hangingPunct="1"/>
            <a:r>
              <a:rPr lang="en-US" sz="3500" b="1" dirty="0">
                <a:solidFill>
                  <a:srgbClr val="3333CC"/>
                </a:solidFill>
              </a:rPr>
              <a:t>Mentor:</a:t>
            </a:r>
            <a:r>
              <a:rPr lang="en-US" sz="3500" dirty="0">
                <a:solidFill>
                  <a:srgbClr val="3333CC"/>
                </a:solidFill>
              </a:rPr>
              <a:t> Francisco R. Ortega, Ph.D.</a:t>
            </a:r>
          </a:p>
          <a:p>
            <a:pPr algn="ctr" eaLnBrk="1" hangingPunct="1"/>
            <a:r>
              <a:rPr lang="en-US" sz="3500" b="1" dirty="0">
                <a:solidFill>
                  <a:srgbClr val="3333CC"/>
                </a:solidFill>
              </a:rPr>
              <a:t>Sponsored By:</a:t>
            </a:r>
            <a:r>
              <a:rPr lang="en-US" sz="3500" dirty="0">
                <a:solidFill>
                  <a:srgbClr val="3333CC"/>
                </a:solidFill>
              </a:rPr>
              <a:t> Naphtali </a:t>
            </a:r>
            <a:r>
              <a:rPr lang="en-US" sz="3500" dirty="0" err="1">
                <a:solidFill>
                  <a:srgbClr val="3333CC"/>
                </a:solidFill>
              </a:rPr>
              <a:t>Rishe</a:t>
            </a:r>
            <a:r>
              <a:rPr lang="en-US" sz="3500" dirty="0">
                <a:solidFill>
                  <a:srgbClr val="3333CC"/>
                </a:solidFill>
              </a:rPr>
              <a:t>, Ph.D. and Francisco R. Ortega, Ph.D.</a:t>
            </a:r>
          </a:p>
          <a:p>
            <a:pPr algn="ctr" eaLnBrk="1" hangingPunct="1"/>
            <a:r>
              <a:rPr lang="en-US" sz="3500" b="1" dirty="0">
                <a:solidFill>
                  <a:srgbClr val="3333CC"/>
                </a:solidFill>
              </a:rPr>
              <a:t>Instructor:</a:t>
            </a:r>
            <a:r>
              <a:rPr lang="en-US" sz="3500" b="1" i="1" dirty="0">
                <a:solidFill>
                  <a:srgbClr val="3333CC"/>
                </a:solidFill>
              </a:rPr>
              <a:t> </a:t>
            </a:r>
            <a:r>
              <a:rPr lang="en-US" sz="3500" dirty="0" err="1">
                <a:solidFill>
                  <a:srgbClr val="3333CC"/>
                </a:solidFill>
              </a:rPr>
              <a:t>Masoud</a:t>
            </a:r>
            <a:r>
              <a:rPr lang="en-US" sz="3500" dirty="0">
                <a:solidFill>
                  <a:srgbClr val="3333CC"/>
                </a:solidFill>
              </a:rPr>
              <a:t> </a:t>
            </a:r>
            <a:r>
              <a:rPr lang="en-US" sz="3500" dirty="0" err="1">
                <a:solidFill>
                  <a:srgbClr val="3333CC"/>
                </a:solidFill>
              </a:rPr>
              <a:t>Sadjadi</a:t>
            </a:r>
            <a:r>
              <a:rPr lang="en-US" sz="3500" dirty="0">
                <a:solidFill>
                  <a:srgbClr val="3333CC"/>
                </a:solidFill>
              </a:rPr>
              <a:t>, </a:t>
            </a:r>
            <a:r>
              <a:rPr lang="en-US" sz="3500" dirty="0" err="1">
                <a:solidFill>
                  <a:srgbClr val="3333CC"/>
                </a:solidFill>
              </a:rPr>
              <a:t>Ph.D</a:t>
            </a:r>
            <a:endParaRPr lang="en-US" sz="3500" dirty="0">
              <a:solidFill>
                <a:srgbClr val="3333CC"/>
              </a:solidFill>
            </a:endParaRPr>
          </a:p>
        </p:txBody>
      </p:sp>
      <p:sp>
        <p:nvSpPr>
          <p:cNvPr id="14339" name="Text Box 72"/>
          <p:cNvSpPr txBox="1">
            <a:spLocks noChangeArrowheads="1"/>
          </p:cNvSpPr>
          <p:nvPr/>
        </p:nvSpPr>
        <p:spPr bwMode="auto">
          <a:xfrm>
            <a:off x="1219200" y="42519600"/>
            <a:ext cx="30632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defRPr sz="8400">
                <a:solidFill>
                  <a:schemeClr val="tx1"/>
                </a:solidFill>
                <a:latin typeface="Arial" charset="0"/>
                <a:ea typeface="ＭＳ Ｐゴシック" charset="0"/>
                <a:cs typeface="ＭＳ Ｐゴシック" charset="0"/>
              </a:defRPr>
            </a:lvl1pPr>
            <a:lvl2pPr marL="742950" indent="-285750" defTabSz="985838" eaLnBrk="0" hangingPunct="0">
              <a:defRPr sz="8400">
                <a:solidFill>
                  <a:schemeClr val="tx1"/>
                </a:solidFill>
                <a:latin typeface="Arial" charset="0"/>
                <a:ea typeface="ＭＳ Ｐゴシック" charset="0"/>
              </a:defRPr>
            </a:lvl2pPr>
            <a:lvl3pPr marL="1143000" indent="-228600" defTabSz="985838" eaLnBrk="0" hangingPunct="0">
              <a:defRPr sz="8400">
                <a:solidFill>
                  <a:schemeClr val="tx1"/>
                </a:solidFill>
                <a:latin typeface="Arial" charset="0"/>
                <a:ea typeface="ＭＳ Ｐゴシック" charset="0"/>
              </a:defRPr>
            </a:lvl3pPr>
            <a:lvl4pPr marL="1600200" indent="-228600" defTabSz="985838" eaLnBrk="0" hangingPunct="0">
              <a:defRPr sz="8400">
                <a:solidFill>
                  <a:schemeClr val="tx1"/>
                </a:solidFill>
                <a:latin typeface="Arial" charset="0"/>
                <a:ea typeface="ＭＳ Ｐゴシック" charset="0"/>
              </a:defRPr>
            </a:lvl4pPr>
            <a:lvl5pPr marL="2057400" indent="-228600" defTabSz="985838" eaLnBrk="0" hangingPunct="0">
              <a:defRPr sz="8400">
                <a:solidFill>
                  <a:schemeClr val="tx1"/>
                </a:solidFill>
                <a:latin typeface="Arial" charset="0"/>
                <a:ea typeface="ＭＳ Ｐゴシック" charset="0"/>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charset="0"/>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charset="0"/>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charset="0"/>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buClr>
                <a:srgbClr val="3333CC"/>
              </a:buClr>
            </a:pPr>
            <a:r>
              <a:rPr lang="en-US" sz="3000"/>
              <a:t>The material presented in this poster is based upon the work supported by Francisco Ortega. I am thankful to the help that I received from my group member, Alfredo Zellek.</a:t>
            </a:r>
          </a:p>
        </p:txBody>
      </p:sp>
      <p:sp>
        <p:nvSpPr>
          <p:cNvPr id="14340" name="Rectangle 18"/>
          <p:cNvSpPr>
            <a:spLocks noChangeArrowheads="1"/>
          </p:cNvSpPr>
          <p:nvPr/>
        </p:nvSpPr>
        <p:spPr bwMode="auto">
          <a:xfrm>
            <a:off x="838200" y="6245224"/>
            <a:ext cx="31089600" cy="35055175"/>
          </a:xfrm>
          <a:prstGeom prst="rect">
            <a:avLst/>
          </a:prstGeom>
          <a:solidFill>
            <a:schemeClr val="bg1"/>
          </a:solidFill>
          <a:ln w="63500">
            <a:solidFill>
              <a:srgbClr val="0033CC"/>
            </a:solidFill>
            <a:miter lim="800000"/>
            <a:headEnd/>
            <a:tailEnd/>
          </a:ln>
        </p:spPr>
        <p:txBody>
          <a:bodyPr wrap="none" anchor="ctr"/>
          <a:lstStyle/>
          <a:p>
            <a:endParaRPr lang="en-US"/>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smtClean="0">
                <a:solidFill>
                  <a:srgbClr val="336699"/>
                </a:solidFill>
                <a:effectLst>
                  <a:outerShdw blurRad="38100" dist="38100" dir="2700000" algn="tl">
                    <a:srgbClr val="DDDDDD"/>
                  </a:outerShdw>
                </a:effectLst>
              </a:rPr>
              <a:t>Acknowledgement</a:t>
            </a:r>
          </a:p>
        </p:txBody>
      </p:sp>
      <p:sp>
        <p:nvSpPr>
          <p:cNvPr id="14344"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3200" b="1">
                <a:solidFill>
                  <a:schemeClr val="accent2"/>
                </a:solidFill>
                <a:cs typeface="Calibri" charset="0"/>
              </a:rPr>
              <a:t>School of Computing &amp; Information Sciences</a:t>
            </a:r>
            <a:endParaRPr lang="en-US" sz="3200">
              <a:solidFill>
                <a:schemeClr val="accent2"/>
              </a:solidFill>
              <a:cs typeface="Calibri" charset="0"/>
            </a:endParaRPr>
          </a:p>
        </p:txBody>
      </p:sp>
      <p:pic>
        <p:nvPicPr>
          <p:cNvPr id="14345" name="Picture 32"/>
          <p:cNvPicPr>
            <a:picLocks noChangeAspect="1"/>
          </p:cNvPicPr>
          <p:nvPr/>
        </p:nvPicPr>
        <p:blipFill>
          <a:blip r:embed="rId3">
            <a:extLst>
              <a:ext uri="{BEBA8EAE-BF5A-486C-A8C5-ECC9F3942E4B}">
                <a14:imgProps xmlns:a14="http://schemas.microsoft.com/office/drawing/2010/main">
                  <a14:imgLayer r:embed="rId4">
                    <a14:imgEffect>
                      <a14:backgroundRemoval t="0" b="98901" l="0" r="100000">
                        <a14:foregroundMark x1="8535" y1="98352" x2="15669" y2="98352"/>
                        <a14:foregroundMark x1="39363" y1="76923" x2="39363" y2="86538"/>
                        <a14:foregroundMark x1="39236" y1="5220" x2="39363" y2="25275"/>
                        <a14:foregroundMark x1="39108" y1="95330" x2="41019" y2="98901"/>
                        <a14:foregroundMark x1="63694" y1="26923" x2="63949" y2="79670"/>
                        <a14:foregroundMark x1="76306" y1="27198" x2="76688" y2="75275"/>
                        <a14:foregroundMark x1="96306" y1="26374" x2="95924" y2="81044"/>
                        <a14:foregroundMark x1="68025" y1="90385" x2="71975" y2="97802"/>
                        <a14:foregroundMark x1="89045" y1="95330" x2="88153" y2="98901"/>
                      </a14:backgroundRemoval>
                    </a14:imgEffect>
                  </a14:imgLayer>
                </a14:imgProps>
              </a:ex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5" name="Picture 23" descr="c.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57200"/>
            <a:ext cx="21717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6" name="Picture 24" descr="design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81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3" descr="github-bb449e0ffbacbcb7f9c703db85b1cf0b.png"/>
          <p:cNvPicPr>
            <a:picLocks noChangeAspect="1"/>
          </p:cNvPicPr>
          <p:nvPr/>
        </p:nvPicPr>
        <p:blipFill rotWithShape="1">
          <a:blip r:embed="rId7">
            <a:extLst>
              <a:ext uri="{28A0092B-C50C-407E-A947-70E740481C1C}">
                <a14:useLocalDpi xmlns:a14="http://schemas.microsoft.com/office/drawing/2010/main" val="0"/>
              </a:ext>
            </a:extLst>
          </a:blip>
          <a:srcRect l="11908" t="20268" r="11763" b="19469"/>
          <a:stretch/>
        </p:blipFill>
        <p:spPr bwMode="auto">
          <a:xfrm>
            <a:off x="26212800" y="2362200"/>
            <a:ext cx="4393722" cy="128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1447800" y="6702425"/>
            <a:ext cx="9753600" cy="10363200"/>
            <a:chOff x="1524000" y="10058400"/>
            <a:chExt cx="9753600" cy="10363200"/>
          </a:xfrm>
        </p:grpSpPr>
        <p:sp>
          <p:nvSpPr>
            <p:cNvPr id="215" name="Text Box 19"/>
            <p:cNvSpPr txBox="1">
              <a:spLocks noChangeArrowheads="1"/>
            </p:cNvSpPr>
            <p:nvPr/>
          </p:nvSpPr>
          <p:spPr bwMode="auto">
            <a:xfrm>
              <a:off x="3429000" y="100584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Problem</a:t>
              </a:r>
            </a:p>
          </p:txBody>
        </p:sp>
        <p:sp>
          <p:nvSpPr>
            <p:cNvPr id="14360" name="TextBox 1"/>
            <p:cNvSpPr txBox="1">
              <a:spLocks noChangeArrowheads="1"/>
            </p:cNvSpPr>
            <p:nvPr/>
          </p:nvSpPr>
          <p:spPr bwMode="auto">
            <a:xfrm>
              <a:off x="1524000" y="10972800"/>
              <a:ext cx="9753600" cy="944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algn="just" eaLnBrk="1" hangingPunct="1"/>
              <a:r>
                <a:rPr lang="en-US" sz="3200"/>
                <a:t>	Currently, games and applications are being developed with the constraint of the operating system’s most immediate input devices, such as the mouse on a PC or a touch screen on a tablet. Developing an application outside of the familiar devices adds an extra challenge to the application, as developing code for another input device or paying for framework licenses can hurt the growth of the application.</a:t>
              </a:r>
            </a:p>
            <a:p>
              <a:pPr algn="just" eaLnBrk="1" hangingPunct="1"/>
              <a:endParaRPr lang="en-US" sz="3200"/>
            </a:p>
            <a:p>
              <a:pPr algn="just" eaLnBrk="1" hangingPunct="1"/>
              <a:r>
                <a:rPr lang="en-US" sz="3200"/>
                <a:t>	Choosing a framework to provide the code for such capabilities become an extra challenge. Most professional frameworks on input device handling only focus on a select few, and even those that broaden the scope choose to constrain themselves to the popular input devices. These are the problems that TAMGeF hopes to solve for all developers looking to redefine the immersive experience of the modern day applications.</a:t>
              </a:r>
            </a:p>
          </p:txBody>
        </p:sp>
      </p:grpSp>
      <p:grpSp>
        <p:nvGrpSpPr>
          <p:cNvPr id="7" name="Group 6"/>
          <p:cNvGrpSpPr/>
          <p:nvPr/>
        </p:nvGrpSpPr>
        <p:grpSpPr>
          <a:xfrm>
            <a:off x="21259800" y="6702425"/>
            <a:ext cx="10058400" cy="10855325"/>
            <a:chOff x="21336000" y="10058400"/>
            <a:chExt cx="10058400" cy="10855325"/>
          </a:xfrm>
        </p:grpSpPr>
        <p:sp>
          <p:nvSpPr>
            <p:cNvPr id="35" name="Text Box 19"/>
            <p:cNvSpPr txBox="1">
              <a:spLocks noChangeArrowheads="1"/>
            </p:cNvSpPr>
            <p:nvPr/>
          </p:nvSpPr>
          <p:spPr bwMode="auto">
            <a:xfrm>
              <a:off x="23622000" y="100584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Requirements</a:t>
              </a:r>
            </a:p>
          </p:txBody>
        </p:sp>
        <p:sp>
          <p:nvSpPr>
            <p:cNvPr id="3" name="TextBox 2"/>
            <p:cNvSpPr txBox="1"/>
            <p:nvPr/>
          </p:nvSpPr>
          <p:spPr>
            <a:xfrm>
              <a:off x="21336000" y="10972800"/>
              <a:ext cx="10058400" cy="9940925"/>
            </a:xfrm>
            <a:prstGeom prst="rect">
              <a:avLst/>
            </a:prstGeom>
            <a:noFill/>
          </p:spPr>
          <p:txBody>
            <a:bodyPr>
              <a:spAutoFit/>
            </a:bodyPr>
            <a:lstStyle/>
            <a:p>
              <a:pPr algn="just">
                <a:defRPr/>
              </a:pPr>
              <a:r>
                <a:rPr lang="en-US" sz="3200" dirty="0"/>
                <a:t>	The new multi-touch visualizer should allow developers working with </a:t>
              </a:r>
              <a:r>
                <a:rPr lang="en-US" sz="3200" dirty="0" err="1"/>
                <a:t>TAMGeF</a:t>
              </a:r>
              <a:r>
                <a:rPr lang="en-US" sz="3200" dirty="0"/>
                <a:t> to:</a:t>
              </a:r>
            </a:p>
            <a:p>
              <a:pPr marL="857250" indent="-857250" algn="just">
                <a:buFont typeface="Arial"/>
                <a:buChar char="•"/>
                <a:defRPr/>
              </a:pPr>
              <a:endParaRPr lang="en-US" sz="3200" dirty="0"/>
            </a:p>
            <a:p>
              <a:pPr marL="1314450" lvl="1" indent="-857250" algn="just">
                <a:buFont typeface="Wingdings" charset="2"/>
                <a:buChar char="q"/>
                <a:defRPr/>
              </a:pPr>
              <a:r>
                <a:rPr lang="en-US" sz="3200" dirty="0"/>
                <a:t>See feedback from the touch screen be displayed on screen</a:t>
              </a:r>
            </a:p>
            <a:p>
              <a:pPr marL="1314450" lvl="1" indent="-857250" algn="just">
                <a:buFont typeface="Wingdings" charset="2"/>
                <a:buChar char="q"/>
                <a:defRPr/>
              </a:pPr>
              <a:r>
                <a:rPr lang="en-US" sz="3200" dirty="0"/>
                <a:t>Allow gestures or touch patterns to be recorded and stored in a readable format, such as JSON</a:t>
              </a:r>
            </a:p>
            <a:p>
              <a:pPr marL="1314450" lvl="1" indent="-857250" algn="just">
                <a:buFont typeface="Wingdings" charset="2"/>
                <a:buChar char="q"/>
                <a:defRPr/>
              </a:pPr>
              <a:r>
                <a:rPr lang="en-US" sz="3200" dirty="0"/>
                <a:t>Assign the calculations that should be computed based on the data received by the touch screen, and be visually or textually represented to the user.</a:t>
              </a:r>
            </a:p>
            <a:p>
              <a:pPr marL="1314450" lvl="1" indent="-857250" algn="just">
                <a:buFont typeface="Wingdings" charset="2"/>
                <a:buChar char="q"/>
                <a:defRPr/>
              </a:pPr>
              <a:r>
                <a:rPr lang="en-US" sz="3200" dirty="0"/>
                <a:t>Allow easily </a:t>
              </a:r>
              <a:r>
                <a:rPr lang="en-US" sz="3200" dirty="0" err="1"/>
                <a:t>codeable</a:t>
              </a:r>
              <a:r>
                <a:rPr lang="en-US" sz="3200" dirty="0"/>
                <a:t> customizability to how the data is visually displayed</a:t>
              </a:r>
            </a:p>
            <a:p>
              <a:pPr>
                <a:defRPr/>
              </a:pPr>
              <a:endParaRPr lang="en-US" sz="3200" dirty="0"/>
            </a:p>
            <a:p>
              <a:pPr algn="just">
                <a:defRPr/>
              </a:pPr>
              <a:r>
                <a:rPr lang="en-US" sz="3200" dirty="0"/>
                <a:t>	The new visualizer should also help the team developers of the next iteration to expand the capabilities of the TAM into three-dimensional input devices, such as gyroscopes and leap motion, using the OpenGL implementation.</a:t>
              </a:r>
            </a:p>
            <a:p>
              <a:pPr>
                <a:defRPr/>
              </a:pPr>
              <a:endParaRPr lang="en-US" sz="3200" dirty="0"/>
            </a:p>
          </p:txBody>
        </p:sp>
      </p:grpSp>
      <p:grpSp>
        <p:nvGrpSpPr>
          <p:cNvPr id="11" name="Group 10"/>
          <p:cNvGrpSpPr/>
          <p:nvPr/>
        </p:nvGrpSpPr>
        <p:grpSpPr>
          <a:xfrm>
            <a:off x="22936200" y="17373600"/>
            <a:ext cx="8229600" cy="11383963"/>
            <a:chOff x="23012400" y="20729575"/>
            <a:chExt cx="8229600" cy="11383963"/>
          </a:xfrm>
        </p:grpSpPr>
        <p:sp>
          <p:nvSpPr>
            <p:cNvPr id="38" name="Text Box 19"/>
            <p:cNvSpPr txBox="1">
              <a:spLocks noChangeArrowheads="1"/>
            </p:cNvSpPr>
            <p:nvPr/>
          </p:nvSpPr>
          <p:spPr bwMode="auto">
            <a:xfrm>
              <a:off x="24536400" y="20729575"/>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Implementation</a:t>
              </a:r>
            </a:p>
          </p:txBody>
        </p:sp>
        <p:grpSp>
          <p:nvGrpSpPr>
            <p:cNvPr id="14362" name="Group 8"/>
            <p:cNvGrpSpPr>
              <a:grpSpLocks/>
            </p:cNvGrpSpPr>
            <p:nvPr/>
          </p:nvGrpSpPr>
          <p:grpSpPr bwMode="auto">
            <a:xfrm>
              <a:off x="23012400" y="21945600"/>
              <a:ext cx="8229600" cy="10167938"/>
              <a:chOff x="22555200" y="18364200"/>
              <a:chExt cx="8534400" cy="10168592"/>
            </a:xfrm>
          </p:grpSpPr>
          <p:sp>
            <p:nvSpPr>
              <p:cNvPr id="5" name="TextBox 4"/>
              <p:cNvSpPr txBox="1"/>
              <p:nvPr/>
            </p:nvSpPr>
            <p:spPr>
              <a:xfrm>
                <a:off x="22555200" y="26594329"/>
                <a:ext cx="8534400" cy="1938463"/>
              </a:xfrm>
              <a:prstGeom prst="rect">
                <a:avLst/>
              </a:prstGeom>
              <a:noFill/>
              <a:ln>
                <a:solidFill>
                  <a:schemeClr val="tx1"/>
                </a:solidFill>
              </a:ln>
            </p:spPr>
            <p:txBody>
              <a:bodyPr>
                <a:spAutoFit/>
              </a:bodyPr>
              <a:lstStyle/>
              <a:p>
                <a:pPr>
                  <a:defRPr/>
                </a:pPr>
                <a:r>
                  <a:rPr lang="en-US" sz="2000" dirty="0">
                    <a:solidFill>
                      <a:schemeClr val="accent3">
                        <a:lumMod val="50000"/>
                      </a:schemeClr>
                    </a:solidFill>
                    <a:latin typeface="Calibri"/>
                    <a:cs typeface="Calibri"/>
                  </a:rPr>
                  <a:t>/* Draw the list of </a:t>
                </a:r>
                <a:r>
                  <a:rPr lang="en-US" sz="2000" dirty="0" err="1">
                    <a:solidFill>
                      <a:schemeClr val="accent3">
                        <a:lumMod val="50000"/>
                      </a:schemeClr>
                    </a:solidFill>
                    <a:latin typeface="Calibri"/>
                    <a:cs typeface="Calibri"/>
                  </a:rPr>
                  <a:t>TAMShapes</a:t>
                </a:r>
                <a:r>
                  <a:rPr lang="en-US" sz="2000" dirty="0">
                    <a:solidFill>
                      <a:schemeClr val="accent3">
                        <a:lumMod val="50000"/>
                      </a:schemeClr>
                    </a:solidFill>
                    <a:latin typeface="Calibri"/>
                    <a:cs typeface="Calibri"/>
                  </a:rPr>
                  <a:t> to the screen*/</a:t>
                </a:r>
              </a:p>
              <a:p>
                <a:pPr>
                  <a:defRPr/>
                </a:pPr>
                <a:r>
                  <a:rPr lang="en-US" sz="2000" dirty="0">
                    <a:solidFill>
                      <a:schemeClr val="accent6">
                        <a:lumMod val="60000"/>
                        <a:lumOff val="40000"/>
                      </a:schemeClr>
                    </a:solidFill>
                    <a:latin typeface="Calibri"/>
                    <a:cs typeface="Calibri"/>
                  </a:rPr>
                  <a:t>void</a:t>
                </a:r>
                <a:r>
                  <a:rPr lang="en-US" sz="2000" dirty="0">
                    <a:latin typeface="Calibri"/>
                    <a:cs typeface="Calibri"/>
                  </a:rPr>
                  <a:t> </a:t>
                </a:r>
                <a:r>
                  <a:rPr lang="en-US" sz="2000" dirty="0" err="1">
                    <a:solidFill>
                      <a:schemeClr val="accent5">
                        <a:lumMod val="50000"/>
                      </a:schemeClr>
                    </a:solidFill>
                    <a:latin typeface="Calibri"/>
                    <a:cs typeface="Calibri"/>
                  </a:rPr>
                  <a:t>GLWindow</a:t>
                </a:r>
                <a:r>
                  <a:rPr lang="en-US" sz="2000" dirty="0">
                    <a:latin typeface="Calibri"/>
                    <a:cs typeface="Calibri"/>
                  </a:rPr>
                  <a:t>::</a:t>
                </a:r>
                <a:r>
                  <a:rPr lang="en-US" sz="2000" dirty="0" err="1">
                    <a:latin typeface="Calibri"/>
                    <a:cs typeface="Calibri"/>
                  </a:rPr>
                  <a:t>drawScreenGL</a:t>
                </a:r>
                <a:r>
                  <a:rPr lang="en-US" sz="2000" dirty="0">
                    <a:latin typeface="Calibri"/>
                    <a:cs typeface="Calibri"/>
                  </a:rPr>
                  <a:t>(</a:t>
                </a:r>
                <a:r>
                  <a:rPr lang="en-US" sz="2000" dirty="0" err="1">
                    <a:latin typeface="Calibri"/>
                    <a:cs typeface="Calibri"/>
                  </a:rPr>
                  <a:t>QList</a:t>
                </a:r>
                <a:r>
                  <a:rPr lang="en-US" sz="2000" dirty="0">
                    <a:latin typeface="Calibri"/>
                    <a:cs typeface="Calibri"/>
                  </a:rPr>
                  <a:t>&lt;</a:t>
                </a:r>
                <a:r>
                  <a:rPr lang="en-US" sz="2000" dirty="0" err="1">
                    <a:latin typeface="Calibri"/>
                    <a:cs typeface="Calibri"/>
                  </a:rPr>
                  <a:t>TAMShape</a:t>
                </a:r>
                <a:r>
                  <a:rPr lang="en-US" sz="2000" dirty="0">
                    <a:latin typeface="Calibri"/>
                    <a:cs typeface="Calibri"/>
                  </a:rPr>
                  <a:t> *&gt; shapes) {</a:t>
                </a:r>
              </a:p>
              <a:p>
                <a:pPr>
                  <a:defRPr/>
                </a:pPr>
                <a:r>
                  <a:rPr lang="en-US" sz="2000" dirty="0">
                    <a:latin typeface="Calibri"/>
                    <a:cs typeface="Calibri"/>
                  </a:rPr>
                  <a:t>	</a:t>
                </a:r>
                <a:r>
                  <a:rPr lang="en-US" sz="2000" dirty="0" err="1">
                    <a:solidFill>
                      <a:srgbClr val="0000FF"/>
                    </a:solidFill>
                    <a:latin typeface="Calibri"/>
                    <a:cs typeface="Calibri"/>
                  </a:rPr>
                  <a:t>foreach</a:t>
                </a:r>
                <a:r>
                  <a:rPr lang="en-US" sz="2000" dirty="0">
                    <a:solidFill>
                      <a:srgbClr val="0000FF"/>
                    </a:solidFill>
                    <a:latin typeface="Calibri"/>
                    <a:cs typeface="Calibri"/>
                  </a:rPr>
                  <a:t> </a:t>
                </a:r>
                <a:r>
                  <a:rPr lang="en-US" sz="2000" dirty="0">
                    <a:latin typeface="Calibri"/>
                    <a:cs typeface="Calibri"/>
                  </a:rPr>
                  <a:t>(</a:t>
                </a:r>
                <a:r>
                  <a:rPr lang="en-US" sz="2000" dirty="0" err="1">
                    <a:latin typeface="Calibri"/>
                    <a:cs typeface="Calibri"/>
                  </a:rPr>
                  <a:t>TAMShape</a:t>
                </a:r>
                <a:r>
                  <a:rPr lang="en-US" sz="2000" dirty="0">
                    <a:latin typeface="Calibri"/>
                    <a:cs typeface="Calibri"/>
                  </a:rPr>
                  <a:t>* shape, shapes) {</a:t>
                </a:r>
              </a:p>
              <a:p>
                <a:pPr>
                  <a:defRPr/>
                </a:pPr>
                <a:r>
                  <a:rPr lang="en-US" sz="2000" dirty="0">
                    <a:latin typeface="Calibri"/>
                    <a:cs typeface="Calibri"/>
                  </a:rPr>
                  <a:t>		shape-&gt;</a:t>
                </a:r>
                <a:r>
                  <a:rPr lang="en-US" sz="2000" dirty="0">
                    <a:solidFill>
                      <a:srgbClr val="0000FF"/>
                    </a:solidFill>
                    <a:latin typeface="Calibri"/>
                    <a:cs typeface="Calibri"/>
                  </a:rPr>
                  <a:t>draw</a:t>
                </a:r>
                <a:r>
                  <a:rPr lang="en-US" sz="2000" dirty="0">
                    <a:latin typeface="Calibri"/>
                    <a:cs typeface="Calibri"/>
                  </a:rPr>
                  <a:t>();</a:t>
                </a:r>
              </a:p>
              <a:p>
                <a:pPr>
                  <a:defRPr/>
                </a:pPr>
                <a:r>
                  <a:rPr lang="en-US" sz="2000" dirty="0">
                    <a:latin typeface="Calibri"/>
                    <a:cs typeface="Calibri"/>
                  </a:rPr>
                  <a:t>	}</a:t>
                </a:r>
              </a:p>
              <a:p>
                <a:pPr>
                  <a:defRPr/>
                </a:pPr>
                <a:r>
                  <a:rPr lang="en-US" sz="2000" dirty="0">
                    <a:latin typeface="Calibri"/>
                    <a:cs typeface="Calibri"/>
                  </a:rPr>
                  <a:t>}</a:t>
                </a:r>
              </a:p>
            </p:txBody>
          </p:sp>
          <p:sp>
            <p:nvSpPr>
              <p:cNvPr id="42" name="TextBox 41"/>
              <p:cNvSpPr txBox="1"/>
              <p:nvPr/>
            </p:nvSpPr>
            <p:spPr>
              <a:xfrm>
                <a:off x="22555200" y="18364200"/>
                <a:ext cx="8534400" cy="4092838"/>
              </a:xfrm>
              <a:prstGeom prst="rect">
                <a:avLst/>
              </a:prstGeom>
              <a:noFill/>
              <a:ln>
                <a:solidFill>
                  <a:schemeClr val="tx1"/>
                </a:solidFill>
              </a:ln>
            </p:spPr>
            <p:txBody>
              <a:bodyPr>
                <a:spAutoFit/>
              </a:bodyPr>
              <a:lstStyle/>
              <a:p>
                <a:pPr>
                  <a:defRPr/>
                </a:pPr>
                <a:r>
                  <a:rPr lang="en-US" sz="2000" dirty="0">
                    <a:solidFill>
                      <a:schemeClr val="accent6">
                        <a:lumMod val="60000"/>
                        <a:lumOff val="40000"/>
                      </a:schemeClr>
                    </a:solidFill>
                    <a:latin typeface="Calibri"/>
                    <a:cs typeface="Calibri"/>
                  </a:rPr>
                  <a:t>void</a:t>
                </a:r>
                <a:r>
                  <a:rPr lang="en-US" sz="2000" dirty="0">
                    <a:latin typeface="Calibri"/>
                    <a:cs typeface="Calibri"/>
                  </a:rPr>
                  <a:t> </a:t>
                </a:r>
                <a:r>
                  <a:rPr lang="en-US" sz="2000" dirty="0" err="1">
                    <a:solidFill>
                      <a:schemeClr val="accent5">
                        <a:lumMod val="50000"/>
                      </a:schemeClr>
                    </a:solidFill>
                    <a:latin typeface="Calibri"/>
                    <a:cs typeface="Calibri"/>
                  </a:rPr>
                  <a:t>ProcessorThread</a:t>
                </a:r>
                <a:r>
                  <a:rPr lang="en-US" sz="2000" dirty="0">
                    <a:latin typeface="Calibri"/>
                    <a:cs typeface="Calibri"/>
                  </a:rPr>
                  <a:t>::run() {</a:t>
                </a:r>
              </a:p>
              <a:p>
                <a:pPr>
                  <a:defRPr/>
                </a:pPr>
                <a:r>
                  <a:rPr lang="en-US" sz="2000" dirty="0">
                    <a:latin typeface="Calibri"/>
                    <a:cs typeface="Calibri"/>
                  </a:rPr>
                  <a:t>    </a:t>
                </a:r>
                <a:r>
                  <a:rPr lang="en-US" sz="2000" dirty="0">
                    <a:solidFill>
                      <a:srgbClr val="0000FF"/>
                    </a:solidFill>
                    <a:latin typeface="Calibri"/>
                    <a:cs typeface="Calibri"/>
                  </a:rPr>
                  <a:t>while</a:t>
                </a:r>
                <a:r>
                  <a:rPr lang="en-US" sz="2000" dirty="0">
                    <a:latin typeface="Calibri"/>
                    <a:cs typeface="Calibri"/>
                  </a:rPr>
                  <a:t> (running) {</a:t>
                </a:r>
              </a:p>
              <a:p>
                <a:pPr>
                  <a:defRPr/>
                </a:pPr>
                <a:r>
                  <a:rPr lang="en-US" sz="2000" dirty="0">
                    <a:latin typeface="Calibri"/>
                    <a:cs typeface="Calibri"/>
                  </a:rPr>
                  <a:t>	. . .</a:t>
                </a:r>
              </a:p>
              <a:p>
                <a:pPr>
                  <a:defRPr/>
                </a:pPr>
                <a:r>
                  <a:rPr lang="en-US" sz="2000" dirty="0">
                    <a:solidFill>
                      <a:schemeClr val="accent3">
                        <a:lumMod val="50000"/>
                      </a:schemeClr>
                    </a:solidFill>
                    <a:latin typeface="Calibri"/>
                    <a:cs typeface="Calibri"/>
                  </a:rPr>
                  <a:t>        // Draw finger-shapes for the touch-screen data recorded</a:t>
                </a:r>
              </a:p>
              <a:p>
                <a:pPr>
                  <a:defRPr/>
                </a:pPr>
                <a:r>
                  <a:rPr lang="en-US" sz="2000" dirty="0">
                    <a:latin typeface="Calibri"/>
                    <a:cs typeface="Calibri"/>
                  </a:rPr>
                  <a:t>        </a:t>
                </a:r>
                <a:r>
                  <a:rPr lang="en-US" sz="2000" dirty="0" err="1">
                    <a:solidFill>
                      <a:srgbClr val="0000FF"/>
                    </a:solidFill>
                    <a:latin typeface="Calibri"/>
                    <a:cs typeface="Calibri"/>
                  </a:rPr>
                  <a:t>foreach</a:t>
                </a:r>
                <a:r>
                  <a:rPr lang="en-US" sz="2000" dirty="0">
                    <a:solidFill>
                      <a:srgbClr val="0000FF"/>
                    </a:solidFill>
                    <a:latin typeface="Calibri"/>
                    <a:cs typeface="Calibri"/>
                  </a:rPr>
                  <a:t> </a:t>
                </a:r>
                <a:r>
                  <a:rPr lang="en-US" sz="2000" dirty="0">
                    <a:latin typeface="Calibri"/>
                    <a:cs typeface="Calibri"/>
                  </a:rPr>
                  <a:t>(</a:t>
                </a:r>
                <a:r>
                  <a:rPr lang="en-US" sz="2000" dirty="0" err="1">
                    <a:latin typeface="Calibri"/>
                    <a:cs typeface="Calibri"/>
                  </a:rPr>
                  <a:t>touch_data</a:t>
                </a:r>
                <a:r>
                  <a:rPr lang="en-US" sz="2000" dirty="0">
                    <a:latin typeface="Calibri"/>
                    <a:cs typeface="Calibri"/>
                  </a:rPr>
                  <a:t> data, </a:t>
                </a:r>
                <a:r>
                  <a:rPr lang="en-US" sz="2000" dirty="0" err="1">
                    <a:latin typeface="Calibri"/>
                    <a:cs typeface="Calibri"/>
                  </a:rPr>
                  <a:t>current_data</a:t>
                </a:r>
                <a:r>
                  <a:rPr lang="en-US" sz="2000" dirty="0">
                    <a:latin typeface="Calibri"/>
                    <a:cs typeface="Calibri"/>
                  </a:rPr>
                  <a:t>) {</a:t>
                </a:r>
              </a:p>
              <a:p>
                <a:pPr>
                  <a:defRPr/>
                </a:pPr>
                <a:r>
                  <a:rPr lang="en-US" sz="2000" dirty="0">
                    <a:latin typeface="Calibri"/>
                    <a:cs typeface="Calibri"/>
                  </a:rPr>
                  <a:t>	</a:t>
                </a:r>
                <a:r>
                  <a:rPr lang="en-US" sz="2000" dirty="0" err="1">
                    <a:latin typeface="Calibri"/>
                    <a:cs typeface="Calibri"/>
                  </a:rPr>
                  <a:t>current_result</a:t>
                </a:r>
                <a:r>
                  <a:rPr lang="en-US" sz="2000" dirty="0">
                    <a:latin typeface="Calibri"/>
                    <a:cs typeface="Calibri"/>
                  </a:rPr>
                  <a:t> &lt;&lt; </a:t>
                </a:r>
                <a:r>
                  <a:rPr lang="en-US" sz="2000" dirty="0">
                    <a:solidFill>
                      <a:schemeClr val="accent6">
                        <a:lumMod val="60000"/>
                        <a:lumOff val="40000"/>
                      </a:schemeClr>
                    </a:solidFill>
                    <a:latin typeface="Calibri"/>
                    <a:cs typeface="Calibri"/>
                  </a:rPr>
                  <a:t>new</a:t>
                </a:r>
                <a:r>
                  <a:rPr lang="en-US" sz="2000" dirty="0">
                    <a:solidFill>
                      <a:srgbClr val="0000FF"/>
                    </a:solidFill>
                    <a:latin typeface="Calibri"/>
                    <a:cs typeface="Calibri"/>
                  </a:rPr>
                  <a:t> </a:t>
                </a:r>
                <a:r>
                  <a:rPr lang="en-US" sz="2000" dirty="0">
                    <a:solidFill>
                      <a:schemeClr val="accent5">
                        <a:lumMod val="50000"/>
                      </a:schemeClr>
                    </a:solidFill>
                    <a:latin typeface="Calibri"/>
                    <a:cs typeface="Calibri"/>
                  </a:rPr>
                  <a:t>Finger</a:t>
                </a:r>
                <a:r>
                  <a:rPr lang="en-US" sz="2000" dirty="0">
                    <a:latin typeface="Calibri"/>
                    <a:cs typeface="Calibri"/>
                  </a:rPr>
                  <a:t>(</a:t>
                </a:r>
                <a:r>
                  <a:rPr lang="en-US" sz="2000" dirty="0" err="1">
                    <a:latin typeface="Calibri"/>
                    <a:cs typeface="Calibri"/>
                  </a:rPr>
                  <a:t>data.x</a:t>
                </a:r>
                <a:r>
                  <a:rPr lang="en-US" sz="2000" dirty="0">
                    <a:latin typeface="Calibri"/>
                    <a:cs typeface="Calibri"/>
                  </a:rPr>
                  <a:t>, </a:t>
                </a:r>
                <a:r>
                  <a:rPr lang="en-US" sz="2000" dirty="0" err="1">
                    <a:latin typeface="Calibri"/>
                    <a:cs typeface="Calibri"/>
                  </a:rPr>
                  <a:t>data.y</a:t>
                </a:r>
                <a:r>
                  <a:rPr lang="en-US" sz="2000" dirty="0">
                    <a:latin typeface="Calibri"/>
                    <a:cs typeface="Calibri"/>
                  </a:rPr>
                  <a:t>, </a:t>
                </a:r>
                <a:r>
                  <a:rPr lang="en-US" sz="2000" dirty="0" err="1">
                    <a:latin typeface="Calibri"/>
                    <a:cs typeface="Calibri"/>
                  </a:rPr>
                  <a:t>brushSize</a:t>
                </a:r>
                <a:r>
                  <a:rPr lang="en-US" sz="2000" dirty="0">
                    <a:latin typeface="Calibri"/>
                    <a:cs typeface="Calibri"/>
                  </a:rPr>
                  <a:t>, </a:t>
                </a:r>
                <a:r>
                  <a:rPr lang="en-US" sz="2000" dirty="0" err="1">
                    <a:latin typeface="Calibri"/>
                    <a:cs typeface="Calibri"/>
                  </a:rPr>
                  <a:t>data.id</a:t>
                </a:r>
                <a:r>
                  <a:rPr lang="en-US" sz="2000" dirty="0">
                    <a:latin typeface="Calibri"/>
                    <a:cs typeface="Calibri"/>
                  </a:rPr>
                  <a:t>);</a:t>
                </a:r>
              </a:p>
              <a:p>
                <a:pPr>
                  <a:defRPr/>
                </a:pPr>
                <a:r>
                  <a:rPr lang="en-US" sz="2000" dirty="0">
                    <a:latin typeface="Calibri"/>
                    <a:cs typeface="Calibri"/>
                  </a:rPr>
                  <a:t>        }</a:t>
                </a:r>
              </a:p>
              <a:p>
                <a:pPr>
                  <a:defRPr/>
                </a:pPr>
                <a:r>
                  <a:rPr lang="en-US" sz="2000" dirty="0">
                    <a:latin typeface="Calibri"/>
                    <a:cs typeface="Calibri"/>
                  </a:rPr>
                  <a:t>	. . .</a:t>
                </a:r>
              </a:p>
              <a:p>
                <a:pPr>
                  <a:defRPr/>
                </a:pPr>
                <a:r>
                  <a:rPr lang="en-US" sz="2000" dirty="0">
                    <a:solidFill>
                      <a:srgbClr val="7F7F7F"/>
                    </a:solidFill>
                    <a:latin typeface="Calibri"/>
                    <a:cs typeface="Calibri"/>
                  </a:rPr>
                  <a:t>        // Draw based on the display setting chosen by the user</a:t>
                </a:r>
              </a:p>
              <a:p>
                <a:pPr>
                  <a:defRPr/>
                </a:pPr>
                <a:r>
                  <a:rPr lang="en-US" sz="2000" dirty="0">
                    <a:latin typeface="Calibri"/>
                    <a:cs typeface="Calibri"/>
                  </a:rPr>
                  <a:t>        </a:t>
                </a:r>
                <a:r>
                  <a:rPr lang="en-US" sz="2000" dirty="0">
                    <a:solidFill>
                      <a:srgbClr val="0000FF"/>
                    </a:solidFill>
                    <a:latin typeface="Calibri"/>
                    <a:cs typeface="Calibri"/>
                  </a:rPr>
                  <a:t>switch</a:t>
                </a:r>
                <a:r>
                  <a:rPr lang="en-US" sz="2000" dirty="0">
                    <a:latin typeface="Calibri"/>
                    <a:cs typeface="Calibri"/>
                  </a:rPr>
                  <a:t> (setting) {</a:t>
                </a:r>
              </a:p>
              <a:p>
                <a:pPr>
                  <a:defRPr/>
                </a:pPr>
                <a:r>
                  <a:rPr lang="en-US" sz="2000" dirty="0">
                    <a:latin typeface="Calibri"/>
                    <a:cs typeface="Calibri"/>
                  </a:rPr>
                  <a:t>        </a:t>
                </a:r>
                <a:r>
                  <a:rPr lang="en-US" sz="2000" dirty="0">
                    <a:solidFill>
                      <a:srgbClr val="0000FF"/>
                    </a:solidFill>
                    <a:latin typeface="Calibri"/>
                    <a:cs typeface="Calibri"/>
                  </a:rPr>
                  <a:t>case</a:t>
                </a:r>
                <a:r>
                  <a:rPr lang="en-US" sz="2000" dirty="0">
                    <a:latin typeface="Calibri"/>
                    <a:cs typeface="Calibri"/>
                  </a:rPr>
                  <a:t> AVG:		</a:t>
                </a:r>
                <a:r>
                  <a:rPr lang="en-US" sz="2000" dirty="0">
                    <a:solidFill>
                      <a:srgbClr val="7F7F7F"/>
                    </a:solidFill>
                    <a:latin typeface="Calibri"/>
                    <a:cs typeface="Calibri"/>
                  </a:rPr>
                  <a:t>// O(N)</a:t>
                </a:r>
              </a:p>
              <a:p>
                <a:pPr>
                  <a:defRPr/>
                </a:pPr>
                <a:r>
                  <a:rPr lang="en-US" sz="2000" dirty="0">
                    <a:latin typeface="Calibri"/>
                    <a:cs typeface="Calibri"/>
                  </a:rPr>
                  <a:t>	</a:t>
                </a:r>
                <a:r>
                  <a:rPr lang="en-US" sz="2000" dirty="0" err="1">
                    <a:solidFill>
                      <a:srgbClr val="0000FF"/>
                    </a:solidFill>
                    <a:latin typeface="Calibri"/>
                    <a:cs typeface="Calibri"/>
                  </a:rPr>
                  <a:t>operationFingerAveraging</a:t>
                </a:r>
                <a:r>
                  <a:rPr lang="en-US" sz="2000" dirty="0">
                    <a:latin typeface="Calibri"/>
                    <a:cs typeface="Calibri"/>
                  </a:rPr>
                  <a:t>(</a:t>
                </a:r>
                <a:r>
                  <a:rPr lang="en-US" sz="2000" dirty="0" err="1">
                    <a:latin typeface="Calibri"/>
                    <a:cs typeface="Calibri"/>
                  </a:rPr>
                  <a:t>current_data</a:t>
                </a:r>
                <a:r>
                  <a:rPr lang="en-US" sz="2000" dirty="0">
                    <a:latin typeface="Calibri"/>
                    <a:cs typeface="Calibri"/>
                  </a:rPr>
                  <a:t>, </a:t>
                </a:r>
                <a:r>
                  <a:rPr lang="en-US" sz="2000" dirty="0" err="1">
                    <a:latin typeface="Calibri"/>
                    <a:cs typeface="Calibri"/>
                  </a:rPr>
                  <a:t>current_result</a:t>
                </a:r>
                <a:r>
                  <a:rPr lang="en-US" sz="2000" dirty="0">
                    <a:latin typeface="Calibri"/>
                    <a:cs typeface="Calibri"/>
                  </a:rPr>
                  <a:t>);      </a:t>
                </a:r>
                <a:r>
                  <a:rPr lang="en-US" sz="2000" dirty="0">
                    <a:solidFill>
                      <a:srgbClr val="0000FF"/>
                    </a:solidFill>
                    <a:latin typeface="Calibri"/>
                    <a:cs typeface="Calibri"/>
                  </a:rPr>
                  <a:t>break</a:t>
                </a:r>
                <a:r>
                  <a:rPr lang="en-US" sz="2000" dirty="0">
                    <a:latin typeface="Calibri"/>
                    <a:cs typeface="Calibri"/>
                  </a:rPr>
                  <a:t>;</a:t>
                </a:r>
              </a:p>
              <a:p>
                <a:pPr>
                  <a:defRPr/>
                </a:pPr>
                <a:r>
                  <a:rPr lang="en-US" sz="2000" dirty="0">
                    <a:solidFill>
                      <a:srgbClr val="0000FF"/>
                    </a:solidFill>
                    <a:latin typeface="Calibri"/>
                    <a:cs typeface="Calibri"/>
                  </a:rPr>
                  <a:t>        case</a:t>
                </a:r>
                <a:r>
                  <a:rPr lang="en-US" sz="2000" dirty="0">
                    <a:latin typeface="Calibri"/>
                    <a:cs typeface="Calibri"/>
                  </a:rPr>
                  <a:t> CIRCLE: 	</a:t>
                </a:r>
                <a:r>
                  <a:rPr lang="en-US" sz="2000" dirty="0">
                    <a:solidFill>
                      <a:srgbClr val="7F7F7F"/>
                    </a:solidFill>
                    <a:latin typeface="Calibri"/>
                    <a:cs typeface="Calibri"/>
                  </a:rPr>
                  <a:t>// O(N^3)</a:t>
                </a:r>
                <a:endParaRPr lang="en-US" sz="2000" dirty="0">
                  <a:latin typeface="Calibri"/>
                  <a:cs typeface="Calibri"/>
                </a:endParaRPr>
              </a:p>
            </p:txBody>
          </p:sp>
          <p:sp>
            <p:nvSpPr>
              <p:cNvPr id="43" name="TextBox 42"/>
              <p:cNvSpPr txBox="1"/>
              <p:nvPr/>
            </p:nvSpPr>
            <p:spPr>
              <a:xfrm>
                <a:off x="22555200" y="22479265"/>
                <a:ext cx="8534400" cy="4092838"/>
              </a:xfrm>
              <a:prstGeom prst="rect">
                <a:avLst/>
              </a:prstGeom>
              <a:noFill/>
              <a:ln>
                <a:solidFill>
                  <a:schemeClr val="tx1"/>
                </a:solidFill>
              </a:ln>
            </p:spPr>
            <p:txBody>
              <a:bodyPr>
                <a:spAutoFit/>
              </a:bodyPr>
              <a:lstStyle/>
              <a:p>
                <a:pPr>
                  <a:defRPr/>
                </a:pPr>
                <a:r>
                  <a:rPr lang="en-US" sz="2000" dirty="0">
                    <a:solidFill>
                      <a:schemeClr val="accent3">
                        <a:lumMod val="50000"/>
                      </a:schemeClr>
                    </a:solidFill>
                    <a:latin typeface="Calibri"/>
                    <a:cs typeface="Calibri"/>
                  </a:rPr>
                  <a:t>/* Function to calculate for the "Finger Averaging" Display Setting */</a:t>
                </a:r>
              </a:p>
              <a:p>
                <a:pPr>
                  <a:defRPr/>
                </a:pPr>
                <a:r>
                  <a:rPr lang="en-US" sz="2000" dirty="0">
                    <a:solidFill>
                      <a:schemeClr val="accent6">
                        <a:lumMod val="60000"/>
                        <a:lumOff val="40000"/>
                      </a:schemeClr>
                    </a:solidFill>
                    <a:latin typeface="Calibri"/>
                    <a:cs typeface="Calibri"/>
                  </a:rPr>
                  <a:t>void</a:t>
                </a:r>
                <a:r>
                  <a:rPr lang="en-US" sz="2000" dirty="0">
                    <a:latin typeface="Calibri"/>
                    <a:cs typeface="Calibri"/>
                  </a:rPr>
                  <a:t> </a:t>
                </a:r>
                <a:r>
                  <a:rPr lang="en-US" sz="2000" dirty="0" err="1">
                    <a:solidFill>
                      <a:schemeClr val="accent5">
                        <a:lumMod val="50000"/>
                      </a:schemeClr>
                    </a:solidFill>
                    <a:latin typeface="Calibri"/>
                    <a:cs typeface="Calibri"/>
                  </a:rPr>
                  <a:t>ProcessorThread</a:t>
                </a:r>
                <a:r>
                  <a:rPr lang="en-US" sz="2000" dirty="0">
                    <a:latin typeface="Calibri"/>
                    <a:cs typeface="Calibri"/>
                  </a:rPr>
                  <a:t>::</a:t>
                </a:r>
                <a:r>
                  <a:rPr lang="en-US" sz="2000" dirty="0" err="1">
                    <a:latin typeface="Calibri"/>
                    <a:cs typeface="Calibri"/>
                  </a:rPr>
                  <a:t>operationFingerAveraging</a:t>
                </a:r>
                <a:endParaRPr lang="en-US" sz="2000" dirty="0">
                  <a:latin typeface="Calibri"/>
                  <a:cs typeface="Calibri"/>
                </a:endParaRPr>
              </a:p>
              <a:p>
                <a:pPr>
                  <a:defRPr/>
                </a:pPr>
                <a:r>
                  <a:rPr lang="en-US" sz="2000" dirty="0">
                    <a:latin typeface="Calibri"/>
                    <a:cs typeface="Calibri"/>
                  </a:rPr>
                  <a:t>    (</a:t>
                </a:r>
                <a:r>
                  <a:rPr lang="en-US" sz="2000" dirty="0" err="1">
                    <a:latin typeface="Calibri"/>
                    <a:cs typeface="Calibri"/>
                  </a:rPr>
                  <a:t>const</a:t>
                </a:r>
                <a:r>
                  <a:rPr lang="en-US" sz="2000" dirty="0">
                    <a:latin typeface="Calibri"/>
                    <a:cs typeface="Calibri"/>
                  </a:rPr>
                  <a:t> </a:t>
                </a:r>
                <a:r>
                  <a:rPr lang="en-US" sz="2000" dirty="0" err="1">
                    <a:latin typeface="Calibri"/>
                    <a:cs typeface="Calibri"/>
                  </a:rPr>
                  <a:t>QList</a:t>
                </a:r>
                <a:r>
                  <a:rPr lang="en-US" sz="2000" dirty="0">
                    <a:latin typeface="Calibri"/>
                    <a:cs typeface="Calibri"/>
                  </a:rPr>
                  <a:t>&lt;</a:t>
                </a:r>
                <a:r>
                  <a:rPr lang="en-US" sz="2000" dirty="0" err="1">
                    <a:latin typeface="Calibri"/>
                    <a:cs typeface="Calibri"/>
                  </a:rPr>
                  <a:t>touch_data</a:t>
                </a:r>
                <a:r>
                  <a:rPr lang="en-US" sz="2000" dirty="0">
                    <a:latin typeface="Calibri"/>
                    <a:cs typeface="Calibri"/>
                  </a:rPr>
                  <a:t>&gt; &amp;input, </a:t>
                </a:r>
                <a:r>
                  <a:rPr lang="en-US" sz="2000" dirty="0" err="1">
                    <a:latin typeface="Calibri"/>
                    <a:cs typeface="Calibri"/>
                  </a:rPr>
                  <a:t>QList</a:t>
                </a:r>
                <a:r>
                  <a:rPr lang="en-US" sz="2000" dirty="0">
                    <a:latin typeface="Calibri"/>
                    <a:cs typeface="Calibri"/>
                  </a:rPr>
                  <a:t>&lt;</a:t>
                </a:r>
                <a:r>
                  <a:rPr lang="en-US" sz="2000" dirty="0" err="1">
                    <a:latin typeface="Calibri"/>
                    <a:cs typeface="Calibri"/>
                  </a:rPr>
                  <a:t>TAMShape</a:t>
                </a:r>
                <a:r>
                  <a:rPr lang="en-US" sz="2000" dirty="0">
                    <a:latin typeface="Calibri"/>
                    <a:cs typeface="Calibri"/>
                  </a:rPr>
                  <a:t> *&gt; &amp;output){</a:t>
                </a:r>
              </a:p>
              <a:p>
                <a:pPr>
                  <a:defRPr/>
                </a:pPr>
                <a:r>
                  <a:rPr lang="en-US" sz="2000" dirty="0">
                    <a:latin typeface="Calibri"/>
                    <a:cs typeface="Calibri"/>
                  </a:rPr>
                  <a:t>	</a:t>
                </a:r>
                <a:r>
                  <a:rPr lang="en-US" sz="2000" dirty="0">
                    <a:solidFill>
                      <a:srgbClr val="0000FF"/>
                    </a:solidFill>
                    <a:latin typeface="Calibri"/>
                    <a:cs typeface="Calibri"/>
                  </a:rPr>
                  <a:t>if</a:t>
                </a:r>
                <a:r>
                  <a:rPr lang="en-US" sz="2000" dirty="0">
                    <a:latin typeface="Calibri"/>
                    <a:cs typeface="Calibri"/>
                  </a:rPr>
                  <a:t> (</a:t>
                </a:r>
                <a:r>
                  <a:rPr lang="en-US" sz="2000" dirty="0" err="1">
                    <a:latin typeface="Calibri"/>
                    <a:cs typeface="Calibri"/>
                  </a:rPr>
                  <a:t>input.</a:t>
                </a:r>
                <a:r>
                  <a:rPr lang="en-US" sz="2000" dirty="0" err="1">
                    <a:solidFill>
                      <a:srgbClr val="0000FF"/>
                    </a:solidFill>
                    <a:latin typeface="Calibri"/>
                    <a:cs typeface="Calibri"/>
                  </a:rPr>
                  <a:t>size</a:t>
                </a:r>
                <a:r>
                  <a:rPr lang="en-US" sz="2000" dirty="0">
                    <a:latin typeface="Calibri"/>
                    <a:cs typeface="Calibri"/>
                  </a:rPr>
                  <a:t>() &lt; 2) </a:t>
                </a:r>
                <a:r>
                  <a:rPr lang="en-US" sz="2000" dirty="0">
                    <a:solidFill>
                      <a:srgbClr val="0000FF"/>
                    </a:solidFill>
                    <a:latin typeface="Calibri"/>
                    <a:cs typeface="Calibri"/>
                  </a:rPr>
                  <a:t>return</a:t>
                </a:r>
                <a:r>
                  <a:rPr lang="en-US" sz="2000" dirty="0">
                    <a:latin typeface="Calibri"/>
                    <a:cs typeface="Calibri"/>
                  </a:rPr>
                  <a:t>;</a:t>
                </a:r>
              </a:p>
              <a:p>
                <a:pPr>
                  <a:defRPr/>
                </a:pPr>
                <a:r>
                  <a:rPr lang="en-US" sz="2000" dirty="0">
                    <a:latin typeface="Calibri"/>
                    <a:cs typeface="Calibri"/>
                  </a:rPr>
                  <a:t>	</a:t>
                </a:r>
                <a:r>
                  <a:rPr lang="en-US" sz="2000" dirty="0" err="1">
                    <a:solidFill>
                      <a:srgbClr val="0000FF"/>
                    </a:solidFill>
                    <a:latin typeface="Calibri"/>
                    <a:cs typeface="Calibri"/>
                  </a:rPr>
                  <a:t>int</a:t>
                </a:r>
                <a:r>
                  <a:rPr lang="en-US" sz="2000" dirty="0">
                    <a:solidFill>
                      <a:srgbClr val="0000FF"/>
                    </a:solidFill>
                    <a:latin typeface="Calibri"/>
                    <a:cs typeface="Calibri"/>
                  </a:rPr>
                  <a:t> </a:t>
                </a:r>
                <a:r>
                  <a:rPr lang="en-US" sz="2000" dirty="0" err="1">
                    <a:latin typeface="Calibri"/>
                    <a:cs typeface="Calibri"/>
                  </a:rPr>
                  <a:t>avgX</a:t>
                </a:r>
                <a:r>
                  <a:rPr lang="en-US" sz="2000" dirty="0">
                    <a:latin typeface="Calibri"/>
                    <a:cs typeface="Calibri"/>
                  </a:rPr>
                  <a:t> = 0, </a:t>
                </a:r>
                <a:r>
                  <a:rPr lang="en-US" sz="2000" dirty="0" err="1">
                    <a:latin typeface="Calibri"/>
                    <a:cs typeface="Calibri"/>
                  </a:rPr>
                  <a:t>avgY</a:t>
                </a:r>
                <a:r>
                  <a:rPr lang="en-US" sz="2000" dirty="0">
                    <a:latin typeface="Calibri"/>
                    <a:cs typeface="Calibri"/>
                  </a:rPr>
                  <a:t> = 0, count = </a:t>
                </a:r>
                <a:r>
                  <a:rPr lang="en-US" sz="2000" dirty="0" err="1">
                    <a:latin typeface="Calibri"/>
                    <a:cs typeface="Calibri"/>
                  </a:rPr>
                  <a:t>input.</a:t>
                </a:r>
                <a:r>
                  <a:rPr lang="en-US" sz="2000" dirty="0" err="1">
                    <a:solidFill>
                      <a:srgbClr val="0000FF"/>
                    </a:solidFill>
                    <a:latin typeface="Calibri"/>
                    <a:cs typeface="Calibri"/>
                  </a:rPr>
                  <a:t>size</a:t>
                </a:r>
                <a:r>
                  <a:rPr lang="en-US" sz="2000" dirty="0">
                    <a:latin typeface="Calibri"/>
                    <a:cs typeface="Calibri"/>
                  </a:rPr>
                  <a:t>();</a:t>
                </a:r>
              </a:p>
              <a:p>
                <a:pPr>
                  <a:defRPr/>
                </a:pPr>
                <a:r>
                  <a:rPr lang="en-US" sz="2000" dirty="0">
                    <a:latin typeface="Calibri"/>
                    <a:cs typeface="Calibri"/>
                  </a:rPr>
                  <a:t>	</a:t>
                </a:r>
                <a:r>
                  <a:rPr lang="en-US" sz="2000" dirty="0" err="1">
                    <a:solidFill>
                      <a:srgbClr val="0000FF"/>
                    </a:solidFill>
                    <a:latin typeface="Calibri"/>
                    <a:cs typeface="Calibri"/>
                  </a:rPr>
                  <a:t>foreach</a:t>
                </a:r>
                <a:r>
                  <a:rPr lang="en-US" sz="2000" dirty="0">
                    <a:solidFill>
                      <a:srgbClr val="0000FF"/>
                    </a:solidFill>
                    <a:latin typeface="Calibri"/>
                    <a:cs typeface="Calibri"/>
                  </a:rPr>
                  <a:t> </a:t>
                </a:r>
                <a:r>
                  <a:rPr lang="en-US" sz="2000" dirty="0">
                    <a:latin typeface="Calibri"/>
                    <a:cs typeface="Calibri"/>
                  </a:rPr>
                  <a:t>(</a:t>
                </a:r>
                <a:r>
                  <a:rPr lang="en-US" sz="2000" dirty="0" err="1">
                    <a:latin typeface="Calibri"/>
                    <a:cs typeface="Calibri"/>
                  </a:rPr>
                  <a:t>touch_data</a:t>
                </a:r>
                <a:r>
                  <a:rPr lang="en-US" sz="2000" dirty="0">
                    <a:latin typeface="Calibri"/>
                    <a:cs typeface="Calibri"/>
                  </a:rPr>
                  <a:t> data, input) {</a:t>
                </a:r>
              </a:p>
              <a:p>
                <a:pPr>
                  <a:defRPr/>
                </a:pPr>
                <a:r>
                  <a:rPr lang="en-US" sz="2000" dirty="0">
                    <a:latin typeface="Calibri"/>
                    <a:cs typeface="Calibri"/>
                  </a:rPr>
                  <a:t>		</a:t>
                </a:r>
                <a:r>
                  <a:rPr lang="en-US" sz="2000" dirty="0" err="1">
                    <a:latin typeface="Calibri"/>
                    <a:cs typeface="Calibri"/>
                  </a:rPr>
                  <a:t>avgX</a:t>
                </a:r>
                <a:r>
                  <a:rPr lang="en-US" sz="2000" dirty="0">
                    <a:latin typeface="Calibri"/>
                    <a:cs typeface="Calibri"/>
                  </a:rPr>
                  <a:t> += </a:t>
                </a:r>
                <a:r>
                  <a:rPr lang="en-US" sz="2000" dirty="0" err="1">
                    <a:latin typeface="Calibri"/>
                    <a:cs typeface="Calibri"/>
                  </a:rPr>
                  <a:t>data.x</a:t>
                </a:r>
                <a:r>
                  <a:rPr lang="en-US" sz="2000" dirty="0">
                    <a:latin typeface="Calibri"/>
                    <a:cs typeface="Calibri"/>
                  </a:rPr>
                  <a:t>;  </a:t>
                </a:r>
                <a:r>
                  <a:rPr lang="en-US" sz="2000" dirty="0" err="1">
                    <a:latin typeface="Calibri"/>
                    <a:cs typeface="Calibri"/>
                  </a:rPr>
                  <a:t>avgY</a:t>
                </a:r>
                <a:r>
                  <a:rPr lang="en-US" sz="2000" dirty="0">
                    <a:latin typeface="Calibri"/>
                    <a:cs typeface="Calibri"/>
                  </a:rPr>
                  <a:t> += </a:t>
                </a:r>
                <a:r>
                  <a:rPr lang="en-US" sz="2000" dirty="0" err="1">
                    <a:latin typeface="Calibri"/>
                    <a:cs typeface="Calibri"/>
                  </a:rPr>
                  <a:t>data.y</a:t>
                </a:r>
                <a:r>
                  <a:rPr lang="en-US" sz="2000" dirty="0">
                    <a:latin typeface="Calibri"/>
                    <a:cs typeface="Calibri"/>
                  </a:rPr>
                  <a:t>;</a:t>
                </a:r>
              </a:p>
              <a:p>
                <a:pPr>
                  <a:defRPr/>
                </a:pPr>
                <a:r>
                  <a:rPr lang="en-US" sz="2000" dirty="0">
                    <a:latin typeface="Calibri"/>
                    <a:cs typeface="Calibri"/>
                  </a:rPr>
                  <a:t>	}</a:t>
                </a:r>
              </a:p>
              <a:p>
                <a:pPr>
                  <a:defRPr/>
                </a:pPr>
                <a:r>
                  <a:rPr lang="en-US" sz="2000" dirty="0">
                    <a:latin typeface="Calibri"/>
                    <a:cs typeface="Calibri"/>
                  </a:rPr>
                  <a:t>	</a:t>
                </a:r>
                <a:r>
                  <a:rPr lang="en-US" sz="2000" dirty="0" err="1">
                    <a:latin typeface="Calibri"/>
                    <a:cs typeface="Calibri"/>
                  </a:rPr>
                  <a:t>avgX</a:t>
                </a:r>
                <a:r>
                  <a:rPr lang="en-US" sz="2000" dirty="0">
                    <a:latin typeface="Calibri"/>
                    <a:cs typeface="Calibri"/>
                  </a:rPr>
                  <a:t> /= count;  </a:t>
                </a:r>
                <a:r>
                  <a:rPr lang="en-US" sz="2000" dirty="0" err="1">
                    <a:latin typeface="Calibri"/>
                    <a:cs typeface="Calibri"/>
                  </a:rPr>
                  <a:t>avgY</a:t>
                </a:r>
                <a:r>
                  <a:rPr lang="en-US" sz="2000" dirty="0">
                    <a:latin typeface="Calibri"/>
                    <a:cs typeface="Calibri"/>
                  </a:rPr>
                  <a:t> /= count;</a:t>
                </a:r>
              </a:p>
              <a:p>
                <a:pPr>
                  <a:defRPr/>
                </a:pPr>
                <a:r>
                  <a:rPr lang="en-US" sz="2000" dirty="0">
                    <a:latin typeface="Calibri"/>
                    <a:cs typeface="Calibri"/>
                  </a:rPr>
                  <a:t>	</a:t>
                </a:r>
                <a:r>
                  <a:rPr lang="en-US" sz="2000" dirty="0" err="1">
                    <a:solidFill>
                      <a:srgbClr val="0000FF"/>
                    </a:solidFill>
                    <a:latin typeface="Calibri"/>
                    <a:cs typeface="Calibri"/>
                  </a:rPr>
                  <a:t>foreach</a:t>
                </a:r>
                <a:r>
                  <a:rPr lang="en-US" sz="2000" dirty="0">
                    <a:latin typeface="Calibri"/>
                    <a:cs typeface="Calibri"/>
                  </a:rPr>
                  <a:t>(</a:t>
                </a:r>
                <a:r>
                  <a:rPr lang="en-US" sz="2000" dirty="0" err="1">
                    <a:latin typeface="Calibri"/>
                    <a:cs typeface="Calibri"/>
                  </a:rPr>
                  <a:t>touch_data</a:t>
                </a:r>
                <a:r>
                  <a:rPr lang="en-US" sz="2000" dirty="0">
                    <a:latin typeface="Calibri"/>
                    <a:cs typeface="Calibri"/>
                  </a:rPr>
                  <a:t> data, input){</a:t>
                </a:r>
              </a:p>
              <a:p>
                <a:pPr>
                  <a:defRPr/>
                </a:pPr>
                <a:r>
                  <a:rPr lang="en-US" sz="2000" dirty="0">
                    <a:latin typeface="Calibri"/>
                    <a:cs typeface="Calibri"/>
                  </a:rPr>
                  <a:t>		output &lt;&lt; </a:t>
                </a:r>
                <a:r>
                  <a:rPr lang="en-US" sz="2000" dirty="0">
                    <a:solidFill>
                      <a:srgbClr val="0000FF"/>
                    </a:solidFill>
                    <a:latin typeface="Calibri"/>
                    <a:cs typeface="Calibri"/>
                  </a:rPr>
                  <a:t>new</a:t>
                </a:r>
                <a:r>
                  <a:rPr lang="en-US" sz="2000" dirty="0">
                    <a:latin typeface="Calibri"/>
                    <a:cs typeface="Calibri"/>
                  </a:rPr>
                  <a:t> </a:t>
                </a:r>
                <a:r>
                  <a:rPr lang="en-US" sz="2000" dirty="0">
                    <a:solidFill>
                      <a:schemeClr val="accent5">
                        <a:lumMod val="50000"/>
                      </a:schemeClr>
                    </a:solidFill>
                    <a:latin typeface="Calibri"/>
                    <a:cs typeface="Calibri"/>
                  </a:rPr>
                  <a:t>Line</a:t>
                </a:r>
                <a:r>
                  <a:rPr lang="en-US" sz="2000" dirty="0">
                    <a:latin typeface="Calibri"/>
                    <a:cs typeface="Calibri"/>
                  </a:rPr>
                  <a:t>(</a:t>
                </a:r>
                <a:r>
                  <a:rPr lang="en-US" sz="2000" dirty="0" err="1">
                    <a:latin typeface="Calibri"/>
                    <a:cs typeface="Calibri"/>
                  </a:rPr>
                  <a:t>data.x</a:t>
                </a:r>
                <a:r>
                  <a:rPr lang="en-US" sz="2000" dirty="0">
                    <a:latin typeface="Calibri"/>
                    <a:cs typeface="Calibri"/>
                  </a:rPr>
                  <a:t>, </a:t>
                </a:r>
                <a:r>
                  <a:rPr lang="en-US" sz="2000" dirty="0" err="1">
                    <a:latin typeface="Calibri"/>
                    <a:cs typeface="Calibri"/>
                  </a:rPr>
                  <a:t>data.y</a:t>
                </a:r>
                <a:r>
                  <a:rPr lang="en-US" sz="2000" dirty="0">
                    <a:latin typeface="Calibri"/>
                    <a:cs typeface="Calibri"/>
                  </a:rPr>
                  <a:t>, </a:t>
                </a:r>
                <a:r>
                  <a:rPr lang="en-US" sz="2000" dirty="0" err="1">
                    <a:latin typeface="Calibri"/>
                    <a:cs typeface="Calibri"/>
                  </a:rPr>
                  <a:t>avgX</a:t>
                </a:r>
                <a:r>
                  <a:rPr lang="en-US" sz="2000" dirty="0">
                    <a:latin typeface="Calibri"/>
                    <a:cs typeface="Calibri"/>
                  </a:rPr>
                  <a:t>, </a:t>
                </a:r>
                <a:r>
                  <a:rPr lang="en-US" sz="2000" dirty="0" err="1">
                    <a:latin typeface="Calibri"/>
                    <a:cs typeface="Calibri"/>
                  </a:rPr>
                  <a:t>avgY</a:t>
                </a:r>
                <a:r>
                  <a:rPr lang="en-US" sz="2000" dirty="0">
                    <a:latin typeface="Calibri"/>
                    <a:cs typeface="Calibri"/>
                  </a:rPr>
                  <a:t>, 60);</a:t>
                </a:r>
              </a:p>
              <a:p>
                <a:pPr>
                  <a:defRPr/>
                </a:pPr>
                <a:r>
                  <a:rPr lang="en-US" sz="2000" dirty="0">
                    <a:latin typeface="Calibri"/>
                    <a:cs typeface="Calibri"/>
                  </a:rPr>
                  <a:t>	}</a:t>
                </a:r>
              </a:p>
              <a:p>
                <a:pPr>
                  <a:defRPr/>
                </a:pPr>
                <a:r>
                  <a:rPr lang="en-US" sz="2000" dirty="0">
                    <a:latin typeface="Calibri"/>
                    <a:cs typeface="Calibri"/>
                  </a:rPr>
                  <a:t>}</a:t>
                </a:r>
              </a:p>
            </p:txBody>
          </p:sp>
        </p:grpSp>
      </p:grpSp>
      <p:grpSp>
        <p:nvGrpSpPr>
          <p:cNvPr id="6" name="Group 5"/>
          <p:cNvGrpSpPr/>
          <p:nvPr/>
        </p:nvGrpSpPr>
        <p:grpSpPr>
          <a:xfrm>
            <a:off x="11353800" y="6705600"/>
            <a:ext cx="9906000" cy="10229850"/>
            <a:chOff x="11430000" y="10061575"/>
            <a:chExt cx="9906000" cy="10229850"/>
          </a:xfrm>
        </p:grpSpPr>
        <p:sp>
          <p:nvSpPr>
            <p:cNvPr id="34" name="Text Box 19"/>
            <p:cNvSpPr txBox="1">
              <a:spLocks noChangeArrowheads="1"/>
            </p:cNvSpPr>
            <p:nvPr/>
          </p:nvSpPr>
          <p:spPr bwMode="auto">
            <a:xfrm>
              <a:off x="13716000" y="10061575"/>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Current System</a:t>
              </a:r>
            </a:p>
          </p:txBody>
        </p:sp>
        <p:sp>
          <p:nvSpPr>
            <p:cNvPr id="14364" name="TextBox 10"/>
            <p:cNvSpPr txBox="1">
              <a:spLocks noChangeArrowheads="1"/>
            </p:cNvSpPr>
            <p:nvPr/>
          </p:nvSpPr>
          <p:spPr bwMode="auto">
            <a:xfrm>
              <a:off x="11430000" y="11049000"/>
              <a:ext cx="99060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algn="just" eaLnBrk="1" hangingPunct="1"/>
              <a:r>
                <a:rPr lang="en-US" sz="3200"/>
                <a:t>	The current (or rather previous) system was a simpler multi-touch screen visualizer. The visualizer gave visual feedback of touch event through the means of “finger painting”. The touch events is recorded and can be saved as a CSV file for later replay. The current visualizer also had some customization features such as changing brush sizes and modifying the way the view mapped to screen.</a:t>
              </a:r>
            </a:p>
          </p:txBody>
        </p:sp>
        <p:pic>
          <p:nvPicPr>
            <p:cNvPr id="12" name="Picture 11" descr="Sprint_1_Visualizer_pt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92000" y="15240000"/>
              <a:ext cx="8496300" cy="5051425"/>
            </a:xfrm>
            <a:prstGeom prst="rect">
              <a:avLst/>
            </a:prstGeom>
            <a:ln>
              <a:solidFill>
                <a:schemeClr val="accent3">
                  <a:lumMod val="50000"/>
                </a:schemeClr>
              </a:solidFill>
            </a:ln>
          </p:spPr>
        </p:pic>
      </p:grpSp>
      <p:grpSp>
        <p:nvGrpSpPr>
          <p:cNvPr id="13" name="Group 12"/>
          <p:cNvGrpSpPr/>
          <p:nvPr/>
        </p:nvGrpSpPr>
        <p:grpSpPr>
          <a:xfrm>
            <a:off x="1447800" y="29260800"/>
            <a:ext cx="8077200" cy="8050213"/>
            <a:chOff x="1524000" y="32616775"/>
            <a:chExt cx="8077200" cy="8050213"/>
          </a:xfrm>
        </p:grpSpPr>
        <p:sp>
          <p:nvSpPr>
            <p:cNvPr id="39" name="Text Box 19"/>
            <p:cNvSpPr txBox="1">
              <a:spLocks noChangeArrowheads="1"/>
            </p:cNvSpPr>
            <p:nvPr/>
          </p:nvSpPr>
          <p:spPr bwMode="auto">
            <a:xfrm>
              <a:off x="2895600" y="32616775"/>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Verification</a:t>
              </a:r>
            </a:p>
          </p:txBody>
        </p:sp>
        <p:sp>
          <p:nvSpPr>
            <p:cNvPr id="14367" name="TextBox 48"/>
            <p:cNvSpPr txBox="1">
              <a:spLocks noChangeArrowheads="1"/>
            </p:cNvSpPr>
            <p:nvPr/>
          </p:nvSpPr>
          <p:spPr bwMode="auto">
            <a:xfrm>
              <a:off x="1524000" y="33680400"/>
              <a:ext cx="80772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algn="just" eaLnBrk="1" hangingPunct="1"/>
              <a:r>
                <a:rPr lang="en-US" sz="3200"/>
                <a:t>	Testing the application went about in two-steps, a Bottom-up approach with unit testing on the most basic methods, and then a manual-based user interface testing approach to test the menu buttons and features that could not be tested through hard-coded method calls.</a:t>
              </a:r>
            </a:p>
            <a:p>
              <a:pPr algn="just" eaLnBrk="1" hangingPunct="1"/>
              <a:endParaRPr lang="en-US" sz="3200"/>
            </a:p>
            <a:p>
              <a:pPr algn="just" eaLnBrk="1" hangingPunct="1"/>
              <a:r>
                <a:rPr lang="en-US" sz="3200"/>
                <a:t>	For the more complicated testing of algorithms used in the software, a rundown of some of the basic cases were made to test the algorithm, followed by a randomly, manually pre-computed, test case to test it’s validity.</a:t>
              </a:r>
            </a:p>
          </p:txBody>
        </p:sp>
      </p:grpSp>
      <p:grpSp>
        <p:nvGrpSpPr>
          <p:cNvPr id="15" name="Group 14"/>
          <p:cNvGrpSpPr/>
          <p:nvPr/>
        </p:nvGrpSpPr>
        <p:grpSpPr>
          <a:xfrm>
            <a:off x="22936200" y="29260800"/>
            <a:ext cx="8229600" cy="8050213"/>
            <a:chOff x="23012400" y="32616775"/>
            <a:chExt cx="8229600" cy="8050213"/>
          </a:xfrm>
        </p:grpSpPr>
        <p:sp>
          <p:nvSpPr>
            <p:cNvPr id="41" name="Text Box 19"/>
            <p:cNvSpPr txBox="1">
              <a:spLocks noChangeArrowheads="1"/>
            </p:cNvSpPr>
            <p:nvPr/>
          </p:nvSpPr>
          <p:spPr bwMode="auto">
            <a:xfrm>
              <a:off x="24536400" y="32616775"/>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Summary</a:t>
              </a:r>
            </a:p>
          </p:txBody>
        </p:sp>
        <p:sp>
          <p:nvSpPr>
            <p:cNvPr id="14368" name="TextBox 52"/>
            <p:cNvSpPr txBox="1">
              <a:spLocks noChangeArrowheads="1"/>
            </p:cNvSpPr>
            <p:nvPr/>
          </p:nvSpPr>
          <p:spPr bwMode="auto">
            <a:xfrm>
              <a:off x="23012400" y="33680400"/>
              <a:ext cx="82296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algn="just" eaLnBrk="1" hangingPunct="1"/>
              <a:r>
                <a:rPr lang="en-US" sz="3200"/>
                <a:t>	In summary, the multi-touch visualizer for TAMGeF has been polished to be a responsive and customizable interface. The display can not only change the finger’s look, but it can also display the connectivity of these fingers. A separate thread handles calculating the finger connectivity to keep the UI responsive. A new export file type was created to add a more universal file format. Lastly, OpenGL is now integrated into the system so that future iterations of the visualizer can integrate with 3D-based input devices without losing the 2D environment displayed currently to the user.</a:t>
              </a:r>
            </a:p>
          </p:txBody>
        </p:sp>
      </p:grpSp>
      <p:grpSp>
        <p:nvGrpSpPr>
          <p:cNvPr id="9" name="Group 8"/>
          <p:cNvGrpSpPr/>
          <p:nvPr/>
        </p:nvGrpSpPr>
        <p:grpSpPr>
          <a:xfrm>
            <a:off x="9829800" y="17370425"/>
            <a:ext cx="12954000" cy="11430000"/>
            <a:chOff x="9906000" y="20726400"/>
            <a:chExt cx="12954000" cy="11430000"/>
          </a:xfrm>
        </p:grpSpPr>
        <p:sp>
          <p:nvSpPr>
            <p:cNvPr id="37" name="Text Box 19"/>
            <p:cNvSpPr txBox="1">
              <a:spLocks noChangeArrowheads="1"/>
            </p:cNvSpPr>
            <p:nvPr/>
          </p:nvSpPr>
          <p:spPr bwMode="auto">
            <a:xfrm>
              <a:off x="13716000" y="207264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smtClean="0">
                  <a:solidFill>
                    <a:srgbClr val="336699"/>
                  </a:solidFill>
                  <a:effectLst>
                    <a:outerShdw blurRad="38100" dist="38100" dir="2700000" algn="tl">
                      <a:srgbClr val="DDDDDD"/>
                    </a:outerShdw>
                  </a:effectLst>
                </a:rPr>
                <a:t>Object Design</a:t>
              </a:r>
            </a:p>
          </p:txBody>
        </p:sp>
        <p:pic>
          <p:nvPicPr>
            <p:cNvPr id="14373" name="Picture 14" descr="TAM_Class_Diagram.png"/>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906000" y="21640800"/>
              <a:ext cx="12954000" cy="105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3"/>
          <p:cNvGrpSpPr/>
          <p:nvPr/>
        </p:nvGrpSpPr>
        <p:grpSpPr>
          <a:xfrm>
            <a:off x="10820400" y="29257625"/>
            <a:ext cx="10972800" cy="7924800"/>
            <a:chOff x="10896600" y="32613600"/>
            <a:chExt cx="10972800" cy="7924800"/>
          </a:xfrm>
        </p:grpSpPr>
        <p:sp>
          <p:nvSpPr>
            <p:cNvPr id="40" name="Text Box 19"/>
            <p:cNvSpPr txBox="1">
              <a:spLocks noChangeArrowheads="1"/>
            </p:cNvSpPr>
            <p:nvPr/>
          </p:nvSpPr>
          <p:spPr bwMode="auto">
            <a:xfrm>
              <a:off x="13716000" y="3261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Screenshots</a:t>
              </a:r>
            </a:p>
          </p:txBody>
        </p:sp>
        <p:pic>
          <p:nvPicPr>
            <p:cNvPr id="14366" name="Picture 12" descr="10-finger-no-display.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0896600" y="33680400"/>
              <a:ext cx="5486400" cy="3429000"/>
            </a:xfrm>
            <a:prstGeom prst="rect">
              <a:avLst/>
            </a:prstGeom>
            <a:noFill/>
            <a:ln w="9525">
              <a:solidFill>
                <a:srgbClr val="7F7F7F"/>
              </a:solidFill>
              <a:miter lim="800000"/>
              <a:headEnd/>
              <a:tailEnd/>
            </a:ln>
            <a:extLst>
              <a:ext uri="{909E8E84-426E-40dd-AFC4-6F175D3DCCD1}">
                <a14:hiddenFill xmlns:a14="http://schemas.microsoft.com/office/drawing/2010/main">
                  <a:solidFill>
                    <a:srgbClr val="FFFFFF"/>
                  </a:solidFill>
                </a14:hiddenFill>
              </a:ext>
            </a:extLst>
          </p:spPr>
        </p:pic>
        <p:pic>
          <p:nvPicPr>
            <p:cNvPr id="14374" name="Picture 16" descr="10-finger-opengl-cubes.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6383000" y="33680400"/>
              <a:ext cx="5486400" cy="3429000"/>
            </a:xfrm>
            <a:prstGeom prst="rect">
              <a:avLst/>
            </a:prstGeom>
            <a:noFill/>
            <a:ln w="9525">
              <a:solidFill>
                <a:srgbClr val="7F7F7F"/>
              </a:solidFill>
              <a:miter lim="800000"/>
              <a:headEnd/>
              <a:tailEnd/>
            </a:ln>
            <a:extLst>
              <a:ext uri="{909E8E84-426E-40dd-AFC4-6F175D3DCCD1}">
                <a14:hiddenFill xmlns:a14="http://schemas.microsoft.com/office/drawing/2010/main">
                  <a:solidFill>
                    <a:srgbClr val="FFFFFF"/>
                  </a:solidFill>
                </a14:hiddenFill>
              </a:ext>
            </a:extLst>
          </p:spPr>
        </p:pic>
        <p:pic>
          <p:nvPicPr>
            <p:cNvPr id="14375" name="Picture 17" descr="10-finger-finger-mapping.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896600" y="37109400"/>
              <a:ext cx="5478463" cy="3424238"/>
            </a:xfrm>
            <a:prstGeom prst="rect">
              <a:avLst/>
            </a:prstGeom>
            <a:noFill/>
            <a:ln w="9525">
              <a:solidFill>
                <a:srgbClr val="7F7F7F"/>
              </a:solidFill>
              <a:miter lim="800000"/>
              <a:headEnd/>
              <a:tailEnd/>
            </a:ln>
            <a:extLst>
              <a:ext uri="{909E8E84-426E-40dd-AFC4-6F175D3DCCD1}">
                <a14:hiddenFill xmlns:a14="http://schemas.microsoft.com/office/drawing/2010/main">
                  <a:solidFill>
                    <a:srgbClr val="FFFFFF"/>
                  </a:solidFill>
                </a14:hiddenFill>
              </a:ext>
            </a:extLst>
          </p:spPr>
        </p:pic>
        <p:pic>
          <p:nvPicPr>
            <p:cNvPr id="14376" name="Picture 18" descr="10-finger-shortest-path.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6383000" y="37109400"/>
              <a:ext cx="5486400" cy="3429000"/>
            </a:xfrm>
            <a:prstGeom prst="rect">
              <a:avLst/>
            </a:prstGeom>
            <a:noFill/>
            <a:ln w="9525">
              <a:solidFill>
                <a:srgbClr val="7F7F7F"/>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1447800" y="17373600"/>
            <a:ext cx="8331200" cy="11858625"/>
            <a:chOff x="1524000" y="20729575"/>
            <a:chExt cx="8331200" cy="11858625"/>
          </a:xfrm>
        </p:grpSpPr>
        <p:sp>
          <p:nvSpPr>
            <p:cNvPr id="36" name="Text Box 19"/>
            <p:cNvSpPr txBox="1">
              <a:spLocks noChangeArrowheads="1"/>
            </p:cNvSpPr>
            <p:nvPr/>
          </p:nvSpPr>
          <p:spPr bwMode="auto">
            <a:xfrm>
              <a:off x="2895600" y="20729575"/>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System Design</a:t>
              </a:r>
            </a:p>
          </p:txBody>
        </p:sp>
        <p:sp>
          <p:nvSpPr>
            <p:cNvPr id="10" name="TextBox 9"/>
            <p:cNvSpPr txBox="1"/>
            <p:nvPr/>
          </p:nvSpPr>
          <p:spPr>
            <a:xfrm>
              <a:off x="1524000" y="21945600"/>
              <a:ext cx="8124825" cy="6001642"/>
            </a:xfrm>
            <a:prstGeom prst="rect">
              <a:avLst/>
            </a:prstGeom>
            <a:noFill/>
          </p:spPr>
          <p:txBody>
            <a:bodyPr>
              <a:spAutoFit/>
            </a:bodyPr>
            <a:lstStyle/>
            <a:p>
              <a:pPr algn="just">
                <a:defRPr/>
              </a:pPr>
              <a:r>
                <a:rPr lang="en-US" sz="3200" dirty="0"/>
                <a:t>	The multi-touch visualizer was developed using the Model-View-Controller architecture pattern. </a:t>
              </a:r>
              <a:r>
                <a:rPr lang="en-US" sz="3200" dirty="0"/>
                <a:t>In this </a:t>
              </a:r>
              <a:r>
                <a:rPr lang="en-US" sz="3200" dirty="0" smtClean="0"/>
                <a:t>application, the </a:t>
              </a:r>
              <a:r>
                <a:rPr lang="en-US" sz="3200" b="1" i="1" dirty="0"/>
                <a:t>Controller</a:t>
              </a:r>
              <a:r>
                <a:rPr lang="en-US" sz="3200" dirty="0"/>
                <a:t> is the touch screen monitor/device that the user can touch to interact with the </a:t>
              </a:r>
              <a:r>
                <a:rPr lang="en-US" sz="3200" dirty="0" smtClean="0"/>
                <a:t>View. The </a:t>
              </a:r>
              <a:r>
                <a:rPr lang="en-US" sz="3200" b="1" i="1" dirty="0"/>
                <a:t>Model</a:t>
              </a:r>
              <a:r>
                <a:rPr lang="en-US" sz="3200" dirty="0"/>
                <a:t> </a:t>
              </a:r>
              <a:r>
                <a:rPr lang="en-US" sz="3200" dirty="0" smtClean="0"/>
                <a:t>is </a:t>
              </a:r>
              <a:r>
                <a:rPr lang="en-US" sz="3200" dirty="0"/>
                <a:t>the processor-thread, which takes those touch inputs and calculates the proper shapes needed to be drawn to the view for the user to see. Finally</a:t>
              </a:r>
              <a:r>
                <a:rPr lang="en-US" sz="3200" dirty="0" smtClean="0"/>
                <a:t>, the </a:t>
              </a:r>
              <a:r>
                <a:rPr lang="en-US" sz="3200" b="1" i="1" dirty="0"/>
                <a:t>View</a:t>
              </a:r>
              <a:r>
                <a:rPr lang="en-US" sz="3200" dirty="0"/>
                <a:t> is the OpenGL window that </a:t>
              </a:r>
              <a:r>
                <a:rPr lang="en-US" sz="3200" dirty="0" smtClean="0"/>
                <a:t>displays </a:t>
              </a:r>
              <a:r>
                <a:rPr lang="en-US" sz="3200" dirty="0"/>
                <a:t>to the user the outcomes of the touch events recently made.</a:t>
              </a:r>
            </a:p>
          </p:txBody>
        </p:sp>
        <p:pic>
          <p:nvPicPr>
            <p:cNvPr id="2" name="Picture 1" descr="Architectur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00200" y="27889200"/>
              <a:ext cx="8255000" cy="4699000"/>
            </a:xfrm>
            <a:prstGeom prst="rect">
              <a:avLst/>
            </a:prstGeom>
          </p:spPr>
        </p:pic>
      </p:grpSp>
      <p:pic>
        <p:nvPicPr>
          <p:cNvPr id="16" name="Picture 15" descr="5-finger-finger-averaging.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306800" y="37185600"/>
            <a:ext cx="5486400" cy="3429000"/>
          </a:xfrm>
          <a:prstGeom prst="rect">
            <a:avLst/>
          </a:prstGeom>
          <a:ln>
            <a:solidFill>
              <a:srgbClr val="7F7F7F"/>
            </a:solidFill>
          </a:ln>
        </p:spPr>
      </p:pic>
      <p:pic>
        <p:nvPicPr>
          <p:cNvPr id="17" name="Picture 16" descr="5-finger-circular-connection-2.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820400" y="37185600"/>
            <a:ext cx="5486400" cy="3457995"/>
          </a:xfrm>
          <a:prstGeom prst="rect">
            <a:avLst/>
          </a:prstGeom>
          <a:ln>
            <a:solidFill>
              <a:srgbClr val="7F7F7F"/>
            </a:solidFill>
          </a:ln>
        </p:spPr>
      </p:pic>
      <p:pic>
        <p:nvPicPr>
          <p:cNvPr id="18" name="Picture 17" descr="unnamed.png"/>
          <p:cNvPicPr>
            <a:picLocks noChangeAspect="1"/>
          </p:cNvPicPr>
          <p:nvPr/>
        </p:nvPicPr>
        <p:blipFill>
          <a:blip r:embed="rId18">
            <a:extLst>
              <a:ext uri="{BEBA8EAE-BF5A-486C-A8C5-ECC9F3942E4B}">
                <a14:imgProps xmlns:a14="http://schemas.microsoft.com/office/drawing/2010/main">
                  <a14:imgLayer r:embed="rId19">
                    <a14:imgEffect>
                      <a14:backgroundRemoval t="717" b="96416" l="5496" r="96416">
                        <a14:foregroundMark x1="68339" y1="4122" x2="70131" y2="6631"/>
                        <a14:foregroundMark x1="93190" y1="25090" x2="94863" y2="29391"/>
                        <a14:foregroundMark x1="36798" y1="3226" x2="34409" y2="2509"/>
                        <a14:foregroundMark x1="55436" y1="2509" x2="51613" y2="1075"/>
                        <a14:foregroundMark x1="7407" y1="30466" x2="57945" y2="96237"/>
                        <a14:foregroundMark x1="92593" y1="47312" x2="58542" y2="96416"/>
                        <a14:foregroundMark x1="71446" y1="8065" x2="71087" y2="7168"/>
                      </a14:backgroundRemoval>
                    </a14:imgEffect>
                  </a14:imgLayer>
                </a14:imgProps>
              </a:ext>
              <a:ext uri="{28A0092B-C50C-407E-A947-70E740481C1C}">
                <a14:useLocalDpi xmlns:a14="http://schemas.microsoft.com/office/drawing/2010/main" val="0"/>
              </a:ext>
            </a:extLst>
          </a:blip>
          <a:stretch>
            <a:fillRect/>
          </a:stretch>
        </p:blipFill>
        <p:spPr>
          <a:xfrm>
            <a:off x="24003000" y="37185600"/>
            <a:ext cx="6320162" cy="4213441"/>
          </a:xfrm>
          <a:prstGeom prst="rect">
            <a:avLst/>
          </a:prstGeom>
        </p:spPr>
      </p:pic>
      <p:pic>
        <p:nvPicPr>
          <p:cNvPr id="19" name="Picture 18" descr="unnamed.png"/>
          <p:cNvPicPr>
            <a:picLocks noChangeAspect="1"/>
          </p:cNvPicPr>
          <p:nvPr/>
        </p:nvPicPr>
        <p:blipFill>
          <a:blip r:embed="rId20">
            <a:extLst>
              <a:ext uri="{BEBA8EAE-BF5A-486C-A8C5-ECC9F3942E4B}">
                <a14:imgProps xmlns:a14="http://schemas.microsoft.com/office/drawing/2010/main">
                  <a14:imgLayer r:embed="rId21">
                    <a14:imgEffect>
                      <a14:backgroundRemoval t="9857" b="100000" l="901" r="99850">
                        <a14:foregroundMark x1="81982" y1="97670" x2="80631" y2="99462"/>
                        <a14:foregroundMark x1="14414" y1="82258" x2="56757" y2="98925"/>
                        <a14:foregroundMark x1="14715" y1="91756" x2="35135" y2="99283"/>
                        <a14:foregroundMark x1="14114" y1="96595" x2="20721" y2="98566"/>
                        <a14:foregroundMark x1="901" y1="70430" x2="14264" y2="99283"/>
                        <a14:foregroundMark x1="2102" y1="70789" x2="13363" y2="79211"/>
                        <a14:foregroundMark x1="3153" y1="70072" x2="12763" y2="72581"/>
                        <a14:foregroundMark x1="1652" y1="77778" x2="6757" y2="98925"/>
                      </a14:backgroundRemoval>
                    </a14:imgEffect>
                  </a14:imgLayer>
                </a14:imgProps>
              </a:ext>
              <a:ext uri="{28A0092B-C50C-407E-A947-70E740481C1C}">
                <a14:useLocalDpi xmlns:a14="http://schemas.microsoft.com/office/drawing/2010/main" val="0"/>
              </a:ext>
            </a:extLst>
          </a:blip>
          <a:stretch>
            <a:fillRect/>
          </a:stretch>
        </p:blipFill>
        <p:spPr>
          <a:xfrm>
            <a:off x="2895600" y="36804600"/>
            <a:ext cx="5334000" cy="4469027"/>
          </a:xfrm>
          <a:prstGeom prst="rect">
            <a:avLst/>
          </a:prstGeom>
        </p:spPr>
      </p:pic>
      <p:pic>
        <p:nvPicPr>
          <p:cNvPr id="20" name="Picture 19" descr="opengl3_logo1.png"/>
          <p:cNvPicPr>
            <a:picLocks noChangeAspect="1"/>
          </p:cNvPicPr>
          <p:nvPr/>
        </p:nvPicPr>
        <p:blipFill rotWithShape="1">
          <a:blip r:embed="rId22">
            <a:extLst>
              <a:ext uri="{28A0092B-C50C-407E-A947-70E740481C1C}">
                <a14:useLocalDpi xmlns:a14="http://schemas.microsoft.com/office/drawing/2010/main" val="0"/>
              </a:ext>
            </a:extLst>
          </a:blip>
          <a:srcRect r="38337"/>
          <a:stretch/>
        </p:blipFill>
        <p:spPr>
          <a:xfrm>
            <a:off x="914400" y="3048000"/>
            <a:ext cx="5040788" cy="2362200"/>
          </a:xfrm>
          <a:prstGeom prst="rect">
            <a:avLst/>
          </a:prstGeom>
        </p:spPr>
      </p:pic>
      <p:pic>
        <p:nvPicPr>
          <p:cNvPr id="21" name="Picture 20" descr="Microsoft Windows 8 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6212800" y="4343400"/>
            <a:ext cx="5562600" cy="1065238"/>
          </a:xfrm>
          <a:prstGeom prst="rect">
            <a:avLst/>
          </a:prstGeom>
        </p:spPr>
      </p:pic>
      <p:pic>
        <p:nvPicPr>
          <p:cNvPr id="22" name="Picture 21" descr="YqTqq.png"/>
          <p:cNvPicPr>
            <a:picLocks noChangeAspect="1"/>
          </p:cNvPicPr>
          <p:nvPr/>
        </p:nvPicPr>
        <p:blipFill rotWithShape="1">
          <a:blip r:embed="rId24" cstate="print">
            <a:extLst>
              <a:ext uri="{28A0092B-C50C-407E-A947-70E740481C1C}">
                <a14:useLocalDpi xmlns:a14="http://schemas.microsoft.com/office/drawing/2010/main" val="0"/>
              </a:ext>
            </a:extLst>
          </a:blip>
          <a:srcRect l="6194" t="21998" r="7915" b="22360"/>
          <a:stretch/>
        </p:blipFill>
        <p:spPr>
          <a:xfrm>
            <a:off x="26212800" y="457200"/>
            <a:ext cx="5608503" cy="1017585"/>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12496</TotalTime>
  <Words>186</Words>
  <Application>Microsoft Macintosh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ＭＳ Ｐゴシック</vt:lpstr>
      <vt:lpstr>Calibri</vt:lpstr>
      <vt:lpstr>Times New Roman</vt:lpstr>
      <vt:lpstr>Wingdings</vt: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Steven I.</cp:lastModifiedBy>
  <cp:revision>61</cp:revision>
  <dcterms:created xsi:type="dcterms:W3CDTF">2012-11-19T15:27:41Z</dcterms:created>
  <dcterms:modified xsi:type="dcterms:W3CDTF">2015-07-27T20:36:57Z</dcterms:modified>
</cp:coreProperties>
</file>