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Calibri"/>
                <a:ea typeface="Calibri"/>
                <a:cs typeface="Calibri"/>
                <a:sym typeface="Calibri"/>
              </a:defRPr>
            </a:lvl1pPr>
            <a:lvl2pPr indent="0" marL="457200" marR="0" rtl="0" algn="l">
              <a:spcBef>
                <a:spcPts val="360"/>
              </a:spcBef>
              <a:spcAft>
                <a:spcPts val="0"/>
              </a:spcAft>
              <a:defRPr b="0" baseline="0" i="0" sz="1200" u="none" cap="none" strike="noStrike">
                <a:solidFill>
                  <a:schemeClr val="dk1"/>
                </a:solidFill>
                <a:latin typeface="Calibri"/>
                <a:ea typeface="Calibri"/>
                <a:cs typeface="Calibri"/>
                <a:sym typeface="Calibri"/>
              </a:defRPr>
            </a:lvl2pPr>
            <a:lvl3pPr indent="0" marL="914400" marR="0" rtl="0" algn="l">
              <a:spcBef>
                <a:spcPts val="360"/>
              </a:spcBef>
              <a:spcAft>
                <a:spcPts val="0"/>
              </a:spcAft>
              <a:defRPr b="0" baseline="0" i="0" sz="1200" u="none" cap="none" strike="noStrike">
                <a:solidFill>
                  <a:schemeClr val="dk1"/>
                </a:solidFill>
                <a:latin typeface="Calibri"/>
                <a:ea typeface="Calibri"/>
                <a:cs typeface="Calibri"/>
                <a:sym typeface="Calibri"/>
              </a:defRPr>
            </a:lvl3pPr>
            <a:lvl4pPr indent="0" marL="1371600" marR="0" rtl="0" algn="l">
              <a:spcBef>
                <a:spcPts val="360"/>
              </a:spcBef>
              <a:spcAft>
                <a:spcPts val="0"/>
              </a:spcAft>
              <a:defRPr b="0" baseline="0" i="0" sz="1200" u="none" cap="none" strike="noStrike">
                <a:solidFill>
                  <a:schemeClr val="dk1"/>
                </a:solidFill>
                <a:latin typeface="Calibri"/>
                <a:ea typeface="Calibri"/>
                <a:cs typeface="Calibri"/>
                <a:sym typeface="Calibri"/>
              </a:defRPr>
            </a:lvl4pPr>
            <a:lvl5pPr indent="0" marL="1828800" marR="0" rtl="0" algn="l">
              <a:spcBef>
                <a:spcPts val="360"/>
              </a:spcBef>
              <a:spcAft>
                <a:spcPts val="0"/>
              </a:spcAft>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86" name="Shape 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 name="Shape 14"/>
        <p:cNvGrpSpPr/>
        <p:nvPr/>
      </p:nvGrpSpPr>
      <p:grpSpPr>
        <a:xfrm>
          <a:off x="0" y="0"/>
          <a:ext cx="0" cy="0"/>
          <a:chOff x="0" y="0"/>
          <a:chExt cx="0" cy="0"/>
        </a:xfrm>
      </p:grpSpPr>
      <p:sp>
        <p:nvSpPr>
          <p:cNvPr id="15" name="Shape 15"/>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73" name="Shape 73"/>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74" name="Shape 74"/>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79" name="Shape 79"/>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80" name="Shape 80"/>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206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206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206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20600" u="none" cap="none" strike="noStrike">
                <a:solidFill>
                  <a:schemeClr val="dk2"/>
                </a:solidFill>
                <a:latin typeface="Arial"/>
                <a:ea typeface="Arial"/>
                <a:cs typeface="Arial"/>
                <a:sym typeface="Arial"/>
              </a:defRPr>
            </a:lvl9pPr>
          </a:lstStyle>
          <a:p/>
        </p:txBody>
      </p:sp>
      <p:sp>
        <p:nvSpPr>
          <p:cNvPr id="20" name="Shape 2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marL="0" marR="0" rtl="0" algn="ctr">
              <a:spcBef>
                <a:spcPts val="3000"/>
              </a:spcBef>
              <a:spcAft>
                <a:spcPts val="0"/>
              </a:spcAft>
              <a:buClr>
                <a:schemeClr val="dk1"/>
              </a:buClr>
              <a:buFont typeface="Arial"/>
              <a:buNone/>
              <a:defRPr b="0" baseline="0" i="0" sz="15000" u="none" cap="none" strike="noStrike">
                <a:solidFill>
                  <a:schemeClr val="dk1"/>
                </a:solidFill>
                <a:latin typeface="Arial"/>
                <a:ea typeface="Arial"/>
                <a:cs typeface="Arial"/>
                <a:sym typeface="Arial"/>
              </a:defRPr>
            </a:lvl1pPr>
            <a:lvl2pPr indent="0" marL="457200" marR="0" rtl="0" algn="ctr">
              <a:spcBef>
                <a:spcPts val="2620"/>
              </a:spcBef>
              <a:spcAft>
                <a:spcPts val="0"/>
              </a:spcAft>
              <a:buClr>
                <a:schemeClr val="dk1"/>
              </a:buClr>
              <a:buFont typeface="Arial"/>
              <a:buNone/>
              <a:defRPr b="0" baseline="0" i="0" sz="13100" u="none" cap="none" strike="noStrike">
                <a:solidFill>
                  <a:schemeClr val="dk1"/>
                </a:solidFill>
                <a:latin typeface="Arial"/>
                <a:ea typeface="Arial"/>
                <a:cs typeface="Arial"/>
                <a:sym typeface="Arial"/>
              </a:defRPr>
            </a:lvl2pPr>
            <a:lvl3pPr indent="0" marL="914400" marR="0" rtl="0" algn="ctr">
              <a:spcBef>
                <a:spcPts val="2240"/>
              </a:spcBef>
              <a:spcAft>
                <a:spcPts val="0"/>
              </a:spcAft>
              <a:buClr>
                <a:schemeClr val="dk1"/>
              </a:buClr>
              <a:buFont typeface="Arial"/>
              <a:buNone/>
              <a:defRPr b="0" baseline="0" i="0" sz="11200" u="none" cap="none" strike="noStrike">
                <a:solidFill>
                  <a:schemeClr val="dk1"/>
                </a:solidFill>
                <a:latin typeface="Arial"/>
                <a:ea typeface="Arial"/>
                <a:cs typeface="Arial"/>
                <a:sym typeface="Arial"/>
              </a:defRPr>
            </a:lvl3pPr>
            <a:lvl4pPr indent="0" marL="13716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4pPr>
            <a:lvl5pPr indent="0" marL="18288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5pPr>
            <a:lvl6pPr indent="0" marL="22860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6pPr>
            <a:lvl7pPr indent="0" marL="27432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7pPr>
            <a:lvl8pPr indent="0" marL="32004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8pPr>
            <a:lvl9pPr indent="0" marL="36576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9pPr>
          </a:lstStyle>
          <a:p/>
        </p:txBody>
      </p:sp>
      <p:sp>
        <p:nvSpPr>
          <p:cNvPr id="21" name="Shape 2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26" name="Shape 26"/>
          <p:cNvSpPr txBox="1"/>
          <p:nvPr>
            <p:ph idx="1" type="body"/>
          </p:nvPr>
        </p:nvSpPr>
        <p:spPr>
          <a:xfrm>
            <a:off x="1646238" y="10242550"/>
            <a:ext cx="29627511" cy="28963937"/>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27" name="Shape 27"/>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2600325" y="28205209"/>
            <a:ext cx="27980878" cy="8715934"/>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32" name="Shape 32"/>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3" name="Shape 33"/>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38" name="Shape 38"/>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9" name="Shape 39"/>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0" name="Shape 40"/>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spcBef>
                <a:spcPts val="0"/>
              </a:spcBef>
              <a:defRPr/>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45" name="Shape 45"/>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6" name="Shape 46"/>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7" name="Shape 47"/>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8" name="Shape 48"/>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9" name="Shape 49"/>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54" name="Shape 54"/>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1645444" y="1748117"/>
            <a:ext cx="10829926" cy="7436224"/>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59" name="Shape 59"/>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1" name="Shape 6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2" name="Shape 6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3" name="Shape 6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6451998" y="30724287"/>
            <a:ext cx="19751277" cy="3626223"/>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66" name="Shape 66"/>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0"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67" name="Shape 67"/>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8" name="Shape 68"/>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000">
            <a:alpha val="87843"/>
          </a:srgbClr>
        </a:solidFill>
      </p:bgPr>
    </p:bg>
    <p:spTree>
      <p:nvGrpSpPr>
        <p:cNvPr id="8" name="Shape 8"/>
        <p:cNvGrpSpPr/>
        <p:nvPr/>
      </p:nvGrpSpPr>
      <p:grpSpPr>
        <a:xfrm>
          <a:off x="0" y="0"/>
          <a:ext cx="0" cy="0"/>
          <a:chOff x="0" y="0"/>
          <a:chExt cx="0" cy="0"/>
        </a:xfrm>
      </p:grpSpPr>
      <p:sp>
        <p:nvSpPr>
          <p:cNvPr id="9" name="Shape 9"/>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206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206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206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20600" u="none" cap="none" strike="noStrike">
                <a:solidFill>
                  <a:schemeClr val="dk2"/>
                </a:solidFill>
                <a:latin typeface="Arial"/>
                <a:ea typeface="Arial"/>
                <a:cs typeface="Arial"/>
                <a:sym typeface="Arial"/>
              </a:defRPr>
            </a:lvl9pPr>
          </a:lstStyle>
          <a:p/>
        </p:txBody>
      </p:sp>
      <p:sp>
        <p:nvSpPr>
          <p:cNvPr id="10" name="Shape 10"/>
          <p:cNvSpPr txBox="1"/>
          <p:nvPr>
            <p:ph idx="1" type="body"/>
          </p:nvPr>
        </p:nvSpPr>
        <p:spPr>
          <a:xfrm>
            <a:off x="1646238" y="10242550"/>
            <a:ext cx="29627511" cy="28963937"/>
          </a:xfrm>
          <a:prstGeom prst="rect">
            <a:avLst/>
          </a:prstGeom>
          <a:noFill/>
          <a:ln>
            <a:noFill/>
          </a:ln>
        </p:spPr>
        <p:txBody>
          <a:bodyPr anchorCtr="0" anchor="t" bIns="91425" lIns="91425" rIns="91425" tIns="91425"/>
          <a:lstStyle>
            <a:lvl1pPr indent="-654050" marL="1606550" marR="0" rtl="0" algn="l">
              <a:spcBef>
                <a:spcPts val="3000"/>
              </a:spcBef>
              <a:spcAft>
                <a:spcPts val="0"/>
              </a:spcAft>
              <a:buClr>
                <a:schemeClr val="dk1"/>
              </a:buClr>
              <a:buFont typeface="Arial"/>
              <a:buChar char="•"/>
              <a:defRPr b="0" baseline="0" i="0" sz="15000" u="none" cap="none" strike="noStrike">
                <a:solidFill>
                  <a:schemeClr val="dk1"/>
                </a:solidFill>
                <a:latin typeface="Arial"/>
                <a:ea typeface="Arial"/>
                <a:cs typeface="Arial"/>
                <a:sym typeface="Arial"/>
              </a:defRPr>
            </a:lvl1pPr>
            <a:lvl2pPr indent="-515937" marL="3481388" marR="0" rtl="0" algn="l">
              <a:spcBef>
                <a:spcPts val="2620"/>
              </a:spcBef>
              <a:spcAft>
                <a:spcPts val="0"/>
              </a:spcAft>
              <a:buClr>
                <a:schemeClr val="dk1"/>
              </a:buClr>
              <a:buFont typeface="Arial"/>
              <a:buChar char="–"/>
              <a:defRPr b="0" baseline="0" i="0" sz="13100" u="none" cap="none" strike="noStrike">
                <a:solidFill>
                  <a:schemeClr val="dk1"/>
                </a:solidFill>
                <a:latin typeface="Arial"/>
                <a:ea typeface="Arial"/>
                <a:cs typeface="Arial"/>
                <a:sym typeface="Arial"/>
              </a:defRPr>
            </a:lvl2pPr>
            <a:lvl3pPr indent="-365125" marL="5356225" marR="0" rtl="0" algn="l">
              <a:spcBef>
                <a:spcPts val="2240"/>
              </a:spcBef>
              <a:spcAft>
                <a:spcPts val="0"/>
              </a:spcAft>
              <a:buClr>
                <a:schemeClr val="dk1"/>
              </a:buClr>
              <a:buFont typeface="Arial"/>
              <a:buChar char="•"/>
              <a:defRPr b="0" baseline="0" i="0" sz="11200" u="none" cap="none" strike="noStrike">
                <a:solidFill>
                  <a:schemeClr val="dk1"/>
                </a:solidFill>
                <a:latin typeface="Arial"/>
                <a:ea typeface="Arial"/>
                <a:cs typeface="Arial"/>
                <a:sym typeface="Arial"/>
              </a:defRPr>
            </a:lvl3pPr>
            <a:lvl4pPr indent="-474663" marL="7497763"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4pPr>
            <a:lvl5pPr indent="-484188" marL="96408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5pPr>
            <a:lvl6pPr indent="-484188" marL="100980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6pPr>
            <a:lvl7pPr indent="-484188" marL="105552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7pPr>
            <a:lvl8pPr indent="-484188" marL="110124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8pPr>
            <a:lvl9pPr indent="-484188" marL="114696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image" Target="../media/image17.png"/><Relationship Id="rId22" Type="http://schemas.openxmlformats.org/officeDocument/2006/relationships/image" Target="../media/image20.png"/><Relationship Id="rId10" Type="http://schemas.openxmlformats.org/officeDocument/2006/relationships/image" Target="../media/image15.png"/><Relationship Id="rId21" Type="http://schemas.openxmlformats.org/officeDocument/2006/relationships/image" Target="../media/image13.png"/><Relationship Id="rId13" Type="http://schemas.openxmlformats.org/officeDocument/2006/relationships/image" Target="../media/image08.png"/><Relationship Id="rId12" Type="http://schemas.openxmlformats.org/officeDocument/2006/relationships/image" Target="../media/image19.png"/><Relationship Id="rId23" Type="http://schemas.openxmlformats.org/officeDocument/2006/relationships/image" Target="../media/image18.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png"/><Relationship Id="rId9" Type="http://schemas.openxmlformats.org/officeDocument/2006/relationships/image" Target="../media/image06.png"/><Relationship Id="rId15" Type="http://schemas.openxmlformats.org/officeDocument/2006/relationships/image" Target="../media/image16.jpg"/><Relationship Id="rId14" Type="http://schemas.openxmlformats.org/officeDocument/2006/relationships/image" Target="../media/image07.png"/><Relationship Id="rId17" Type="http://schemas.openxmlformats.org/officeDocument/2006/relationships/image" Target="../media/image09.png"/><Relationship Id="rId16" Type="http://schemas.openxmlformats.org/officeDocument/2006/relationships/image" Target="../media/image14.jpg"/><Relationship Id="rId5" Type="http://schemas.openxmlformats.org/officeDocument/2006/relationships/image" Target="../media/image03.png"/><Relationship Id="rId19" Type="http://schemas.openxmlformats.org/officeDocument/2006/relationships/image" Target="../media/image11.png"/><Relationship Id="rId6" Type="http://schemas.openxmlformats.org/officeDocument/2006/relationships/image" Target="../media/image00.png"/><Relationship Id="rId18" Type="http://schemas.openxmlformats.org/officeDocument/2006/relationships/image" Target="../media/image10.jpg"/><Relationship Id="rId7" Type="http://schemas.openxmlformats.org/officeDocument/2006/relationships/image" Target="../media/image05.png"/><Relationship Id="rId8"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p:nvPr/>
        </p:nvSpPr>
        <p:spPr>
          <a:xfrm>
            <a:off x="914400" y="42062400"/>
            <a:ext cx="31089600" cy="1371599"/>
          </a:xfrm>
          <a:prstGeom prst="rect">
            <a:avLst/>
          </a:prstGeom>
          <a:solidFill>
            <a:srgbClr val="FFFFFF"/>
          </a:solid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8400" u="none" cap="none" strike="noStrike">
              <a:solidFill>
                <a:schemeClr val="dk1"/>
              </a:solidFill>
              <a:latin typeface="Arial"/>
              <a:ea typeface="Arial"/>
              <a:cs typeface="Arial"/>
              <a:sym typeface="Arial"/>
            </a:endParaRPr>
          </a:p>
        </p:txBody>
      </p:sp>
      <p:sp>
        <p:nvSpPr>
          <p:cNvPr id="89" name="Shape 89"/>
          <p:cNvSpPr txBox="1"/>
          <p:nvPr/>
        </p:nvSpPr>
        <p:spPr>
          <a:xfrm>
            <a:off x="5791200" y="2257425"/>
            <a:ext cx="21335999" cy="561975"/>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SzPct val="25000"/>
              <a:buNone/>
            </a:pPr>
            <a:r>
              <a:rPr b="1" baseline="0" i="0" lang="en-US" sz="7200" u="none" cap="none" strike="noStrike">
                <a:solidFill>
                  <a:schemeClr val="dk1"/>
                </a:solidFill>
                <a:latin typeface="Times New Roman"/>
                <a:ea typeface="Times New Roman"/>
                <a:cs typeface="Times New Roman"/>
                <a:sym typeface="Times New Roman"/>
              </a:rPr>
              <a:t>Senior Project, 2015, Summer</a:t>
            </a:r>
          </a:p>
        </p:txBody>
      </p:sp>
      <p:sp>
        <p:nvSpPr>
          <p:cNvPr id="90" name="Shape 90"/>
          <p:cNvSpPr txBox="1"/>
          <p:nvPr/>
        </p:nvSpPr>
        <p:spPr>
          <a:xfrm>
            <a:off x="6567488" y="2743200"/>
            <a:ext cx="19797712" cy="2992437"/>
          </a:xfrm>
          <a:prstGeom prst="rect">
            <a:avLst/>
          </a:prstGeom>
          <a:noFill/>
          <a:ln>
            <a:noFill/>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800" u="none" cap="none" strike="noStrike">
                <a:solidFill>
                  <a:srgbClr val="3333CC"/>
                </a:solidFill>
                <a:latin typeface="Arial"/>
                <a:ea typeface="Arial"/>
                <a:cs typeface="Arial"/>
                <a:sym typeface="Arial"/>
              </a:rPr>
              <a:t>TAMGeF: Touch and Mid-Air Gesture Framework </a:t>
            </a:r>
          </a:p>
          <a:p>
            <a:pPr indent="0" lvl="0" marL="0" marR="0" rtl="0" algn="ctr">
              <a:spcBef>
                <a:spcPts val="0"/>
              </a:spcBef>
              <a:spcAft>
                <a:spcPts val="0"/>
              </a:spcAft>
              <a:buSzPct val="25000"/>
              <a:buNone/>
            </a:pPr>
            <a:r>
              <a:rPr b="1" baseline="0" i="0" lang="en-US" sz="3500" u="none" cap="none" strike="noStrike">
                <a:solidFill>
                  <a:srgbClr val="3333CC"/>
                </a:solidFill>
                <a:latin typeface="Arial"/>
                <a:ea typeface="Arial"/>
                <a:cs typeface="Arial"/>
                <a:sym typeface="Arial"/>
              </a:rPr>
              <a:t>Student: </a:t>
            </a:r>
            <a:r>
              <a:rPr lang="en-US" sz="3500">
                <a:solidFill>
                  <a:srgbClr val="3333CC"/>
                </a:solidFill>
              </a:rPr>
              <a:t>David Escobar</a:t>
            </a:r>
            <a:r>
              <a:rPr b="0" baseline="0" i="0" lang="en-US" sz="3500" u="none" cap="none" strike="noStrike">
                <a:solidFill>
                  <a:srgbClr val="3333CC"/>
                </a:solidFill>
                <a:latin typeface="Arial"/>
                <a:ea typeface="Arial"/>
                <a:cs typeface="Arial"/>
                <a:sym typeface="Arial"/>
              </a:rPr>
              <a:t>, Florida International University</a:t>
            </a:r>
          </a:p>
          <a:p>
            <a:pPr indent="0" lvl="0" marL="0" marR="0" rtl="0" algn="ctr">
              <a:spcBef>
                <a:spcPts val="0"/>
              </a:spcBef>
              <a:spcAft>
                <a:spcPts val="0"/>
              </a:spcAft>
              <a:buSzPct val="25000"/>
              <a:buNone/>
            </a:pPr>
            <a:r>
              <a:rPr b="1" baseline="0" i="0" lang="en-US" sz="3500" u="none" cap="none" strike="noStrike">
                <a:solidFill>
                  <a:srgbClr val="3333CC"/>
                </a:solidFill>
                <a:latin typeface="Arial"/>
                <a:ea typeface="Arial"/>
                <a:cs typeface="Arial"/>
                <a:sym typeface="Arial"/>
              </a:rPr>
              <a:t>Mentor:</a:t>
            </a:r>
            <a:r>
              <a:rPr b="0" baseline="0" i="0" lang="en-US" sz="3500" u="none" cap="none" strike="noStrike">
                <a:solidFill>
                  <a:srgbClr val="3333CC"/>
                </a:solidFill>
                <a:latin typeface="Arial"/>
                <a:ea typeface="Arial"/>
                <a:cs typeface="Arial"/>
                <a:sym typeface="Arial"/>
              </a:rPr>
              <a:t> Francisco R. Ortega, Ph.D.</a:t>
            </a:r>
          </a:p>
          <a:p>
            <a:pPr indent="0" lvl="0" marL="0" marR="0" rtl="0" algn="ctr">
              <a:spcBef>
                <a:spcPts val="0"/>
              </a:spcBef>
              <a:spcAft>
                <a:spcPts val="0"/>
              </a:spcAft>
              <a:buSzPct val="25000"/>
              <a:buNone/>
            </a:pPr>
            <a:r>
              <a:rPr b="1" baseline="0" i="0" lang="en-US" sz="3500" u="none" cap="none" strike="noStrike">
                <a:solidFill>
                  <a:srgbClr val="3333CC"/>
                </a:solidFill>
                <a:latin typeface="Arial"/>
                <a:ea typeface="Arial"/>
                <a:cs typeface="Arial"/>
                <a:sym typeface="Arial"/>
              </a:rPr>
              <a:t>Sponsored By:</a:t>
            </a:r>
            <a:r>
              <a:rPr b="0" baseline="0" i="0" lang="en-US" sz="3500" u="none" cap="none" strike="noStrike">
                <a:solidFill>
                  <a:srgbClr val="3333CC"/>
                </a:solidFill>
                <a:latin typeface="Arial"/>
                <a:ea typeface="Arial"/>
                <a:cs typeface="Arial"/>
                <a:sym typeface="Arial"/>
              </a:rPr>
              <a:t> Naphtali Rishe, Ph.D. and Francisco R. Ortega, Ph.D.</a:t>
            </a:r>
          </a:p>
          <a:p>
            <a:pPr indent="0" lvl="0" marL="0" marR="0" rtl="0" algn="ctr">
              <a:spcBef>
                <a:spcPts val="0"/>
              </a:spcBef>
              <a:spcAft>
                <a:spcPts val="0"/>
              </a:spcAft>
              <a:buSzPct val="25000"/>
              <a:buNone/>
            </a:pPr>
            <a:r>
              <a:rPr b="1" baseline="0" i="0" lang="en-US" sz="3500" u="none" cap="none" strike="noStrike">
                <a:solidFill>
                  <a:srgbClr val="3333CC"/>
                </a:solidFill>
                <a:latin typeface="Arial"/>
                <a:ea typeface="Arial"/>
                <a:cs typeface="Arial"/>
                <a:sym typeface="Arial"/>
              </a:rPr>
              <a:t>Instructor:</a:t>
            </a:r>
            <a:r>
              <a:rPr b="1" baseline="0" i="1" lang="en-US" sz="3500" u="none" cap="none" strike="noStrike">
                <a:solidFill>
                  <a:srgbClr val="3333CC"/>
                </a:solidFill>
                <a:latin typeface="Arial"/>
                <a:ea typeface="Arial"/>
                <a:cs typeface="Arial"/>
                <a:sym typeface="Arial"/>
              </a:rPr>
              <a:t> </a:t>
            </a:r>
            <a:r>
              <a:rPr b="0" baseline="0" i="0" lang="en-US" sz="3500" u="none" cap="none" strike="noStrike">
                <a:solidFill>
                  <a:srgbClr val="3333CC"/>
                </a:solidFill>
                <a:latin typeface="Arial"/>
                <a:ea typeface="Arial"/>
                <a:cs typeface="Arial"/>
                <a:sym typeface="Arial"/>
              </a:rPr>
              <a:t>Masoud Sadjadi, Ph.D</a:t>
            </a:r>
          </a:p>
        </p:txBody>
      </p:sp>
      <p:sp>
        <p:nvSpPr>
          <p:cNvPr id="91" name="Shape 91"/>
          <p:cNvSpPr txBox="1"/>
          <p:nvPr/>
        </p:nvSpPr>
        <p:spPr>
          <a:xfrm>
            <a:off x="1219200" y="42519600"/>
            <a:ext cx="30632400" cy="561975"/>
          </a:xfrm>
          <a:prstGeom prst="rect">
            <a:avLst/>
          </a:prstGeom>
          <a:noFill/>
          <a:ln>
            <a:noFill/>
          </a:ln>
        </p:spPr>
        <p:txBody>
          <a:bodyPr anchorCtr="0" anchor="t" bIns="49325" lIns="98650" rIns="98650" tIns="49325">
            <a:noAutofit/>
          </a:bodyPr>
          <a:lstStyle/>
          <a:p>
            <a:pPr indent="-493713" lvl="0" marL="493713" marR="0" rtl="0" algn="ctr">
              <a:spcBef>
                <a:spcPts val="0"/>
              </a:spcBef>
              <a:spcAft>
                <a:spcPts val="0"/>
              </a:spcAft>
              <a:buSzPct val="25000"/>
              <a:buNone/>
            </a:pPr>
            <a:r>
              <a:rPr b="0" baseline="0" i="0" lang="en-US" sz="3000" u="none" cap="none" strike="noStrike">
                <a:solidFill>
                  <a:schemeClr val="dk1"/>
                </a:solidFill>
                <a:latin typeface="Arial"/>
                <a:ea typeface="Arial"/>
                <a:cs typeface="Arial"/>
                <a:sym typeface="Arial"/>
              </a:rPr>
              <a:t>The material presented in this poster is based upon the work supported by Francisco Ortega. I am thankful to the help that I received from my group member, Al</a:t>
            </a:r>
            <a:r>
              <a:rPr lang="en-US" sz="3000">
                <a:solidFill>
                  <a:schemeClr val="dk1"/>
                </a:solidFill>
              </a:rPr>
              <a:t>berto Carrillo</a:t>
            </a:r>
            <a:r>
              <a:rPr b="0" baseline="0" i="0" lang="en-US" sz="3000" u="none" cap="none" strike="noStrike">
                <a:solidFill>
                  <a:schemeClr val="dk1"/>
                </a:solidFill>
                <a:latin typeface="Arial"/>
                <a:ea typeface="Arial"/>
                <a:cs typeface="Arial"/>
                <a:sym typeface="Arial"/>
              </a:rPr>
              <a:t>.</a:t>
            </a:r>
          </a:p>
        </p:txBody>
      </p:sp>
      <p:sp>
        <p:nvSpPr>
          <p:cNvPr id="92" name="Shape 92"/>
          <p:cNvSpPr/>
          <p:nvPr/>
        </p:nvSpPr>
        <p:spPr>
          <a:xfrm>
            <a:off x="838200" y="6245223"/>
            <a:ext cx="31089600" cy="35055175"/>
          </a:xfrm>
          <a:prstGeom prst="rect">
            <a:avLst/>
          </a:prstGeom>
          <a:solidFill>
            <a:schemeClr val="lt1"/>
          </a:solid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8400" u="none" cap="none" strike="noStrike">
              <a:solidFill>
                <a:schemeClr val="dk1"/>
              </a:solidFill>
              <a:latin typeface="Arial"/>
              <a:ea typeface="Arial"/>
              <a:cs typeface="Arial"/>
              <a:sym typeface="Arial"/>
            </a:endParaRPr>
          </a:p>
        </p:txBody>
      </p:sp>
      <p:sp>
        <p:nvSpPr>
          <p:cNvPr id="93" name="Shape 93"/>
          <p:cNvSpPr txBox="1"/>
          <p:nvPr/>
        </p:nvSpPr>
        <p:spPr>
          <a:xfrm>
            <a:off x="1192212" y="41605200"/>
            <a:ext cx="4979987" cy="73025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Acknowledgement</a:t>
            </a:r>
          </a:p>
        </p:txBody>
      </p:sp>
      <p:sp>
        <p:nvSpPr>
          <p:cNvPr id="94" name="Shape 94"/>
          <p:cNvSpPr/>
          <p:nvPr/>
        </p:nvSpPr>
        <p:spPr>
          <a:xfrm>
            <a:off x="15925800" y="446087"/>
            <a:ext cx="4724400" cy="1077912"/>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b="0" l="0" r="0" t="0"/>
          <a:stretch/>
        </p:blipFill>
        <p:spPr>
          <a:xfrm>
            <a:off x="13182600" y="381000"/>
            <a:ext cx="2630487" cy="1219199"/>
          </a:xfrm>
          <a:prstGeom prst="rect">
            <a:avLst/>
          </a:prstGeom>
          <a:noFill/>
          <a:ln>
            <a:noFill/>
          </a:ln>
        </p:spPr>
      </p:pic>
      <p:pic>
        <p:nvPicPr>
          <p:cNvPr id="96" name="Shape 96"/>
          <p:cNvPicPr preferRelativeResize="0"/>
          <p:nvPr/>
        </p:nvPicPr>
        <p:blipFill rotWithShape="1">
          <a:blip r:embed="rId4">
            <a:alphaModFix/>
          </a:blip>
          <a:srcRect b="0" l="0" r="0" t="0"/>
          <a:stretch/>
        </p:blipFill>
        <p:spPr>
          <a:xfrm>
            <a:off x="914400" y="457200"/>
            <a:ext cx="2171700" cy="2171700"/>
          </a:xfrm>
          <a:prstGeom prst="rect">
            <a:avLst/>
          </a:prstGeom>
          <a:noFill/>
          <a:ln>
            <a:noFill/>
          </a:ln>
        </p:spPr>
      </p:pic>
      <p:pic>
        <p:nvPicPr>
          <p:cNvPr id="97" name="Shape 97"/>
          <p:cNvPicPr preferRelativeResize="0"/>
          <p:nvPr/>
        </p:nvPicPr>
        <p:blipFill rotWithShape="1">
          <a:blip r:embed="rId5">
            <a:alphaModFix/>
          </a:blip>
          <a:srcRect b="0" l="0" r="0" t="0"/>
          <a:stretch/>
        </p:blipFill>
        <p:spPr>
          <a:xfrm>
            <a:off x="4038600" y="381000"/>
            <a:ext cx="2286000" cy="2286000"/>
          </a:xfrm>
          <a:prstGeom prst="rect">
            <a:avLst/>
          </a:prstGeom>
          <a:noFill/>
          <a:ln>
            <a:noFill/>
          </a:ln>
        </p:spPr>
      </p:pic>
      <p:pic>
        <p:nvPicPr>
          <p:cNvPr id="98" name="Shape 98"/>
          <p:cNvPicPr preferRelativeResize="0"/>
          <p:nvPr/>
        </p:nvPicPr>
        <p:blipFill rotWithShape="1">
          <a:blip r:embed="rId6">
            <a:alphaModFix/>
          </a:blip>
          <a:srcRect b="19468" l="11907" r="11763" t="20267"/>
          <a:stretch/>
        </p:blipFill>
        <p:spPr>
          <a:xfrm>
            <a:off x="26212800" y="2362200"/>
            <a:ext cx="4393721" cy="1285785"/>
          </a:xfrm>
          <a:prstGeom prst="rect">
            <a:avLst/>
          </a:prstGeom>
          <a:noFill/>
          <a:ln>
            <a:noFill/>
          </a:ln>
        </p:spPr>
      </p:pic>
      <p:grpSp>
        <p:nvGrpSpPr>
          <p:cNvPr id="99" name="Shape 99"/>
          <p:cNvGrpSpPr/>
          <p:nvPr/>
        </p:nvGrpSpPr>
        <p:grpSpPr>
          <a:xfrm>
            <a:off x="1447800" y="6702425"/>
            <a:ext cx="9753599" cy="10363200"/>
            <a:chOff x="1524000" y="10058400"/>
            <a:chExt cx="9753599" cy="10363200"/>
          </a:xfrm>
        </p:grpSpPr>
        <p:sp>
          <p:nvSpPr>
            <p:cNvPr id="100" name="Shape 100"/>
            <p:cNvSpPr txBox="1"/>
            <p:nvPr/>
          </p:nvSpPr>
          <p:spPr>
            <a:xfrm>
              <a:off x="3429000" y="10058400"/>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Problem</a:t>
              </a:r>
            </a:p>
          </p:txBody>
        </p:sp>
        <p:sp>
          <p:nvSpPr>
            <p:cNvPr id="101" name="Shape 101"/>
            <p:cNvSpPr txBox="1"/>
            <p:nvPr/>
          </p:nvSpPr>
          <p:spPr>
            <a:xfrm>
              <a:off x="1524000" y="10972800"/>
              <a:ext cx="9753599" cy="94488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Currently, games and applications are being developed with the constraint of the operating system’s most immediate input devices, such as the mouse on a PC or a touch screen on a tablet. Developing an application outside of the familiar devices adds an extra challenge to the application, as developing code for another input device or paying for framework licenses can hurt the growth of the application.</a:t>
              </a:r>
            </a:p>
            <a:p>
              <a:pPr indent="0" lvl="0" marL="0" marR="0" rtl="0" algn="just">
                <a:spcBef>
                  <a:spcPts val="0"/>
                </a:spcBef>
                <a:spcAft>
                  <a:spcPts val="0"/>
                </a:spcAft>
                <a:buNone/>
              </a:pPr>
              <a:r>
                <a:t/>
              </a:r>
              <a:endParaRPr b="0" baseline="0" i="0" sz="3200" u="none" cap="none" strike="noStrike">
                <a:solidFill>
                  <a:schemeClr val="dk1"/>
                </a:solidFill>
                <a:latin typeface="Arial"/>
                <a:ea typeface="Arial"/>
                <a:cs typeface="Arial"/>
                <a:sym typeface="Arial"/>
              </a:endParaRPr>
            </a:p>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Choosing a framework to provide the code for such capabilities become an extra challenge. Most professional frameworks on input device handling only focus on a select few, and even those that broaden the scope choose to constrain themselves to the popular input devices. These are the problems that TAMGeF hopes to solve for all developers looking to redefine the immersive experience of the modern day applications.</a:t>
              </a:r>
            </a:p>
          </p:txBody>
        </p:sp>
      </p:grpSp>
      <p:grpSp>
        <p:nvGrpSpPr>
          <p:cNvPr id="102" name="Shape 102"/>
          <p:cNvGrpSpPr/>
          <p:nvPr/>
        </p:nvGrpSpPr>
        <p:grpSpPr>
          <a:xfrm>
            <a:off x="21259800" y="6702425"/>
            <a:ext cx="10058399" cy="10363140"/>
            <a:chOff x="21336000" y="10058400"/>
            <a:chExt cx="10058399" cy="10363140"/>
          </a:xfrm>
        </p:grpSpPr>
        <p:sp>
          <p:nvSpPr>
            <p:cNvPr id="103" name="Shape 103"/>
            <p:cNvSpPr txBox="1"/>
            <p:nvPr/>
          </p:nvSpPr>
          <p:spPr>
            <a:xfrm>
              <a:off x="23622000" y="10058400"/>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Requirements</a:t>
              </a:r>
            </a:p>
          </p:txBody>
        </p:sp>
        <p:sp>
          <p:nvSpPr>
            <p:cNvPr id="104" name="Shape 104"/>
            <p:cNvSpPr txBox="1"/>
            <p:nvPr/>
          </p:nvSpPr>
          <p:spPr>
            <a:xfrm>
              <a:off x="21336000" y="10972800"/>
              <a:ext cx="10058399" cy="944874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The new API should allow developers working 	with TAMGeF to:</a:t>
              </a:r>
            </a:p>
            <a:p>
              <a:pPr indent="-654050" lvl="0" marL="857250" marR="0" rtl="0" algn="just">
                <a:spcBef>
                  <a:spcPts val="0"/>
                </a:spcBef>
                <a:spcAft>
                  <a:spcPts val="0"/>
                </a:spcAft>
                <a:buClr>
                  <a:schemeClr val="dk1"/>
                </a:buClr>
                <a:buFont typeface="Arial"/>
                <a:buNone/>
              </a:pPr>
              <a:r>
                <a:t/>
              </a:r>
              <a:endParaRPr b="0" baseline="0" i="0" sz="3200" u="none" cap="none" strike="noStrike">
                <a:solidFill>
                  <a:schemeClr val="dk1"/>
                </a:solidFill>
                <a:latin typeface="Arial"/>
                <a:ea typeface="Arial"/>
                <a:cs typeface="Arial"/>
                <a:sym typeface="Arial"/>
              </a:endParaRPr>
            </a:p>
            <a:p>
              <a:pPr indent="-857250" lvl="1" marL="1314450" marR="0" rtl="0" algn="just">
                <a:spcBef>
                  <a:spcPts val="0"/>
                </a:spcBef>
                <a:spcAft>
                  <a:spcPts val="0"/>
                </a:spcAft>
                <a:buClr>
                  <a:schemeClr val="dk1"/>
                </a:buClr>
                <a:buSzPct val="100000"/>
                <a:buFont typeface="Noto Sans Symbols"/>
                <a:buChar char="❑"/>
              </a:pPr>
              <a:r>
                <a:rPr b="0" baseline="0" i="0" lang="en-US" sz="3200" u="none" cap="none" strike="noStrike">
                  <a:solidFill>
                    <a:schemeClr val="dk1"/>
                  </a:solidFill>
                  <a:latin typeface="Arial"/>
                  <a:ea typeface="Arial"/>
                  <a:cs typeface="Arial"/>
                  <a:sym typeface="Arial"/>
                </a:rPr>
                <a:t>See feedback from the device be displayed on screen</a:t>
              </a:r>
            </a:p>
            <a:p>
              <a:pPr indent="-857250" lvl="1" marL="1314450" marR="0" rtl="0" algn="just">
                <a:spcBef>
                  <a:spcPts val="0"/>
                </a:spcBef>
                <a:spcAft>
                  <a:spcPts val="0"/>
                </a:spcAft>
                <a:buClr>
                  <a:schemeClr val="dk1"/>
                </a:buClr>
                <a:buSzPct val="100000"/>
                <a:buFont typeface="Noto Sans Symbols"/>
                <a:buChar char="❑"/>
              </a:pPr>
              <a:r>
                <a:rPr b="0" baseline="0" i="0" lang="en-US" sz="3200" u="none" cap="none" strike="noStrike">
                  <a:solidFill>
                    <a:schemeClr val="dk1"/>
                  </a:solidFill>
                  <a:latin typeface="Arial"/>
                  <a:ea typeface="Arial"/>
                  <a:cs typeface="Arial"/>
                  <a:sym typeface="Arial"/>
                </a:rPr>
                <a:t>Assign the calculations that should be computed based on the data received by the device, and be visually or textually represented to the user.</a:t>
              </a:r>
            </a:p>
            <a:p>
              <a:pPr indent="-857250" lvl="1" marL="1314450" marR="0" rtl="0" algn="just">
                <a:spcBef>
                  <a:spcPts val="0"/>
                </a:spcBef>
                <a:spcAft>
                  <a:spcPts val="0"/>
                </a:spcAft>
                <a:buClr>
                  <a:schemeClr val="dk1"/>
                </a:buClr>
                <a:buSzPct val="100000"/>
                <a:buFont typeface="Noto Sans Symbols"/>
                <a:buChar char="❑"/>
              </a:pPr>
              <a:r>
                <a:rPr b="0" baseline="0" i="0" lang="en-US" sz="3200" u="none" cap="none" strike="noStrike">
                  <a:solidFill>
                    <a:schemeClr val="dk1"/>
                  </a:solidFill>
                  <a:latin typeface="Arial"/>
                  <a:ea typeface="Arial"/>
                  <a:cs typeface="Arial"/>
                  <a:sym typeface="Arial"/>
                </a:rPr>
                <a:t>Allow easily codeable customizability to how the data is visually displayed</a:t>
              </a:r>
            </a:p>
            <a:p>
              <a:pPr indent="-857250" lvl="1" marL="1314450" marR="0" rtl="0" algn="just">
                <a:spcBef>
                  <a:spcPts val="0"/>
                </a:spcBef>
                <a:spcAft>
                  <a:spcPts val="0"/>
                </a:spcAft>
                <a:buClr>
                  <a:schemeClr val="dk1"/>
                </a:buClr>
                <a:buSzPct val="100000"/>
                <a:buFont typeface="Noto Sans Symbols"/>
                <a:buChar char="❑"/>
              </a:pPr>
              <a:r>
                <a:rPr b="0" baseline="0" i="0" lang="en-US" sz="3200" u="none" cap="none" strike="noStrike">
                  <a:solidFill>
                    <a:schemeClr val="dk1"/>
                  </a:solidFill>
                  <a:latin typeface="Arial"/>
                  <a:ea typeface="Arial"/>
                  <a:cs typeface="Arial"/>
                  <a:sym typeface="Arial"/>
                </a:rPr>
                <a:t>Easily render primitive shapes.</a:t>
              </a:r>
            </a:p>
            <a:p>
              <a:pPr indent="-654050" lvl="1" marL="1314450" marR="0" rtl="0" algn="just">
                <a:spcBef>
                  <a:spcPts val="0"/>
                </a:spcBef>
                <a:spcAft>
                  <a:spcPts val="0"/>
                </a:spcAft>
                <a:buClr>
                  <a:schemeClr val="dk1"/>
                </a:buClr>
                <a:buFont typeface="Noto Sans Symbols"/>
                <a:buNone/>
              </a:pPr>
              <a:r>
                <a:t/>
              </a:r>
              <a:endParaRPr b="0" baseline="0" i="0" sz="3200" u="none" cap="none" strike="noStrike">
                <a:solidFill>
                  <a:schemeClr val="dk1"/>
                </a:solidFill>
                <a:latin typeface="Arial"/>
                <a:ea typeface="Arial"/>
                <a:cs typeface="Arial"/>
                <a:sym typeface="Arial"/>
              </a:endParaRPr>
            </a:p>
            <a:p>
              <a:pPr indent="-857250" lvl="1" marL="1314450" marR="0" rtl="0" algn="just">
                <a:spcBef>
                  <a:spcPts val="0"/>
                </a:spcBef>
                <a:spcAft>
                  <a:spcPts val="0"/>
                </a:spcAft>
                <a:buClr>
                  <a:schemeClr val="dk1"/>
                </a:buClr>
                <a:buSzPct val="100000"/>
                <a:buFont typeface="Noto Sans Symbols"/>
                <a:buChar char="❑"/>
              </a:pPr>
              <a:r>
                <a:rPr b="0" baseline="0" i="0" lang="en-US" sz="3200" u="none" cap="none" strike="noStrike">
                  <a:solidFill>
                    <a:schemeClr val="dk1"/>
                  </a:solidFill>
                  <a:latin typeface="Arial"/>
                  <a:ea typeface="Arial"/>
                  <a:cs typeface="Arial"/>
                  <a:sym typeface="Arial"/>
                </a:rPr>
                <a:t>Compound the primitive shapes so that a developer can construct any shape of their choice.</a:t>
              </a:r>
            </a:p>
            <a:p>
              <a:pPr indent="0" lvl="1" marL="457200" marR="0" rtl="0" algn="just">
                <a:spcBef>
                  <a:spcPts val="0"/>
                </a:spcBef>
                <a:spcAft>
                  <a:spcPts val="0"/>
                </a:spcAft>
                <a:buNone/>
              </a:pPr>
              <a:r>
                <a:t/>
              </a:r>
              <a:endParaRPr b="0" baseline="0" i="0" sz="3200" u="none" cap="none" strike="noStrike">
                <a:solidFill>
                  <a:schemeClr val="dk1"/>
                </a:solidFill>
                <a:latin typeface="Arial"/>
                <a:ea typeface="Arial"/>
                <a:cs typeface="Arial"/>
                <a:sym typeface="Arial"/>
              </a:endParaRPr>
            </a:p>
            <a:p>
              <a:pPr indent="-654050" lvl="1" marL="1314450" marR="0" rtl="0" algn="just">
                <a:spcBef>
                  <a:spcPts val="0"/>
                </a:spcBef>
                <a:spcAft>
                  <a:spcPts val="0"/>
                </a:spcAft>
                <a:buClr>
                  <a:schemeClr val="dk1"/>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baseline="0" i="0" sz="3200" u="none" cap="none" strike="noStrike">
                <a:solidFill>
                  <a:schemeClr val="dk1"/>
                </a:solidFill>
                <a:latin typeface="Arial"/>
                <a:ea typeface="Arial"/>
                <a:cs typeface="Arial"/>
                <a:sym typeface="Arial"/>
              </a:endParaRPr>
            </a:p>
          </p:txBody>
        </p:sp>
      </p:grpSp>
      <p:sp>
        <p:nvSpPr>
          <p:cNvPr id="105" name="Shape 105"/>
          <p:cNvSpPr txBox="1"/>
          <p:nvPr/>
        </p:nvSpPr>
        <p:spPr>
          <a:xfrm>
            <a:off x="24460200" y="17373600"/>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Implementation</a:t>
            </a:r>
          </a:p>
        </p:txBody>
      </p:sp>
      <p:grpSp>
        <p:nvGrpSpPr>
          <p:cNvPr id="106" name="Shape 106"/>
          <p:cNvGrpSpPr/>
          <p:nvPr/>
        </p:nvGrpSpPr>
        <p:grpSpPr>
          <a:xfrm>
            <a:off x="11353800" y="6705600"/>
            <a:ext cx="9906000" cy="6004182"/>
            <a:chOff x="11430000" y="10061575"/>
            <a:chExt cx="9906000" cy="6004182"/>
          </a:xfrm>
        </p:grpSpPr>
        <p:sp>
          <p:nvSpPr>
            <p:cNvPr id="107" name="Shape 107"/>
            <p:cNvSpPr txBox="1"/>
            <p:nvPr/>
          </p:nvSpPr>
          <p:spPr>
            <a:xfrm>
              <a:off x="13716000" y="1006157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Current System</a:t>
              </a:r>
            </a:p>
          </p:txBody>
        </p:sp>
        <p:sp>
          <p:nvSpPr>
            <p:cNvPr id="108" name="Shape 108"/>
            <p:cNvSpPr txBox="1"/>
            <p:nvPr/>
          </p:nvSpPr>
          <p:spPr>
            <a:xfrm>
              <a:off x="11430000" y="11049000"/>
              <a:ext cx="9906000" cy="5016757"/>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The current system was a simpler multi-touch screen visualizer. The visualizer gave visual feedback of touch event through the means of “finger painting”. The current visualizer also had some customization features such as changing brush sizes and modifying the way the view mapped to screen.</a:t>
              </a:r>
            </a:p>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The new system will introduce an API so that any developer can easily visualize the input for any kind of input device.</a:t>
              </a:r>
            </a:p>
            <a:p>
              <a:pPr indent="0" lvl="0" marL="0" marR="0" rtl="0" algn="just">
                <a:spcBef>
                  <a:spcPts val="0"/>
                </a:spcBef>
                <a:spcAft>
                  <a:spcPts val="0"/>
                </a:spcAft>
                <a:buNone/>
              </a:pPr>
              <a:r>
                <a:t/>
              </a:r>
              <a:endParaRPr b="0" baseline="0" i="0" sz="3200" u="none" cap="none" strike="noStrike">
                <a:solidFill>
                  <a:schemeClr val="dk1"/>
                </a:solidFill>
                <a:latin typeface="Arial"/>
                <a:ea typeface="Arial"/>
                <a:cs typeface="Arial"/>
                <a:sym typeface="Arial"/>
              </a:endParaRPr>
            </a:p>
          </p:txBody>
        </p:sp>
      </p:grpSp>
      <p:grpSp>
        <p:nvGrpSpPr>
          <p:cNvPr id="109" name="Shape 109"/>
          <p:cNvGrpSpPr/>
          <p:nvPr/>
        </p:nvGrpSpPr>
        <p:grpSpPr>
          <a:xfrm>
            <a:off x="1447800" y="29260800"/>
            <a:ext cx="8077199" cy="6080382"/>
            <a:chOff x="1524000" y="32616775"/>
            <a:chExt cx="8077199" cy="6080382"/>
          </a:xfrm>
        </p:grpSpPr>
        <p:sp>
          <p:nvSpPr>
            <p:cNvPr id="110" name="Shape 110"/>
            <p:cNvSpPr txBox="1"/>
            <p:nvPr/>
          </p:nvSpPr>
          <p:spPr>
            <a:xfrm>
              <a:off x="2895600" y="3261677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Verification</a:t>
              </a:r>
            </a:p>
          </p:txBody>
        </p:sp>
        <p:sp>
          <p:nvSpPr>
            <p:cNvPr id="111" name="Shape 111"/>
            <p:cNvSpPr txBox="1"/>
            <p:nvPr/>
          </p:nvSpPr>
          <p:spPr>
            <a:xfrm>
              <a:off x="1524000" y="33680400"/>
              <a:ext cx="8077199" cy="501675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We use a botton-up integration approach, the classes were created and tested, then paired with the already tested classes to avoid introduction of new bugs, and finally all tested subsystems were integrated into the project.</a:t>
              </a:r>
            </a:p>
            <a:p>
              <a:pPr indent="0" lvl="0" marL="0" marR="0" rtl="0" algn="l">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The whole system was tested using unit testing to verify the accuracy of data manipulation such as mapping coordinates, translation from cm/mm to pixels, .</a:t>
              </a:r>
            </a:p>
          </p:txBody>
        </p:sp>
      </p:grpSp>
      <p:grpSp>
        <p:nvGrpSpPr>
          <p:cNvPr id="112" name="Shape 112"/>
          <p:cNvGrpSpPr/>
          <p:nvPr/>
        </p:nvGrpSpPr>
        <p:grpSpPr>
          <a:xfrm>
            <a:off x="22936200" y="29260800"/>
            <a:ext cx="8229600" cy="7065267"/>
            <a:chOff x="23012400" y="32616775"/>
            <a:chExt cx="8229600" cy="7065267"/>
          </a:xfrm>
        </p:grpSpPr>
        <p:sp>
          <p:nvSpPr>
            <p:cNvPr id="113" name="Shape 113"/>
            <p:cNvSpPr txBox="1"/>
            <p:nvPr/>
          </p:nvSpPr>
          <p:spPr>
            <a:xfrm>
              <a:off x="24536400" y="3261677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Summary</a:t>
              </a:r>
            </a:p>
          </p:txBody>
        </p:sp>
        <p:sp>
          <p:nvSpPr>
            <p:cNvPr id="114" name="Shape 114"/>
            <p:cNvSpPr txBox="1"/>
            <p:nvPr/>
          </p:nvSpPr>
          <p:spPr>
            <a:xfrm>
              <a:off x="23012400" y="33680400"/>
              <a:ext cx="8229600" cy="6001642"/>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In summary, the TAMGeF visualizer had been upgraded with an API of its own. The API will allow developers not only interact with the multi-touch, but with any device supported by the system he is developing for, it will allow the creation of shapes in 2D and 3D. The API is also integrated into the system so that future iterations of the visualizer can iterate with 3D-based input devices without losing the 2D environment displayed currently to the user.</a:t>
              </a:r>
            </a:p>
          </p:txBody>
        </p:sp>
      </p:grpSp>
      <p:sp>
        <p:nvSpPr>
          <p:cNvPr id="115" name="Shape 115"/>
          <p:cNvSpPr txBox="1"/>
          <p:nvPr/>
        </p:nvSpPr>
        <p:spPr>
          <a:xfrm>
            <a:off x="13639800" y="1737042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Object Design</a:t>
            </a:r>
          </a:p>
        </p:txBody>
      </p:sp>
      <p:sp>
        <p:nvSpPr>
          <p:cNvPr id="116" name="Shape 116"/>
          <p:cNvSpPr txBox="1"/>
          <p:nvPr/>
        </p:nvSpPr>
        <p:spPr>
          <a:xfrm>
            <a:off x="13639800" y="2925762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Screenshots</a:t>
            </a:r>
          </a:p>
        </p:txBody>
      </p:sp>
      <p:grpSp>
        <p:nvGrpSpPr>
          <p:cNvPr id="117" name="Shape 117"/>
          <p:cNvGrpSpPr/>
          <p:nvPr/>
        </p:nvGrpSpPr>
        <p:grpSpPr>
          <a:xfrm>
            <a:off x="1447800" y="17373600"/>
            <a:ext cx="8331200" cy="11858624"/>
            <a:chOff x="1524000" y="20729575"/>
            <a:chExt cx="8331200" cy="11858624"/>
          </a:xfrm>
        </p:grpSpPr>
        <p:sp>
          <p:nvSpPr>
            <p:cNvPr id="118" name="Shape 118"/>
            <p:cNvSpPr txBox="1"/>
            <p:nvPr/>
          </p:nvSpPr>
          <p:spPr>
            <a:xfrm>
              <a:off x="2895600" y="20729575"/>
              <a:ext cx="5486399" cy="731838"/>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336699"/>
                  </a:solidFill>
                  <a:latin typeface="Arial"/>
                  <a:ea typeface="Arial"/>
                  <a:cs typeface="Arial"/>
                  <a:sym typeface="Arial"/>
                </a:rPr>
                <a:t>System Design</a:t>
              </a:r>
            </a:p>
          </p:txBody>
        </p:sp>
        <p:sp>
          <p:nvSpPr>
            <p:cNvPr id="119" name="Shape 119"/>
            <p:cNvSpPr txBox="1"/>
            <p:nvPr/>
          </p:nvSpPr>
          <p:spPr>
            <a:xfrm>
              <a:off x="1524000" y="21945600"/>
              <a:ext cx="8124825" cy="6494085"/>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The system was developed using the Model-View-Controller architecture pattern. In this application, the </a:t>
              </a:r>
              <a:r>
                <a:rPr b="1" baseline="0" i="1" lang="en-US" sz="3200" u="none" cap="none" strike="noStrike">
                  <a:solidFill>
                    <a:schemeClr val="dk1"/>
                  </a:solidFill>
                  <a:latin typeface="Arial"/>
                  <a:ea typeface="Arial"/>
                  <a:cs typeface="Arial"/>
                  <a:sym typeface="Arial"/>
                </a:rPr>
                <a:t>Controller</a:t>
              </a:r>
              <a:r>
                <a:rPr b="0" baseline="0" i="0" lang="en-US" sz="3200" u="none" cap="none" strike="noStrike">
                  <a:solidFill>
                    <a:schemeClr val="dk1"/>
                  </a:solidFill>
                  <a:latin typeface="Arial"/>
                  <a:ea typeface="Arial"/>
                  <a:cs typeface="Arial"/>
                  <a:sym typeface="Arial"/>
                </a:rPr>
                <a:t> is the input device in use to interact with the View. The </a:t>
              </a:r>
              <a:r>
                <a:rPr b="1" baseline="0" i="1" lang="en-US" sz="3200" u="none" cap="none" strike="noStrike">
                  <a:solidFill>
                    <a:schemeClr val="dk1"/>
                  </a:solidFill>
                  <a:latin typeface="Arial"/>
                  <a:ea typeface="Arial"/>
                  <a:cs typeface="Arial"/>
                  <a:sym typeface="Arial"/>
                </a:rPr>
                <a:t>Model</a:t>
              </a:r>
              <a:r>
                <a:rPr b="0" baseline="0" i="0" lang="en-US" sz="3200" u="none" cap="none" strike="noStrike">
                  <a:solidFill>
                    <a:schemeClr val="dk1"/>
                  </a:solidFill>
                  <a:latin typeface="Arial"/>
                  <a:ea typeface="Arial"/>
                  <a:cs typeface="Arial"/>
                  <a:sym typeface="Arial"/>
                </a:rPr>
                <a:t> is the processor-thread, which pull the data from the input device, create the shape based on the parameters obtained from the input device then  map to OpenGL units needed to drawn to the view for the user to see. Finally, the </a:t>
              </a:r>
              <a:r>
                <a:rPr b="1" baseline="0" i="1" lang="en-US" sz="3200" u="none" cap="none" strike="noStrike">
                  <a:solidFill>
                    <a:schemeClr val="dk1"/>
                  </a:solidFill>
                  <a:latin typeface="Arial"/>
                  <a:ea typeface="Arial"/>
                  <a:cs typeface="Arial"/>
                  <a:sym typeface="Arial"/>
                </a:rPr>
                <a:t>View</a:t>
              </a:r>
              <a:r>
                <a:rPr b="0" baseline="0" i="0" lang="en-US" sz="3200" u="none" cap="none" strike="noStrike">
                  <a:solidFill>
                    <a:schemeClr val="dk1"/>
                  </a:solidFill>
                  <a:latin typeface="Arial"/>
                  <a:ea typeface="Arial"/>
                  <a:cs typeface="Arial"/>
                  <a:sym typeface="Arial"/>
                </a:rPr>
                <a:t> is the OpenGL window that displays to the user the outcomes of the input events recently made.</a:t>
              </a:r>
            </a:p>
          </p:txBody>
        </p:sp>
        <p:pic>
          <p:nvPicPr>
            <p:cNvPr id="120" name="Shape 120"/>
            <p:cNvPicPr preferRelativeResize="0"/>
            <p:nvPr/>
          </p:nvPicPr>
          <p:blipFill rotWithShape="1">
            <a:blip r:embed="rId7">
              <a:alphaModFix/>
            </a:blip>
            <a:srcRect b="0" l="0" r="0" t="0"/>
            <a:stretch/>
          </p:blipFill>
          <p:spPr>
            <a:xfrm>
              <a:off x="1600200" y="27889200"/>
              <a:ext cx="8255000" cy="4698999"/>
            </a:xfrm>
            <a:prstGeom prst="rect">
              <a:avLst/>
            </a:prstGeom>
            <a:noFill/>
            <a:ln>
              <a:noFill/>
            </a:ln>
          </p:spPr>
        </p:pic>
      </p:grpSp>
      <p:pic>
        <p:nvPicPr>
          <p:cNvPr id="121" name="Shape 121"/>
          <p:cNvPicPr preferRelativeResize="0"/>
          <p:nvPr/>
        </p:nvPicPr>
        <p:blipFill rotWithShape="1">
          <a:blip r:embed="rId8">
            <a:alphaModFix/>
          </a:blip>
          <a:srcRect b="0" l="0" r="0" t="0"/>
          <a:stretch/>
        </p:blipFill>
        <p:spPr>
          <a:xfrm>
            <a:off x="16306800" y="13060679"/>
            <a:ext cx="3718559" cy="2324099"/>
          </a:xfrm>
          <a:prstGeom prst="rect">
            <a:avLst/>
          </a:prstGeom>
          <a:noFill/>
          <a:ln cap="flat" cmpd="sng" w="9525">
            <a:solidFill>
              <a:srgbClr val="7F7F7F"/>
            </a:solidFill>
            <a:prstDash val="solid"/>
            <a:round/>
            <a:headEnd len="med" w="med" type="none"/>
            <a:tailEnd len="med" w="med" type="none"/>
          </a:ln>
        </p:spPr>
      </p:pic>
      <p:pic>
        <p:nvPicPr>
          <p:cNvPr id="122" name="Shape 122"/>
          <p:cNvPicPr preferRelativeResize="0"/>
          <p:nvPr/>
        </p:nvPicPr>
        <p:blipFill rotWithShape="1">
          <a:blip r:embed="rId9">
            <a:alphaModFix/>
          </a:blip>
          <a:srcRect b="0" l="0" r="0" t="0"/>
          <a:stretch/>
        </p:blipFill>
        <p:spPr>
          <a:xfrm>
            <a:off x="11780520" y="13010547"/>
            <a:ext cx="3718559" cy="2343751"/>
          </a:xfrm>
          <a:prstGeom prst="rect">
            <a:avLst/>
          </a:prstGeom>
          <a:noFill/>
          <a:ln cap="flat" cmpd="sng" w="9525">
            <a:solidFill>
              <a:srgbClr val="7F7F7F"/>
            </a:solidFill>
            <a:prstDash val="solid"/>
            <a:round/>
            <a:headEnd len="med" w="med" type="none"/>
            <a:tailEnd len="med" w="med" type="none"/>
          </a:ln>
        </p:spPr>
      </p:pic>
      <p:pic>
        <p:nvPicPr>
          <p:cNvPr id="123" name="Shape 123"/>
          <p:cNvPicPr preferRelativeResize="0"/>
          <p:nvPr/>
        </p:nvPicPr>
        <p:blipFill rotWithShape="1">
          <a:blip r:embed="rId10">
            <a:alphaModFix/>
          </a:blip>
          <a:srcRect b="0" l="0" r="0" t="0"/>
          <a:stretch/>
        </p:blipFill>
        <p:spPr>
          <a:xfrm>
            <a:off x="24460200" y="37036396"/>
            <a:ext cx="2621968" cy="1747978"/>
          </a:xfrm>
          <a:prstGeom prst="rect">
            <a:avLst/>
          </a:prstGeom>
          <a:noFill/>
          <a:ln>
            <a:noFill/>
          </a:ln>
        </p:spPr>
      </p:pic>
      <p:pic>
        <p:nvPicPr>
          <p:cNvPr id="124" name="Shape 124"/>
          <p:cNvPicPr preferRelativeResize="0"/>
          <p:nvPr/>
        </p:nvPicPr>
        <p:blipFill rotWithShape="1">
          <a:blip r:embed="rId11">
            <a:alphaModFix/>
          </a:blip>
          <a:srcRect b="0" l="0" r="0" t="0"/>
          <a:stretch/>
        </p:blipFill>
        <p:spPr>
          <a:xfrm>
            <a:off x="914400" y="37185600"/>
            <a:ext cx="2767805" cy="2318971"/>
          </a:xfrm>
          <a:prstGeom prst="rect">
            <a:avLst/>
          </a:prstGeom>
          <a:noFill/>
          <a:ln>
            <a:noFill/>
          </a:ln>
        </p:spPr>
      </p:pic>
      <p:pic>
        <p:nvPicPr>
          <p:cNvPr id="125" name="Shape 125"/>
          <p:cNvPicPr preferRelativeResize="0"/>
          <p:nvPr/>
        </p:nvPicPr>
        <p:blipFill rotWithShape="1">
          <a:blip r:embed="rId12">
            <a:alphaModFix/>
          </a:blip>
          <a:srcRect b="0" l="0" r="38337" t="0"/>
          <a:stretch/>
        </p:blipFill>
        <p:spPr>
          <a:xfrm>
            <a:off x="914400" y="3048000"/>
            <a:ext cx="5040788" cy="2362200"/>
          </a:xfrm>
          <a:prstGeom prst="rect">
            <a:avLst/>
          </a:prstGeom>
          <a:noFill/>
          <a:ln>
            <a:noFill/>
          </a:ln>
        </p:spPr>
      </p:pic>
      <p:pic>
        <p:nvPicPr>
          <p:cNvPr id="126" name="Shape 126"/>
          <p:cNvPicPr preferRelativeResize="0"/>
          <p:nvPr/>
        </p:nvPicPr>
        <p:blipFill rotWithShape="1">
          <a:blip r:embed="rId13">
            <a:alphaModFix/>
          </a:blip>
          <a:srcRect b="0" l="0" r="0" t="0"/>
          <a:stretch/>
        </p:blipFill>
        <p:spPr>
          <a:xfrm>
            <a:off x="26212800" y="4343400"/>
            <a:ext cx="5562600" cy="1065237"/>
          </a:xfrm>
          <a:prstGeom prst="rect">
            <a:avLst/>
          </a:prstGeom>
          <a:noFill/>
          <a:ln>
            <a:noFill/>
          </a:ln>
        </p:spPr>
      </p:pic>
      <p:pic>
        <p:nvPicPr>
          <p:cNvPr id="127" name="Shape 127"/>
          <p:cNvPicPr preferRelativeResize="0"/>
          <p:nvPr/>
        </p:nvPicPr>
        <p:blipFill rotWithShape="1">
          <a:blip r:embed="rId14">
            <a:alphaModFix/>
          </a:blip>
          <a:srcRect b="22360" l="6194" r="7914" t="21998"/>
          <a:stretch/>
        </p:blipFill>
        <p:spPr>
          <a:xfrm>
            <a:off x="26212800" y="457200"/>
            <a:ext cx="5608502" cy="1017585"/>
          </a:xfrm>
          <a:prstGeom prst="rect">
            <a:avLst/>
          </a:prstGeom>
          <a:noFill/>
          <a:ln>
            <a:noFill/>
          </a:ln>
        </p:spPr>
      </p:pic>
      <p:pic>
        <p:nvPicPr>
          <p:cNvPr id="128" name="Shape 128"/>
          <p:cNvPicPr preferRelativeResize="0"/>
          <p:nvPr/>
        </p:nvPicPr>
        <p:blipFill rotWithShape="1">
          <a:blip r:embed="rId15">
            <a:alphaModFix/>
          </a:blip>
          <a:srcRect b="0" l="0" r="0" t="0"/>
          <a:stretch/>
        </p:blipFill>
        <p:spPr>
          <a:xfrm>
            <a:off x="12771120" y="18364200"/>
            <a:ext cx="7376159" cy="10769868"/>
          </a:xfrm>
          <a:prstGeom prst="rect">
            <a:avLst/>
          </a:prstGeom>
          <a:noFill/>
          <a:ln>
            <a:noFill/>
          </a:ln>
        </p:spPr>
      </p:pic>
      <p:pic>
        <p:nvPicPr>
          <p:cNvPr id="129" name="Shape 129"/>
          <p:cNvPicPr preferRelativeResize="0"/>
          <p:nvPr/>
        </p:nvPicPr>
        <p:blipFill rotWithShape="1">
          <a:blip r:embed="rId16">
            <a:alphaModFix/>
          </a:blip>
          <a:srcRect b="0" l="0" r="0" t="0"/>
          <a:stretch/>
        </p:blipFill>
        <p:spPr>
          <a:xfrm>
            <a:off x="21793200" y="18885345"/>
            <a:ext cx="9372600" cy="9689655"/>
          </a:xfrm>
          <a:prstGeom prst="rect">
            <a:avLst/>
          </a:prstGeom>
          <a:noFill/>
          <a:ln>
            <a:noFill/>
          </a:ln>
        </p:spPr>
      </p:pic>
      <p:pic>
        <p:nvPicPr>
          <p:cNvPr id="130" name="Shape 130"/>
          <p:cNvPicPr preferRelativeResize="0"/>
          <p:nvPr/>
        </p:nvPicPr>
        <p:blipFill rotWithShape="1">
          <a:blip r:embed="rId17">
            <a:alphaModFix/>
          </a:blip>
          <a:srcRect b="0" l="0" r="0" t="0"/>
          <a:stretch/>
        </p:blipFill>
        <p:spPr>
          <a:xfrm>
            <a:off x="4483866" y="37257675"/>
            <a:ext cx="2526533" cy="1562239"/>
          </a:xfrm>
          <a:prstGeom prst="rect">
            <a:avLst/>
          </a:prstGeom>
          <a:noFill/>
          <a:ln>
            <a:noFill/>
          </a:ln>
        </p:spPr>
      </p:pic>
      <p:pic>
        <p:nvPicPr>
          <p:cNvPr id="131" name="Shape 131"/>
          <p:cNvPicPr preferRelativeResize="0"/>
          <p:nvPr/>
        </p:nvPicPr>
        <p:blipFill rotWithShape="1">
          <a:blip r:embed="rId18">
            <a:alphaModFix/>
          </a:blip>
          <a:srcRect b="0" l="0" r="0" t="0"/>
          <a:stretch/>
        </p:blipFill>
        <p:spPr>
          <a:xfrm>
            <a:off x="4362450" y="38933578"/>
            <a:ext cx="2857499" cy="1600199"/>
          </a:xfrm>
          <a:prstGeom prst="rect">
            <a:avLst/>
          </a:prstGeom>
          <a:noFill/>
          <a:ln>
            <a:noFill/>
          </a:ln>
        </p:spPr>
      </p:pic>
      <p:pic>
        <p:nvPicPr>
          <p:cNvPr id="132" name="Shape 132"/>
          <p:cNvPicPr preferRelativeResize="0"/>
          <p:nvPr/>
        </p:nvPicPr>
        <p:blipFill rotWithShape="1">
          <a:blip r:embed="rId19">
            <a:alphaModFix/>
          </a:blip>
          <a:srcRect b="0" l="0" r="0" t="0"/>
          <a:stretch/>
        </p:blipFill>
        <p:spPr>
          <a:xfrm>
            <a:off x="28175025" y="37234956"/>
            <a:ext cx="2286000" cy="1674252"/>
          </a:xfrm>
          <a:prstGeom prst="rect">
            <a:avLst/>
          </a:prstGeom>
          <a:noFill/>
          <a:ln>
            <a:noFill/>
          </a:ln>
        </p:spPr>
      </p:pic>
      <p:pic>
        <p:nvPicPr>
          <p:cNvPr id="133" name="Shape 133"/>
          <p:cNvPicPr preferRelativeResize="0"/>
          <p:nvPr/>
        </p:nvPicPr>
        <p:blipFill rotWithShape="1">
          <a:blip r:embed="rId20">
            <a:alphaModFix/>
          </a:blip>
          <a:srcRect b="0" l="0" r="0" t="0"/>
          <a:stretch/>
        </p:blipFill>
        <p:spPr>
          <a:xfrm>
            <a:off x="11983242" y="30937200"/>
            <a:ext cx="4315619" cy="2362200"/>
          </a:xfrm>
          <a:prstGeom prst="rect">
            <a:avLst/>
          </a:prstGeom>
          <a:noFill/>
          <a:ln>
            <a:noFill/>
          </a:ln>
        </p:spPr>
      </p:pic>
      <p:pic>
        <p:nvPicPr>
          <p:cNvPr id="134" name="Shape 134"/>
          <p:cNvPicPr preferRelativeResize="0"/>
          <p:nvPr/>
        </p:nvPicPr>
        <p:blipFill rotWithShape="1">
          <a:blip r:embed="rId21">
            <a:alphaModFix/>
          </a:blip>
          <a:srcRect b="0" l="0" r="0" t="0"/>
          <a:stretch/>
        </p:blipFill>
        <p:spPr>
          <a:xfrm>
            <a:off x="16383000" y="30551234"/>
            <a:ext cx="4038599" cy="2957846"/>
          </a:xfrm>
          <a:prstGeom prst="rect">
            <a:avLst/>
          </a:prstGeom>
          <a:noFill/>
          <a:ln>
            <a:noFill/>
          </a:ln>
        </p:spPr>
      </p:pic>
      <p:pic>
        <p:nvPicPr>
          <p:cNvPr id="135" name="Shape 135"/>
          <p:cNvPicPr preferRelativeResize="0"/>
          <p:nvPr/>
        </p:nvPicPr>
        <p:blipFill rotWithShape="1">
          <a:blip r:embed="rId22">
            <a:alphaModFix/>
          </a:blip>
          <a:srcRect b="0" l="0" r="0" t="0"/>
          <a:stretch/>
        </p:blipFill>
        <p:spPr>
          <a:xfrm>
            <a:off x="11780520" y="33833015"/>
            <a:ext cx="4323554" cy="3477997"/>
          </a:xfrm>
          <a:prstGeom prst="rect">
            <a:avLst/>
          </a:prstGeom>
          <a:noFill/>
          <a:ln>
            <a:noFill/>
          </a:ln>
        </p:spPr>
      </p:pic>
      <p:pic>
        <p:nvPicPr>
          <p:cNvPr id="136" name="Shape 136"/>
          <p:cNvPicPr preferRelativeResize="0"/>
          <p:nvPr/>
        </p:nvPicPr>
        <p:blipFill rotWithShape="1">
          <a:blip r:embed="rId23">
            <a:alphaModFix/>
          </a:blip>
          <a:srcRect b="0" l="0" r="0" t="0"/>
          <a:stretch/>
        </p:blipFill>
        <p:spPr>
          <a:xfrm>
            <a:off x="24200084" y="38933578"/>
            <a:ext cx="2927115" cy="164284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