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Framework for developing applications with input devices outside of mouse and keyboard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will introduce wide range of input-devices, such as Multi-touch, Gyroscope, Leap Motion, and more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Current system provides a simple “finger-painting” visualizer and playback functionality.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Video or Screenshot of TAM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457200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x="4692273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idx="1" type="body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B6D7A8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chemeClr val="dk1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6.jpg"/><Relationship Id="rId4" Type="http://schemas.openxmlformats.org/officeDocument/2006/relationships/image" Target="../media/image00.jpg"/><Relationship Id="rId5" Type="http://schemas.openxmlformats.org/officeDocument/2006/relationships/image" Target="../media/image01.png"/><Relationship Id="rId6" Type="http://schemas.openxmlformats.org/officeDocument/2006/relationships/image" Target="../media/image05.png"/><Relationship Id="rId7" Type="http://schemas.openxmlformats.org/officeDocument/2006/relationships/image" Target="../media/image09.png"/><Relationship Id="rId8" Type="http://schemas.openxmlformats.org/officeDocument/2006/relationships/image" Target="../media/image0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jpg"/><Relationship Id="rId4" Type="http://schemas.openxmlformats.org/officeDocument/2006/relationships/image" Target="../media/image2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jpg"/><Relationship Id="rId4" Type="http://schemas.openxmlformats.org/officeDocument/2006/relationships/image" Target="../media/image2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4.jpg"/><Relationship Id="rId4" Type="http://schemas.openxmlformats.org/officeDocument/2006/relationships/image" Target="../media/image4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jpg"/><Relationship Id="rId4" Type="http://schemas.openxmlformats.org/officeDocument/2006/relationships/image" Target="../media/image3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7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6.jpg"/><Relationship Id="rId4" Type="http://schemas.openxmlformats.org/officeDocument/2006/relationships/image" Target="../media/image33.png"/><Relationship Id="rId5" Type="http://schemas.openxmlformats.org/officeDocument/2006/relationships/image" Target="../media/image3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8.jpg"/><Relationship Id="rId4" Type="http://schemas.openxmlformats.org/officeDocument/2006/relationships/image" Target="../media/image35.png"/><Relationship Id="rId5" Type="http://schemas.openxmlformats.org/officeDocument/2006/relationships/image" Target="../media/image32.png"/><Relationship Id="rId6" Type="http://schemas.openxmlformats.org/officeDocument/2006/relationships/image" Target="../media/image3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9.jpg"/><Relationship Id="rId4" Type="http://schemas.openxmlformats.org/officeDocument/2006/relationships/image" Target="../media/image3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0.jpg"/><Relationship Id="rId4" Type="http://schemas.openxmlformats.org/officeDocument/2006/relationships/image" Target="../media/image3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9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0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7.jpg"/><Relationship Id="rId4" Type="http://schemas.openxmlformats.org/officeDocument/2006/relationships/image" Target="../media/image2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jpg"/><Relationship Id="rId4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jpg"/><Relationship Id="rId4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jpg"/><Relationship Id="rId4" Type="http://schemas.openxmlformats.org/officeDocument/2006/relationships/image" Target="../media/image1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jp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Shape 30"/>
          <p:cNvPicPr preferRelativeResize="0"/>
          <p:nvPr/>
        </p:nvPicPr>
        <p:blipFill>
          <a:blip r:embed="rId4">
            <a:alphaModFix amt="33000"/>
          </a:blip>
          <a:stretch>
            <a:fillRect/>
          </a:stretch>
        </p:blipFill>
        <p:spPr>
          <a:xfrm>
            <a:off x="4244475" y="135925"/>
            <a:ext cx="2247900" cy="22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Shape 31"/>
          <p:cNvSpPr txBox="1"/>
          <p:nvPr>
            <p:ph idx="1" type="subTitle"/>
          </p:nvPr>
        </p:nvSpPr>
        <p:spPr>
          <a:xfrm>
            <a:off x="3897150" y="3983075"/>
            <a:ext cx="5124899" cy="1037699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just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Team Developers: Steven Ignetti, Alfredo Zellek</a:t>
            </a:r>
          </a:p>
          <a:p>
            <a:pPr lvl="0" rtl="0" algn="just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Mentor: Francisco R. Ortega, Ph.D.</a:t>
            </a:r>
          </a:p>
          <a:p>
            <a:pPr lvl="0" rtl="0" algn="just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Sponsored By: Naphtali Rishe, Ph.D. and Francisco R. Ortega</a:t>
            </a:r>
          </a:p>
          <a:p>
            <a:pPr lvl="0" rtl="0" algn="just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Instructor: Masoud Sadjadi, Ph.D</a:t>
            </a:r>
          </a:p>
          <a:p>
            <a:pPr lvl="0" rtl="0" algn="just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400"/>
          </a:p>
          <a:p>
            <a:pPr algn="just"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  <p:pic>
        <p:nvPicPr>
          <p:cNvPr id="32" name="Shape 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44640" y="2035600"/>
            <a:ext cx="2647559" cy="189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Shape 33"/>
          <p:cNvPicPr preferRelativeResize="0"/>
          <p:nvPr/>
        </p:nvPicPr>
        <p:blipFill rotWithShape="1">
          <a:blip r:embed="rId6">
            <a:alphaModFix/>
          </a:blip>
          <a:srcRect b="25484" l="0" r="0" t="0"/>
          <a:stretch/>
        </p:blipFill>
        <p:spPr>
          <a:xfrm rot="10800000">
            <a:off x="2725649" y="0"/>
            <a:ext cx="1778650" cy="148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Shape 3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492366" y="1181375"/>
            <a:ext cx="2699552" cy="2600724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Shape 35"/>
          <p:cNvSpPr txBox="1"/>
          <p:nvPr>
            <p:ph type="ctrTitle"/>
          </p:nvPr>
        </p:nvSpPr>
        <p:spPr>
          <a:xfrm>
            <a:off x="0" y="724875"/>
            <a:ext cx="8969700" cy="1261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2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TAMGeF: T   uch mid-Air Motion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2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Gesture Framework</a:t>
            </a:r>
          </a:p>
        </p:txBody>
      </p:sp>
      <p:pic>
        <p:nvPicPr>
          <p:cNvPr id="36" name="Shape 36"/>
          <p:cNvPicPr preferRelativeResize="0"/>
          <p:nvPr/>
        </p:nvPicPr>
        <p:blipFill rotWithShape="1">
          <a:blip r:embed="rId8">
            <a:alphaModFix/>
          </a:blip>
          <a:srcRect b="0" l="0" r="8349" t="9338"/>
          <a:stretch/>
        </p:blipFill>
        <p:spPr>
          <a:xfrm flipH="1" rot="-5400000">
            <a:off x="-732312" y="1566487"/>
            <a:ext cx="4301100" cy="283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457200" y="205976"/>
            <a:ext cx="8229600" cy="534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Sprint 5</a:t>
            </a:r>
          </a:p>
        </p:txBody>
      </p:sp>
      <p:pic>
        <p:nvPicPr>
          <p:cNvPr id="94" name="Shape 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0000" y="205975"/>
            <a:ext cx="2477934" cy="4719874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Shape 95"/>
          <p:cNvSpPr txBox="1"/>
          <p:nvPr>
            <p:ph idx="1" type="body"/>
          </p:nvPr>
        </p:nvSpPr>
        <p:spPr>
          <a:xfrm>
            <a:off x="2995400" y="847300"/>
            <a:ext cx="5811899" cy="4078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b="1" lang="en" sz="2200">
                <a:solidFill>
                  <a:srgbClr val="FFFFFF"/>
                </a:solidFill>
              </a:rPr>
              <a:t>Major User Stories: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 sz="1800">
                <a:solidFill>
                  <a:srgbClr val="FFFFFF"/>
                </a:solidFill>
              </a:rPr>
              <a:t>Wrapped up both Visualizers</a:t>
            </a:r>
          </a:p>
          <a:p>
            <a:pPr indent="-342900" lvl="1" marL="914400" rtl="0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Courier New"/>
              <a:buChar char="o"/>
            </a:pPr>
            <a:r>
              <a:rPr lang="en" sz="1800">
                <a:solidFill>
                  <a:srgbClr val="FFFFFF"/>
                </a:solidFill>
              </a:rPr>
              <a:t>Refactored code</a:t>
            </a:r>
          </a:p>
          <a:p>
            <a:pPr indent="-342900" lvl="1" marL="914400" rtl="0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Courier New"/>
              <a:buChar char="o"/>
            </a:pPr>
            <a:r>
              <a:rPr lang="en" sz="1800">
                <a:solidFill>
                  <a:srgbClr val="FFFFFF"/>
                </a:solidFill>
              </a:rPr>
              <a:t>Bug fixes</a:t>
            </a:r>
          </a:p>
          <a:p>
            <a:pPr indent="0" lvl="0" marL="45720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 sz="1800">
                <a:solidFill>
                  <a:srgbClr val="FFFFFF"/>
                </a:solidFill>
              </a:rPr>
              <a:t>Wrapped up documentation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 sz="1800">
                <a:solidFill>
                  <a:srgbClr val="FFFFFF"/>
                </a:solidFill>
              </a:rPr>
              <a:t>Complete system testing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System Design: Architectural Patterns</a:t>
            </a: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457200" y="1200150"/>
            <a:ext cx="39099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 sz="1800">
                <a:solidFill>
                  <a:srgbClr val="FFFFFF"/>
                </a:solidFill>
              </a:rPr>
              <a:t>Model-View-Controller</a:t>
            </a:r>
          </a:p>
          <a:p>
            <a:pPr indent="-342900" lvl="1" marL="914400" rtl="0">
              <a:spcBef>
                <a:spcPts val="0"/>
              </a:spcBef>
              <a:buClr>
                <a:srgbClr val="FFFFFF"/>
              </a:buClr>
              <a:buSzPct val="100000"/>
              <a:buFont typeface="Courier New"/>
              <a:buChar char="o"/>
            </a:pPr>
            <a:r>
              <a:rPr lang="en" sz="1800">
                <a:solidFill>
                  <a:srgbClr val="FFFFFF"/>
                </a:solidFill>
              </a:rPr>
              <a:t>User interface acts as both the view and controller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-342900" lvl="1" marL="914400" rtl="0">
              <a:spcBef>
                <a:spcPts val="0"/>
              </a:spcBef>
              <a:buClr>
                <a:srgbClr val="FFFFFF"/>
              </a:buClr>
              <a:buSzPct val="100000"/>
              <a:buFont typeface="Courier New"/>
              <a:buChar char="o"/>
            </a:pPr>
            <a:r>
              <a:rPr lang="en" sz="1800">
                <a:solidFill>
                  <a:srgbClr val="FFFFFF"/>
                </a:solidFill>
              </a:rPr>
              <a:t>Model system deals with</a:t>
            </a:r>
          </a:p>
          <a:p>
            <a:pPr indent="-342900" lvl="2" marL="1371600" rtl="0">
              <a:spcBef>
                <a:spcPts val="0"/>
              </a:spcBef>
              <a:buClr>
                <a:srgbClr val="FFFFFF"/>
              </a:buClr>
              <a:buSzPct val="100000"/>
              <a:buFont typeface="Wingdings"/>
              <a:buChar char="§"/>
            </a:pPr>
            <a:r>
              <a:rPr lang="en" sz="1800">
                <a:solidFill>
                  <a:srgbClr val="FFFFFF"/>
                </a:solidFill>
              </a:rPr>
              <a:t>Incoming input data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-342900" lvl="2" marL="1371600">
              <a:spcBef>
                <a:spcPts val="0"/>
              </a:spcBef>
              <a:buClr>
                <a:srgbClr val="FFFFFF"/>
              </a:buClr>
              <a:buSzPct val="100000"/>
              <a:buFont typeface="Wingdings"/>
              <a:buChar char="§"/>
            </a:pPr>
            <a:r>
              <a:rPr lang="en" sz="1800">
                <a:solidFill>
                  <a:srgbClr val="FFFFFF"/>
                </a:solidFill>
              </a:rPr>
              <a:t>Visual Rendering</a:t>
            </a:r>
          </a:p>
        </p:txBody>
      </p:sp>
      <p:pic>
        <p:nvPicPr>
          <p:cNvPr id="102" name="Shape 1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4375" y="1461625"/>
            <a:ext cx="4509625" cy="3101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457200" y="205976"/>
            <a:ext cx="8229600" cy="4979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System Design: Hardware and Software Requirements</a:t>
            </a: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492850" y="703975"/>
            <a:ext cx="4150499" cy="4221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lnSpc>
                <a:spcPct val="150000"/>
              </a:lnSpc>
              <a:spcBef>
                <a:spcPts val="0"/>
              </a:spcBef>
              <a:buNone/>
            </a:pPr>
            <a:r>
              <a:rPr b="1" lang="en" sz="2000">
                <a:solidFill>
                  <a:srgbClr val="FFFFFF"/>
                </a:solidFill>
              </a:rPr>
              <a:t>Hardware: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 sz="1800">
                <a:solidFill>
                  <a:srgbClr val="FFFFFF"/>
                </a:solidFill>
              </a:rPr>
              <a:t>Macbook Pro, Early 2011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 sz="1800">
                <a:solidFill>
                  <a:srgbClr val="FFFFFF"/>
                </a:solidFill>
              </a:rPr>
              <a:t>Acer 21” Touch Screen Display</a:t>
            </a:r>
          </a:p>
          <a:p>
            <a:pPr indent="-342900" lvl="1" marL="914400" rtl="0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Courier New"/>
              <a:buChar char="o"/>
            </a:pPr>
            <a:r>
              <a:rPr lang="en" sz="1800">
                <a:solidFill>
                  <a:srgbClr val="FFFFFF"/>
                </a:solidFill>
              </a:rPr>
              <a:t>Mini-Display to VGA Adapter</a:t>
            </a:r>
          </a:p>
          <a:p>
            <a:pPr indent="-342900" lvl="1" marL="914400" rtl="0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Courier New"/>
              <a:buChar char="o"/>
            </a:pPr>
            <a:r>
              <a:rPr lang="en" sz="1800">
                <a:solidFill>
                  <a:srgbClr val="FFFFFF"/>
                </a:solidFill>
              </a:rPr>
              <a:t>VGA to HDMI Adapter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 sz="1800">
                <a:solidFill>
                  <a:srgbClr val="FFFFFF"/>
                </a:solidFill>
              </a:rPr>
              <a:t>YEI 3-space Gyroscope Sensor with Wireless Dongle</a:t>
            </a:r>
          </a:p>
          <a:p>
            <a:pPr indent="-342900" lvl="0" marL="457200" rtl="0">
              <a:lnSpc>
                <a:spcPct val="150000"/>
              </a:lnSpc>
              <a:spcBef>
                <a:spcPts val="48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 sz="1800">
                <a:solidFill>
                  <a:srgbClr val="FFFFFF"/>
                </a:solidFill>
              </a:rPr>
              <a:t>Multi-touch Dell Laptop</a:t>
            </a:r>
          </a:p>
        </p:txBody>
      </p:sp>
      <p:sp>
        <p:nvSpPr>
          <p:cNvPr id="109" name="Shape 109"/>
          <p:cNvSpPr txBox="1"/>
          <p:nvPr>
            <p:ph idx="2" type="body"/>
          </p:nvPr>
        </p:nvSpPr>
        <p:spPr>
          <a:xfrm>
            <a:off x="4536300" y="703975"/>
            <a:ext cx="4150499" cy="4221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b="1" lang="en" sz="2000">
                <a:solidFill>
                  <a:srgbClr val="FFFFFF"/>
                </a:solidFill>
              </a:rPr>
              <a:t>Software: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 sz="1800">
                <a:solidFill>
                  <a:srgbClr val="FFFFFF"/>
                </a:solidFill>
              </a:rPr>
              <a:t>Windows 7/8.1 (OS)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 sz="1800">
                <a:solidFill>
                  <a:srgbClr val="FFFFFF"/>
                </a:solidFill>
              </a:rPr>
              <a:t>Visual Studio 2013 (IDE)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 sz="1800">
                <a:solidFill>
                  <a:srgbClr val="FFFFFF"/>
                </a:solidFill>
              </a:rPr>
              <a:t>C++ Programming Language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 sz="1800">
                <a:solidFill>
                  <a:srgbClr val="FFFFFF"/>
                </a:solidFill>
              </a:rPr>
              <a:t>Qt Framework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 sz="1800">
                <a:solidFill>
                  <a:srgbClr val="FFFFFF"/>
                </a:solidFill>
              </a:rPr>
              <a:t>OpenGL Framework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 sz="1800">
                <a:solidFill>
                  <a:srgbClr val="FFFFFF"/>
                </a:solidFill>
              </a:rPr>
              <a:t>YEI 3-space sensor API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457200" y="205975"/>
            <a:ext cx="8229600" cy="486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Multi-touch Visualizer Class Diagram</a:t>
            </a:r>
          </a:p>
        </p:txBody>
      </p:sp>
      <p:pic>
        <p:nvPicPr>
          <p:cNvPr id="115" name="Shape 115"/>
          <p:cNvPicPr preferRelativeResize="0"/>
          <p:nvPr/>
        </p:nvPicPr>
        <p:blipFill rotWithShape="1">
          <a:blip r:embed="rId4">
            <a:alphaModFix/>
          </a:blip>
          <a:srcRect b="42429" l="718" r="875" t="2887"/>
          <a:stretch/>
        </p:blipFill>
        <p:spPr>
          <a:xfrm>
            <a:off x="353375" y="974750"/>
            <a:ext cx="8437253" cy="372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457200" y="205976"/>
            <a:ext cx="8229600" cy="524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Gyroscope Visualizer Class Diagram</a:t>
            </a:r>
          </a:p>
        </p:txBody>
      </p:sp>
      <p:pic>
        <p:nvPicPr>
          <p:cNvPr id="121" name="Shape 1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2275" y="650600"/>
            <a:ext cx="8074524" cy="442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457200" y="205975"/>
            <a:ext cx="8229600" cy="6173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Algorithm</a:t>
            </a:r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457200" y="823375"/>
            <a:ext cx="8229600" cy="41024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 sz="1800">
                <a:solidFill>
                  <a:srgbClr val="FFFFFF"/>
                </a:solidFill>
              </a:rPr>
              <a:t>Quaternion, Euler Angles, and Rotation Matrices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 sz="1800">
                <a:solidFill>
                  <a:srgbClr val="FFFFFF"/>
                </a:solidFill>
              </a:rPr>
              <a:t>Circumcenter calculation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 sz="1800">
                <a:solidFill>
                  <a:srgbClr val="FFFFFF"/>
                </a:solidFill>
              </a:rPr>
              <a:t>Minimum-Spanning Tree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-342900" lvl="0" marL="457200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 sz="1800">
                <a:solidFill>
                  <a:srgbClr val="FFFFFF"/>
                </a:solidFill>
              </a:rPr>
              <a:t>Shortest Hamiltonian Path Algorithms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457200" y="205975"/>
            <a:ext cx="8125200" cy="622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Quaternions, Euler Angles, and Rotation Matrices</a:t>
            </a:r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457200" y="1200150"/>
            <a:ext cx="53715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 sz="1800">
                <a:solidFill>
                  <a:srgbClr val="FFFFFF"/>
                </a:solidFill>
              </a:rPr>
              <a:t>Manipulating and filtering incoming gyroscope data into quaternions or axis-angle </a:t>
            </a:r>
          </a:p>
          <a:p>
            <a:pPr indent="-3429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ourier New"/>
              <a:buChar char="o"/>
            </a:pPr>
            <a:r>
              <a:rPr lang="en" sz="1800">
                <a:solidFill>
                  <a:srgbClr val="FFFFFF"/>
                </a:solidFill>
              </a:rPr>
              <a:t>Filtering done by Kalman filter</a:t>
            </a:r>
          </a:p>
          <a:p>
            <a:pPr lv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 sz="1800">
                <a:solidFill>
                  <a:srgbClr val="FFFFFF"/>
                </a:solidFill>
              </a:rPr>
              <a:t>Methods for dealing with quaternion data</a:t>
            </a:r>
          </a:p>
          <a:p>
            <a:pPr indent="-342900" lvl="1" marL="914400" rtl="0">
              <a:spcBef>
                <a:spcPts val="0"/>
              </a:spcBef>
              <a:buClr>
                <a:srgbClr val="FFFFFF"/>
              </a:buClr>
              <a:buSzPct val="100000"/>
              <a:buFont typeface="Courier New"/>
              <a:buChar char="o"/>
            </a:pPr>
            <a:r>
              <a:rPr lang="en" sz="1800">
                <a:solidFill>
                  <a:srgbClr val="FFFFFF"/>
                </a:solidFill>
              </a:rPr>
              <a:t>converting to Euler Angles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-342900" lvl="1" marL="914400" rtl="0">
              <a:spcBef>
                <a:spcPts val="0"/>
              </a:spcBef>
              <a:buClr>
                <a:srgbClr val="FFFFFF"/>
              </a:buClr>
              <a:buSzPct val="100000"/>
              <a:buFont typeface="Courier New"/>
              <a:buChar char="o"/>
            </a:pPr>
            <a:r>
              <a:rPr lang="en" sz="1800">
                <a:solidFill>
                  <a:srgbClr val="FFFFFF"/>
                </a:solidFill>
              </a:rPr>
              <a:t>converting to Rotation Matrices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-342900" lvl="1" marL="914400" rtl="0">
              <a:spcBef>
                <a:spcPts val="0"/>
              </a:spcBef>
              <a:buClr>
                <a:srgbClr val="FFFFFF"/>
              </a:buClr>
              <a:buSzPct val="100000"/>
              <a:buFont typeface="Courier New"/>
              <a:buChar char="o"/>
            </a:pPr>
            <a:r>
              <a:rPr lang="en" sz="1800">
                <a:solidFill>
                  <a:srgbClr val="FFFFFF"/>
                </a:solidFill>
              </a:rPr>
              <a:t>Mapping quaternion to on-screen rotations</a:t>
            </a:r>
          </a:p>
          <a:p>
            <a:pPr indent="0" lvl="0" marL="45720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134" name="Shape 1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70475" y="3359925"/>
            <a:ext cx="1967549" cy="1630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Shape 1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95250" y="1033775"/>
            <a:ext cx="1672324" cy="1979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457200" y="205976"/>
            <a:ext cx="8229600" cy="4979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Circumcenter</a:t>
            </a:r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83525" y="966650"/>
            <a:ext cx="4618499" cy="3959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Algorithm:</a:t>
            </a:r>
          </a:p>
          <a:p>
            <a:pPr indent="-3429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 sz="1800">
                <a:solidFill>
                  <a:srgbClr val="FFFFFF"/>
                </a:solidFill>
              </a:rPr>
              <a:t>For each pair of 3 unique vertices</a:t>
            </a:r>
          </a:p>
          <a:p>
            <a:pPr indent="-342900" lvl="1" marL="914400" rtl="0">
              <a:spcBef>
                <a:spcPts val="0"/>
              </a:spcBef>
              <a:buClr>
                <a:srgbClr val="FFFFFF"/>
              </a:buClr>
              <a:buSzPct val="100000"/>
              <a:buFont typeface="Courier New"/>
              <a:buChar char="o"/>
            </a:pPr>
            <a:r>
              <a:rPr lang="en" sz="1800">
                <a:solidFill>
                  <a:srgbClr val="FFFFFF"/>
                </a:solidFill>
              </a:rPr>
              <a:t>Compute circumcenter given three points using formula</a:t>
            </a:r>
          </a:p>
          <a:p>
            <a:pPr indent="-342900" lvl="1" marL="914400" rtl="0">
              <a:spcBef>
                <a:spcPts val="0"/>
              </a:spcBef>
              <a:buClr>
                <a:srgbClr val="FFFFFF"/>
              </a:buClr>
              <a:buSzPct val="100000"/>
              <a:buFont typeface="Courier New"/>
              <a:buChar char="o"/>
            </a:pPr>
            <a:r>
              <a:rPr lang="en" sz="1800">
                <a:solidFill>
                  <a:srgbClr val="FFFFFF"/>
                </a:solidFill>
              </a:rPr>
              <a:t>Compute radius of circumscribed circle by summing the distance between each point and the circumcenter, and divide by three (averaging for float precision)</a:t>
            </a:r>
          </a:p>
          <a:p>
            <a:pPr indent="-342900" lvl="1" marL="914400" rtl="0">
              <a:spcBef>
                <a:spcPts val="0"/>
              </a:spcBef>
              <a:buClr>
                <a:srgbClr val="FFFFFF"/>
              </a:buClr>
              <a:buSzPct val="100000"/>
              <a:buFont typeface="Courier New"/>
              <a:buChar char="o"/>
            </a:pPr>
            <a:r>
              <a:rPr lang="en" sz="1800">
                <a:solidFill>
                  <a:srgbClr val="FFFFFF"/>
                </a:solidFill>
              </a:rPr>
              <a:t>Sum up circumcenter and radius</a:t>
            </a:r>
          </a:p>
          <a:p>
            <a:pPr indent="-3429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 sz="1800">
                <a:solidFill>
                  <a:srgbClr val="FFFFFF"/>
                </a:solidFill>
              </a:rPr>
              <a:t>Average circumcenter and radius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42" name="Shape 1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6950" y="205975"/>
            <a:ext cx="4140300" cy="25876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Shape 1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0675" y="2912825"/>
            <a:ext cx="4346574" cy="593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Shape 14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70675" y="3710350"/>
            <a:ext cx="4346574" cy="57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457200" y="205974"/>
            <a:ext cx="8229600" cy="5219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Minimum Spanning Tree</a:t>
            </a:r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314000" y="1063375"/>
            <a:ext cx="4805699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Algorithm:</a:t>
            </a:r>
          </a:p>
          <a:p>
            <a:pPr indent="-3429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 sz="1800">
                <a:solidFill>
                  <a:srgbClr val="FFFFFF"/>
                </a:solidFill>
              </a:rPr>
              <a:t>Mark all vertices unselected</a:t>
            </a:r>
          </a:p>
          <a:p>
            <a:pPr indent="-3429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 sz="1800">
                <a:solidFill>
                  <a:srgbClr val="FFFFFF"/>
                </a:solidFill>
              </a:rPr>
              <a:t>while there exists unselected vertices</a:t>
            </a:r>
          </a:p>
          <a:p>
            <a:pPr indent="-342900" lvl="1" marL="914400" rtl="0">
              <a:spcBef>
                <a:spcPts val="0"/>
              </a:spcBef>
              <a:buClr>
                <a:srgbClr val="FFFFFF"/>
              </a:buClr>
              <a:buSzPct val="100000"/>
              <a:buFont typeface="Courier New"/>
              <a:buChar char="o"/>
            </a:pPr>
            <a:r>
              <a:rPr lang="en" sz="1800">
                <a:solidFill>
                  <a:srgbClr val="FFFFFF"/>
                </a:solidFill>
              </a:rPr>
              <a:t>for each unselected vertices</a:t>
            </a:r>
          </a:p>
          <a:p>
            <a:pPr indent="-342900" lvl="2" marL="1371600" rtl="0">
              <a:spcBef>
                <a:spcPts val="0"/>
              </a:spcBef>
              <a:buClr>
                <a:srgbClr val="FFFFFF"/>
              </a:buClr>
              <a:buSzPct val="100000"/>
              <a:buFont typeface="Wingdings"/>
              <a:buChar char="§"/>
            </a:pPr>
            <a:r>
              <a:rPr lang="en" sz="1800">
                <a:solidFill>
                  <a:srgbClr val="FFFFFF"/>
                </a:solidFill>
              </a:rPr>
              <a:t>for each selected vertices</a:t>
            </a:r>
          </a:p>
          <a:p>
            <a:pPr indent="-342900" lvl="3" marL="1828800" rtl="0">
              <a:spcBef>
                <a:spcPts val="0"/>
              </a:spcBef>
              <a:buClr>
                <a:srgbClr val="FFFFFF"/>
              </a:buClr>
              <a:buSzPct val="60000"/>
              <a:buFont typeface="Arial"/>
              <a:buChar char="●"/>
            </a:pPr>
            <a:r>
              <a:rPr lang="en">
                <a:solidFill>
                  <a:srgbClr val="FFFFFF"/>
                </a:solidFill>
              </a:rPr>
              <a:t>Get distance between the two vertices</a:t>
            </a:r>
          </a:p>
          <a:p>
            <a:pPr indent="-342900" lvl="3" marL="1828800" rtl="0">
              <a:spcBef>
                <a:spcPts val="0"/>
              </a:spcBef>
              <a:buClr>
                <a:srgbClr val="FFFFFF"/>
              </a:buClr>
              <a:buSzPct val="60000"/>
              <a:buFont typeface="Arial"/>
              <a:buChar char="●"/>
            </a:pPr>
            <a:r>
              <a:rPr lang="en">
                <a:solidFill>
                  <a:srgbClr val="FFFFFF"/>
                </a:solidFill>
              </a:rPr>
              <a:t>Save the two vertices if distance is the minimum</a:t>
            </a:r>
          </a:p>
          <a:p>
            <a:pPr indent="-342900" lvl="1" marL="914400" rtl="0">
              <a:spcBef>
                <a:spcPts val="0"/>
              </a:spcBef>
              <a:buClr>
                <a:srgbClr val="FFFFFF"/>
              </a:buClr>
              <a:buSzPct val="100000"/>
              <a:buFont typeface="Courier New"/>
              <a:buChar char="o"/>
            </a:pPr>
            <a:r>
              <a:rPr lang="en" sz="1800">
                <a:solidFill>
                  <a:srgbClr val="FFFFFF"/>
                </a:solidFill>
              </a:rPr>
              <a:t>Given the saved two vertices, draw line connection and mark unselected vertex as selected</a:t>
            </a:r>
          </a:p>
        </p:txBody>
      </p:sp>
      <p:pic>
        <p:nvPicPr>
          <p:cNvPr id="151" name="Shape 1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95400" y="1492525"/>
            <a:ext cx="2968851" cy="185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457200" y="205976"/>
            <a:ext cx="8229600" cy="462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Shortest Hamiltonian Path (S.H.P)</a:t>
            </a:r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0" y="668275"/>
            <a:ext cx="5823600" cy="4356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★"/>
            </a:pPr>
            <a:r>
              <a:rPr lang="en" sz="1800">
                <a:solidFill>
                  <a:srgbClr val="FFFFFF"/>
                </a:solidFill>
              </a:rPr>
              <a:t>Bellman, Held, and Karp's Dynamic Programming Solution to the S.H.P. Algorithm was implemented</a:t>
            </a:r>
          </a:p>
          <a:p>
            <a:pPr indent="-342900" lvl="1" marL="914400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○"/>
            </a:pPr>
            <a:r>
              <a:rPr lang="en" sz="1800">
                <a:solidFill>
                  <a:srgbClr val="FFFFFF"/>
                </a:solidFill>
              </a:rPr>
              <a:t>Reliable due to 10 vertices max. input size</a:t>
            </a:r>
          </a:p>
          <a:p>
            <a:pPr indent="-3429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★"/>
            </a:pPr>
            <a:r>
              <a:rPr lang="en" sz="1800">
                <a:solidFill>
                  <a:srgbClr val="FFFFFF"/>
                </a:solidFill>
              </a:rPr>
              <a:t>S.H.P. Algorithm provided by Google Source Code to assure that it works:</a:t>
            </a:r>
          </a:p>
          <a:p>
            <a:pPr indent="-342900" lvl="1" marL="914400" rtl="0">
              <a:spcBef>
                <a:spcPts val="0"/>
              </a:spcBef>
              <a:buClr>
                <a:srgbClr val="FFFFFF"/>
              </a:buClr>
              <a:buSzPct val="150000"/>
              <a:buFont typeface="Arial"/>
              <a:buChar char="○"/>
            </a:pPr>
            <a:r>
              <a:rPr lang="en" sz="1200">
                <a:solidFill>
                  <a:srgbClr val="FFFFFF"/>
                </a:solidFill>
              </a:rPr>
              <a:t>https://sites.google.com/site/indy256/algo/shortest_hamiltonian_path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Algorithm’s Implementation:</a:t>
            </a:r>
          </a:p>
          <a:p>
            <a:pPr indent="-3429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 sz="1800">
                <a:solidFill>
                  <a:srgbClr val="FFFFFF"/>
                </a:solidFill>
              </a:rPr>
              <a:t>Take set of N vertices, create NxN array and assign distance between vertex i and vertex j for its ith row and jth column (but diagonals set to zero)</a:t>
            </a:r>
          </a:p>
          <a:p>
            <a:pPr indent="-3429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 sz="1800">
                <a:solidFill>
                  <a:srgbClr val="FFFFFF"/>
                </a:solidFill>
              </a:rPr>
              <a:t> Send array to Google’s S.H.P. Algorithm, which returns index order of vertices traversal</a:t>
            </a:r>
          </a:p>
          <a:p>
            <a:pPr indent="-3429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 sz="1800">
                <a:solidFill>
                  <a:srgbClr val="FFFFFF"/>
                </a:solidFill>
              </a:rPr>
              <a:t>Draw line in the order of the path traversal</a:t>
            </a:r>
          </a:p>
        </p:txBody>
      </p:sp>
      <p:pic>
        <p:nvPicPr>
          <p:cNvPr id="158" name="Shape 1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24950" y="1481775"/>
            <a:ext cx="2945875" cy="184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457200" y="205975"/>
            <a:ext cx="8089799" cy="5693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The TAMGeF Framework</a:t>
            </a:r>
          </a:p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448287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 sz="1800">
                <a:solidFill>
                  <a:srgbClr val="FFFFFF"/>
                </a:solidFill>
              </a:rPr>
              <a:t>Framework for developing applications with input devices outside of mouse and keyboard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 sz="1800">
                <a:solidFill>
                  <a:srgbClr val="FFFFFF"/>
                </a:solidFill>
              </a:rPr>
              <a:t>Will introduce wide range of input-devices</a:t>
            </a:r>
          </a:p>
          <a:p>
            <a:pPr indent="-342900" lvl="1" marL="914400" rtl="0">
              <a:spcBef>
                <a:spcPts val="0"/>
              </a:spcBef>
              <a:buClr>
                <a:srgbClr val="FFFFFF"/>
              </a:buClr>
              <a:buSzPct val="100000"/>
              <a:buFont typeface="Courier New"/>
              <a:buChar char="o"/>
            </a:pPr>
            <a:r>
              <a:rPr lang="en" sz="1800">
                <a:solidFill>
                  <a:srgbClr val="FFFFFF"/>
                </a:solidFill>
              </a:rPr>
              <a:t>Multi-Touch</a:t>
            </a:r>
          </a:p>
          <a:p>
            <a:pPr indent="-342900" lvl="1" marL="914400" rtl="0">
              <a:spcBef>
                <a:spcPts val="0"/>
              </a:spcBef>
              <a:buClr>
                <a:srgbClr val="FFFFFF"/>
              </a:buClr>
              <a:buSzPct val="100000"/>
              <a:buFont typeface="Courier New"/>
              <a:buChar char="o"/>
            </a:pPr>
            <a:r>
              <a:rPr lang="en" sz="1800">
                <a:solidFill>
                  <a:srgbClr val="FFFFFF"/>
                </a:solidFill>
              </a:rPr>
              <a:t>Gyroscope</a:t>
            </a:r>
          </a:p>
          <a:p>
            <a:pPr indent="-342900" lvl="1" marL="914400" rtl="0">
              <a:spcBef>
                <a:spcPts val="0"/>
              </a:spcBef>
              <a:buClr>
                <a:srgbClr val="FFFFFF"/>
              </a:buClr>
              <a:buSzPct val="100000"/>
              <a:buFont typeface="Courier New"/>
              <a:buChar char="o"/>
            </a:pPr>
            <a:r>
              <a:rPr lang="en" sz="1800">
                <a:solidFill>
                  <a:srgbClr val="FFFFFF"/>
                </a:solidFill>
              </a:rPr>
              <a:t>Leap Motion, and more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System Testing</a:t>
            </a:r>
          </a:p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 sz="1800">
                <a:solidFill>
                  <a:srgbClr val="FFFFFF"/>
                </a:solidFill>
              </a:rPr>
              <a:t>Bottom-up approach</a:t>
            </a:r>
          </a:p>
          <a:p>
            <a:pPr indent="-342900" lvl="1" marL="914400" rtl="0">
              <a:spcBef>
                <a:spcPts val="0"/>
              </a:spcBef>
              <a:buClr>
                <a:srgbClr val="FFFFFF"/>
              </a:buClr>
              <a:buSzPct val="100000"/>
              <a:buFont typeface="Courier New"/>
              <a:buChar char="o"/>
            </a:pPr>
            <a:r>
              <a:rPr lang="en" sz="1800">
                <a:solidFill>
                  <a:srgbClr val="FFFFFF"/>
                </a:solidFill>
              </a:rPr>
              <a:t>Classes were developed separately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-342900" lvl="1" marL="914400" rtl="0">
              <a:spcBef>
                <a:spcPts val="0"/>
              </a:spcBef>
              <a:buClr>
                <a:srgbClr val="FFFFFF"/>
              </a:buClr>
              <a:buSzPct val="100000"/>
              <a:buFont typeface="Courier New"/>
              <a:buChar char="o"/>
            </a:pPr>
            <a:r>
              <a:rPr lang="en" sz="1800">
                <a:solidFill>
                  <a:srgbClr val="FFFFFF"/>
                </a:solidFill>
              </a:rPr>
              <a:t>Classes were then tested by pairing with already tested classes 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-342900" lvl="1" marL="914400" rtl="0">
              <a:spcBef>
                <a:spcPts val="0"/>
              </a:spcBef>
              <a:buClr>
                <a:srgbClr val="FFFFFF"/>
              </a:buClr>
              <a:buSzPct val="100000"/>
              <a:buFont typeface="Courier New"/>
              <a:buChar char="o"/>
            </a:pPr>
            <a:r>
              <a:rPr lang="en" sz="1800">
                <a:solidFill>
                  <a:srgbClr val="FFFFFF"/>
                </a:solidFill>
              </a:rPr>
              <a:t>Integrate classes into project upon successful testing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 sz="1800">
                <a:solidFill>
                  <a:srgbClr val="FFFFFF"/>
                </a:solidFill>
              </a:rPr>
              <a:t>Unit Testing</a:t>
            </a:r>
          </a:p>
          <a:p>
            <a:pPr indent="-342900" lvl="1" marL="914400">
              <a:spcBef>
                <a:spcPts val="0"/>
              </a:spcBef>
              <a:buClr>
                <a:srgbClr val="FFFFFF"/>
              </a:buClr>
              <a:buSzPct val="100000"/>
              <a:buFont typeface="Courier New"/>
              <a:buChar char="o"/>
            </a:pPr>
            <a:r>
              <a:rPr lang="en" sz="1800">
                <a:solidFill>
                  <a:srgbClr val="FFFFFF"/>
                </a:solidFill>
              </a:rPr>
              <a:t>Done for complicated algorithmic tasks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457200" y="2012700"/>
            <a:ext cx="8229600" cy="1118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7200">
                <a:solidFill>
                  <a:srgbClr val="FFFFFF"/>
                </a:solidFill>
                <a:latin typeface="Changa One"/>
                <a:ea typeface="Changa One"/>
                <a:cs typeface="Changa One"/>
                <a:sym typeface="Changa One"/>
              </a:rPr>
              <a:t>FIN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94800" y="294926"/>
            <a:ext cx="8143200" cy="5963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Current System and Limitations</a:t>
            </a:r>
          </a:p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5196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 sz="1800">
                <a:solidFill>
                  <a:srgbClr val="FFFFFF"/>
                </a:solidFill>
              </a:rPr>
              <a:t>Provides a simple “finger-painting” visualizer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 sz="1800">
                <a:solidFill>
                  <a:srgbClr val="FFFFFF"/>
                </a:solidFill>
              </a:rPr>
              <a:t>Record and playback functionality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 sz="1800">
                <a:solidFill>
                  <a:srgbClr val="FFFFFF"/>
                </a:solidFill>
              </a:rPr>
              <a:t>Limited to touch-screen devices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 sz="1800">
                <a:solidFill>
                  <a:srgbClr val="FFFFFF"/>
                </a:solidFill>
              </a:rPr>
              <a:t>Lacks data analysis or algorithmic visualization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x="457200" y="205975"/>
            <a:ext cx="8125200" cy="658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Our Solution</a:t>
            </a:r>
          </a:p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 sz="1800">
                <a:solidFill>
                  <a:srgbClr val="FFFFFF"/>
                </a:solidFill>
              </a:rPr>
              <a:t>Expand device-compatibility with framework (i.e. Gyroscope)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 sz="1800">
                <a:solidFill>
                  <a:srgbClr val="FFFFFF"/>
                </a:solidFill>
              </a:rPr>
              <a:t>Introduce both 2D and 3D visualization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 sz="1800">
                <a:solidFill>
                  <a:srgbClr val="FFFFFF"/>
                </a:solidFill>
              </a:rPr>
              <a:t>Algorithmic visualization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457200" y="205976"/>
            <a:ext cx="8152200" cy="542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Project Management</a:t>
            </a:r>
          </a:p>
        </p:txBody>
      </p:sp>
      <p:pic>
        <p:nvPicPr>
          <p:cNvPr id="60" name="Shape 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3825" y="746725"/>
            <a:ext cx="8811925" cy="4270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457200" y="205976"/>
            <a:ext cx="8169899" cy="516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Sprint 1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2995400" y="847300"/>
            <a:ext cx="5811899" cy="4078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b="1" lang="en" sz="2200">
                <a:solidFill>
                  <a:srgbClr val="FFFFFF"/>
                </a:solidFill>
              </a:rPr>
              <a:t>Major User Stories: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 sz="1800">
                <a:solidFill>
                  <a:srgbClr val="FFFFFF"/>
                </a:solidFill>
              </a:rPr>
              <a:t>Set up development environment and began familiarization with API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 sz="1800">
                <a:solidFill>
                  <a:srgbClr val="FFFFFF"/>
                </a:solidFill>
              </a:rPr>
              <a:t>Modified Multi-Touch Visualizer “finger-painting”</a:t>
            </a:r>
          </a:p>
          <a:p>
            <a:pPr indent="-342900" lvl="1" marL="914400" rtl="0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Courier New"/>
              <a:buChar char="o"/>
            </a:pPr>
            <a:r>
              <a:rPr lang="en" sz="1800">
                <a:solidFill>
                  <a:srgbClr val="FFFFFF"/>
                </a:solidFill>
              </a:rPr>
              <a:t>Painting replaced with finger tracking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 sz="1800">
                <a:solidFill>
                  <a:srgbClr val="FFFFFF"/>
                </a:solidFill>
              </a:rPr>
              <a:t>Added JSON File format to Visualizer</a:t>
            </a:r>
          </a:p>
        </p:txBody>
      </p:sp>
      <p:pic>
        <p:nvPicPr>
          <p:cNvPr id="67" name="Shape 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5462" y="205975"/>
            <a:ext cx="2480213" cy="476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457200" y="205974"/>
            <a:ext cx="8229600" cy="464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Sprint 2</a:t>
            </a:r>
          </a:p>
        </p:txBody>
      </p:sp>
      <p:pic>
        <p:nvPicPr>
          <p:cNvPr id="73" name="Shape 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26325" y="171275"/>
            <a:ext cx="2460470" cy="480095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Shape 74"/>
          <p:cNvSpPr txBox="1"/>
          <p:nvPr>
            <p:ph idx="1" type="body"/>
          </p:nvPr>
        </p:nvSpPr>
        <p:spPr>
          <a:xfrm>
            <a:off x="250600" y="893725"/>
            <a:ext cx="5811899" cy="4078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b="1" lang="en" sz="2200">
                <a:solidFill>
                  <a:srgbClr val="FFFFFF"/>
                </a:solidFill>
              </a:rPr>
              <a:t>Major User Stories: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 sz="1800">
                <a:solidFill>
                  <a:srgbClr val="FFFFFF"/>
                </a:solidFill>
              </a:rPr>
              <a:t>Gyroscope code converted from python to C++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 sz="1800">
                <a:solidFill>
                  <a:srgbClr val="FFFFFF"/>
                </a:solidFill>
              </a:rPr>
              <a:t>Introduced text-based Aviation-Style indicator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 sz="1800">
                <a:solidFill>
                  <a:srgbClr val="FFFFFF"/>
                </a:solidFill>
              </a:rPr>
              <a:t>Circle-Connections for visualizer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 sz="1800">
                <a:solidFill>
                  <a:srgbClr val="FFFFFF"/>
                </a:solidFill>
              </a:rPr>
              <a:t>Real-time playback improved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457200" y="205976"/>
            <a:ext cx="8229600" cy="581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Sprint 3</a:t>
            </a:r>
          </a:p>
        </p:txBody>
      </p:sp>
      <p:pic>
        <p:nvPicPr>
          <p:cNvPr id="80" name="Shape 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7650" y="211825"/>
            <a:ext cx="2492775" cy="4864424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Shape 81"/>
          <p:cNvSpPr txBox="1"/>
          <p:nvPr>
            <p:ph idx="1" type="body"/>
          </p:nvPr>
        </p:nvSpPr>
        <p:spPr>
          <a:xfrm>
            <a:off x="2995400" y="847300"/>
            <a:ext cx="5811899" cy="4078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b="1" lang="en" sz="2200">
                <a:solidFill>
                  <a:srgbClr val="FFFFFF"/>
                </a:solidFill>
              </a:rPr>
              <a:t>Major User Stories: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 sz="1800">
                <a:solidFill>
                  <a:srgbClr val="FFFFFF"/>
                </a:solidFill>
              </a:rPr>
              <a:t>2D visual Aviation-Style Dashboard introduced</a:t>
            </a:r>
          </a:p>
          <a:p>
            <a:pPr indent="-342900" lvl="1" marL="914400" rtl="0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Courier New"/>
              <a:buChar char="o"/>
            </a:pPr>
            <a:r>
              <a:rPr lang="en" sz="1800">
                <a:solidFill>
                  <a:srgbClr val="FFFFFF"/>
                </a:solidFill>
              </a:rPr>
              <a:t>Attitude, Heading, and Acceleration Gauges</a:t>
            </a:r>
          </a:p>
          <a:p>
            <a:pPr indent="0" lvl="0" marL="45720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 sz="1800">
                <a:solidFill>
                  <a:srgbClr val="FFFFFF"/>
                </a:solidFill>
              </a:rPr>
              <a:t>Gyroscope connected to Aviation-style Dashboard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 sz="1800">
                <a:solidFill>
                  <a:srgbClr val="FFFFFF"/>
                </a:solidFill>
              </a:rPr>
              <a:t>OpenGL integrated into Multi-Touch visualizer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457200" y="205976"/>
            <a:ext cx="8229600" cy="462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Sprint 4</a:t>
            </a:r>
          </a:p>
        </p:txBody>
      </p:sp>
      <p:pic>
        <p:nvPicPr>
          <p:cNvPr id="87" name="Shape 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06725" y="136062"/>
            <a:ext cx="2521781" cy="487137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Shape 88"/>
          <p:cNvSpPr txBox="1"/>
          <p:nvPr>
            <p:ph idx="1" type="body"/>
          </p:nvPr>
        </p:nvSpPr>
        <p:spPr>
          <a:xfrm>
            <a:off x="250600" y="893725"/>
            <a:ext cx="5811899" cy="4078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b="1" lang="en" sz="2200">
                <a:solidFill>
                  <a:srgbClr val="FFFFFF"/>
                </a:solidFill>
              </a:rPr>
              <a:t>Major User Stories: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 sz="1800">
                <a:solidFill>
                  <a:srgbClr val="FFFFFF"/>
                </a:solidFill>
              </a:rPr>
              <a:t>Developed 3D on-screen gyroscope visualization </a:t>
            </a:r>
          </a:p>
          <a:p>
            <a:pPr indent="-342900" lvl="1" marL="914400" rtl="0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Courier New"/>
              <a:buChar char="o"/>
            </a:pPr>
            <a:r>
              <a:rPr lang="en" sz="1800">
                <a:solidFill>
                  <a:srgbClr val="FFFFFF"/>
                </a:solidFill>
              </a:rPr>
              <a:t>large collab between Steven and Alfredo</a:t>
            </a:r>
          </a:p>
          <a:p>
            <a:pPr indent="0" lvl="0" marL="45720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 sz="1800">
                <a:solidFill>
                  <a:srgbClr val="FFFFFF"/>
                </a:solidFill>
              </a:rPr>
              <a:t>Fixed threading issue in Multi-Touch Visualizer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 sz="1800">
                <a:solidFill>
                  <a:srgbClr val="FFFFFF"/>
                </a:solidFill>
              </a:rPr>
              <a:t>Fixed portability issue with Gyroscope Visualizer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