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25"/>
  </p:notesMasterIdLst>
  <p:handoutMasterIdLst>
    <p:handoutMasterId r:id="rId26"/>
  </p:handoutMasterIdLst>
  <p:sldIdLst>
    <p:sldId id="257" r:id="rId3"/>
    <p:sldId id="263" r:id="rId4"/>
    <p:sldId id="264" r:id="rId5"/>
    <p:sldId id="265" r:id="rId6"/>
    <p:sldId id="283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84" r:id="rId15"/>
    <p:sldId id="274" r:id="rId16"/>
    <p:sldId id="275" r:id="rId17"/>
    <p:sldId id="277" r:id="rId18"/>
    <p:sldId id="276" r:id="rId19"/>
    <p:sldId id="281" r:id="rId20"/>
    <p:sldId id="279" r:id="rId21"/>
    <p:sldId id="282" r:id="rId22"/>
    <p:sldId id="285" r:id="rId23"/>
    <p:sldId id="280" r:id="rId24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2424" autoAdjust="0"/>
  </p:normalViewPr>
  <p:slideViewPr>
    <p:cSldViewPr snapToGrid="0">
      <p:cViewPr varScale="1">
        <p:scale>
          <a:sx n="89" d="100"/>
          <a:sy n="89" d="100"/>
        </p:scale>
        <p:origin x="4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E963C-1534-4F8D-B2A7-66D81AA259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43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12/11/2015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12/11/2015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12/11/2015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1473106" y="782358"/>
            <a:ext cx="8825658" cy="1145296"/>
          </a:xfrm>
        </p:spPr>
        <p:txBody>
          <a:bodyPr>
            <a:noAutofit/>
          </a:bodyPr>
          <a:lstStyle/>
          <a:p>
            <a:pPr algn="ctr"/>
            <a:r>
              <a:rPr lang="en-US" sz="2600" dirty="0" smtClean="0"/>
              <a:t>Senior project final presentation</a:t>
            </a:r>
          </a:p>
          <a:p>
            <a:pPr algn="ctr"/>
            <a:r>
              <a:rPr lang="en-US" sz="2600" dirty="0" smtClean="0"/>
              <a:t>fall2015</a:t>
            </a:r>
            <a:endParaRPr lang="en-US" sz="2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2390536"/>
            <a:ext cx="9320803" cy="2060452"/>
          </a:xfrm>
          <a:prstGeom prst="rect">
            <a:avLst/>
          </a:prstGeom>
        </p:spPr>
      </p:pic>
      <p:sp>
        <p:nvSpPr>
          <p:cNvPr id="7" name="Rectangle 4"/>
          <p:cNvSpPr txBox="1">
            <a:spLocks/>
          </p:cNvSpPr>
          <p:nvPr/>
        </p:nvSpPr>
        <p:spPr>
          <a:xfrm>
            <a:off x="4674807" y="5312408"/>
            <a:ext cx="2475636" cy="5097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u="sng" dirty="0" smtClean="0"/>
              <a:t>Team members:</a:t>
            </a:r>
            <a:endParaRPr lang="en-US" u="sng" dirty="0"/>
          </a:p>
        </p:txBody>
      </p:sp>
      <p:sp>
        <p:nvSpPr>
          <p:cNvPr id="8" name="Rectangle 4"/>
          <p:cNvSpPr txBox="1">
            <a:spLocks/>
          </p:cNvSpPr>
          <p:nvPr/>
        </p:nvSpPr>
        <p:spPr>
          <a:xfrm>
            <a:off x="1154955" y="5312408"/>
            <a:ext cx="1785953" cy="5097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u="sng" dirty="0" smtClean="0"/>
              <a:t>Mentors: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1154955" y="5944505"/>
            <a:ext cx="252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Gummi Traustason &amp; Jaime Borras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21427" y="5944504"/>
            <a:ext cx="252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Will Rodriguez &amp; Sergio Saucedo</a:t>
            </a:r>
            <a:endParaRPr lang="en-US" dirty="0"/>
          </a:p>
        </p:txBody>
      </p:sp>
      <p:sp>
        <p:nvSpPr>
          <p:cNvPr id="11" name="Rectangle 4"/>
          <p:cNvSpPr txBox="1">
            <a:spLocks/>
          </p:cNvSpPr>
          <p:nvPr/>
        </p:nvSpPr>
        <p:spPr>
          <a:xfrm>
            <a:off x="8174383" y="5312408"/>
            <a:ext cx="2475636" cy="5097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u="sng" dirty="0" smtClean="0"/>
              <a:t>Instructor:</a:t>
            </a:r>
            <a:endParaRPr lang="en-US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8121003" y="5944504"/>
            <a:ext cx="252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Masoud Sadjadi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288" y="1102991"/>
            <a:ext cx="6754482" cy="5581652"/>
          </a:xfrm>
        </p:spPr>
      </p:pic>
    </p:spTree>
    <p:extLst>
      <p:ext uri="{BB962C8B-B14F-4D97-AF65-F5344CB8AC3E}">
        <p14:creationId xmlns:p14="http://schemas.microsoft.com/office/powerpoint/2010/main" val="2249433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661" y="1418349"/>
            <a:ext cx="6019106" cy="498444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61389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H/W Requirements:</a:t>
            </a:r>
          </a:p>
          <a:p>
            <a:pPr lvl="1"/>
            <a:r>
              <a:rPr lang="en-US" dirty="0" smtClean="0"/>
              <a:t>Android Device with Bluetooth technology</a:t>
            </a:r>
          </a:p>
          <a:p>
            <a:pPr lvl="1"/>
            <a:r>
              <a:rPr lang="en-US" dirty="0" smtClean="0"/>
              <a:t>Arduino Micro-Controller</a:t>
            </a:r>
          </a:p>
          <a:p>
            <a:pPr lvl="1"/>
            <a:r>
              <a:rPr lang="en-US" dirty="0" smtClean="0"/>
              <a:t>PC with USB Ports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S/W Requirements:</a:t>
            </a:r>
          </a:p>
          <a:p>
            <a:pPr lvl="1"/>
            <a:r>
              <a:rPr lang="en-US" dirty="0" smtClean="0"/>
              <a:t>Processing.js</a:t>
            </a:r>
          </a:p>
          <a:p>
            <a:pPr lvl="1"/>
            <a:r>
              <a:rPr lang="en-US" dirty="0" smtClean="0"/>
              <a:t>PHP, JavaScript, jQuery, HTML &amp; CSS</a:t>
            </a:r>
          </a:p>
          <a:p>
            <a:pPr lvl="1"/>
            <a:r>
              <a:rPr lang="en-US" dirty="0" smtClean="0"/>
              <a:t>Parse.com</a:t>
            </a:r>
          </a:p>
          <a:p>
            <a:pPr lvl="1"/>
            <a:r>
              <a:rPr lang="en-US" dirty="0" smtClean="0"/>
              <a:t>Android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45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DEPLOYMENT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605" y="1276865"/>
            <a:ext cx="11157195" cy="5469924"/>
          </a:xfrm>
        </p:spPr>
      </p:pic>
    </p:spTree>
    <p:extLst>
      <p:ext uri="{BB962C8B-B14F-4D97-AF65-F5344CB8AC3E}">
        <p14:creationId xmlns:p14="http://schemas.microsoft.com/office/powerpoint/2010/main" val="1504991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DATA DESIGN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57" y="1243913"/>
            <a:ext cx="6588623" cy="549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94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AND PRIVACY</a:t>
            </a:r>
            <a:endParaRPr lang="en-US" dirty="0"/>
          </a:p>
        </p:txBody>
      </p:sp>
      <p:sp>
        <p:nvSpPr>
          <p:cNvPr id="4" name="Shape 125"/>
          <p:cNvSpPr/>
          <p:nvPr/>
        </p:nvSpPr>
        <p:spPr>
          <a:xfrm>
            <a:off x="1442250" y="5024083"/>
            <a:ext cx="5360053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Encryption protocols over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sensitive data</a:t>
            </a:r>
          </a:p>
        </p:txBody>
      </p:sp>
      <p:pic>
        <p:nvPicPr>
          <p:cNvPr id="5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55028" y="1853248"/>
            <a:ext cx="1947275" cy="1196419"/>
          </a:xfrm>
          <a:prstGeom prst="rect">
            <a:avLst/>
          </a:prstGeom>
          <a:ln w="88900">
            <a:miter lim="400000"/>
          </a:ln>
        </p:spPr>
      </p:pic>
      <p:sp>
        <p:nvSpPr>
          <p:cNvPr id="6" name="Shape 127"/>
          <p:cNvSpPr/>
          <p:nvPr/>
        </p:nvSpPr>
        <p:spPr>
          <a:xfrm rot="7200000">
            <a:off x="3583201" y="3984088"/>
            <a:ext cx="1880300" cy="291991"/>
          </a:xfrm>
          <a:prstGeom prst="rightArrow">
            <a:avLst>
              <a:gd name="adj1" fmla="val 42594"/>
              <a:gd name="adj2" fmla="val 164885"/>
            </a:avLst>
          </a:prstGeom>
          <a:solidFill>
            <a:srgbClr val="FDFEF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CFEFE"/>
                </a:solidFill>
              </a:defRPr>
            </a:pPr>
            <a:endParaRPr/>
          </a:p>
        </p:txBody>
      </p:sp>
      <p:sp>
        <p:nvSpPr>
          <p:cNvPr id="7" name="Shape 128"/>
          <p:cNvSpPr/>
          <p:nvPr/>
        </p:nvSpPr>
        <p:spPr>
          <a:xfrm>
            <a:off x="7173130" y="5024083"/>
            <a:ext cx="3922206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Session Management</a:t>
            </a:r>
          </a:p>
        </p:txBody>
      </p:sp>
      <p:sp>
        <p:nvSpPr>
          <p:cNvPr id="9" name="Shape 127"/>
          <p:cNvSpPr/>
          <p:nvPr/>
        </p:nvSpPr>
        <p:spPr>
          <a:xfrm rot="3600000">
            <a:off x="6232980" y="3969617"/>
            <a:ext cx="1880300" cy="291991"/>
          </a:xfrm>
          <a:prstGeom prst="rightArrow">
            <a:avLst>
              <a:gd name="adj1" fmla="val 42594"/>
              <a:gd name="adj2" fmla="val 164885"/>
            </a:avLst>
          </a:prstGeom>
          <a:solidFill>
            <a:srgbClr val="FDFEF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CFEFE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4044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54956" y="2970590"/>
            <a:ext cx="8825657" cy="1915647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Skillcourt’s system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89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778" y="55095"/>
            <a:ext cx="6705600" cy="6775975"/>
          </a:xfrm>
        </p:spPr>
      </p:pic>
    </p:spTree>
    <p:extLst>
      <p:ext uri="{BB962C8B-B14F-4D97-AF65-F5344CB8AC3E}">
        <p14:creationId xmlns:p14="http://schemas.microsoft.com/office/powerpoint/2010/main" val="2671067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ALGORITHM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604" y="1152983"/>
            <a:ext cx="7539487" cy="5589621"/>
          </a:xfrm>
        </p:spPr>
      </p:pic>
    </p:spTree>
    <p:extLst>
      <p:ext uri="{BB962C8B-B14F-4D97-AF65-F5344CB8AC3E}">
        <p14:creationId xmlns:p14="http://schemas.microsoft.com/office/powerpoint/2010/main" val="3710179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94116" y="1764855"/>
            <a:ext cx="4396339" cy="4195763"/>
          </a:xfrm>
        </p:spPr>
        <p:txBody>
          <a:bodyPr/>
          <a:lstStyle/>
          <a:p>
            <a:r>
              <a:rPr lang="en-US" dirty="0" smtClean="0"/>
              <a:t>SUNNY CASE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RAINY CASE</a:t>
            </a:r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273082"/>
              </p:ext>
            </p:extLst>
          </p:nvPr>
        </p:nvGraphicFramePr>
        <p:xfrm>
          <a:off x="4468895" y="1342389"/>
          <a:ext cx="6255671" cy="2520347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571871"/>
                <a:gridCol w="4683800"/>
              </a:tblGrid>
              <a:tr h="308735">
                <a:tc>
                  <a:txBody>
                    <a:bodyPr/>
                    <a:lstStyle/>
                    <a:p>
                      <a:pPr marL="635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Test Case ID: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2303" marR="72303" marT="72303" marB="72303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Player_Tutorial_1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2303" marR="72303" marT="72303" marB="72303"/>
                </a:tc>
              </a:tr>
              <a:tr h="308735">
                <a:tc>
                  <a:txBody>
                    <a:bodyPr/>
                    <a:lstStyle/>
                    <a:p>
                      <a:pPr marL="635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Purpose: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2303" marR="72303" marT="72303" marB="72303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Test that simulator tutorial starts when user clicks on Help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2303" marR="72303" marT="72303" marB="72303"/>
                </a:tc>
              </a:tr>
              <a:tr h="488336">
                <a:tc>
                  <a:txBody>
                    <a:bodyPr/>
                    <a:lstStyle/>
                    <a:p>
                      <a:pPr marL="635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Prerequisite: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2303" marR="72303" marT="72303" marB="72303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User has logged in as player</a:t>
                      </a:r>
                      <a:endParaRPr lang="en-US" sz="1300">
                        <a:effectLst/>
                      </a:endParaRPr>
                    </a:p>
                    <a:p>
                      <a:pPr marL="635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User is in the simulator view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2303" marR="72303" marT="72303" marB="72303"/>
                </a:tc>
              </a:tr>
              <a:tr h="308735">
                <a:tc>
                  <a:txBody>
                    <a:bodyPr/>
                    <a:lstStyle/>
                    <a:p>
                      <a:pPr marL="635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Data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2303" marR="72303" marT="72303" marB="72303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None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2303" marR="72303" marT="72303" marB="72303"/>
                </a:tc>
              </a:tr>
              <a:tr h="488336">
                <a:tc>
                  <a:txBody>
                    <a:bodyPr/>
                    <a:lstStyle/>
                    <a:p>
                      <a:pPr marL="635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Steps: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2303" marR="72303" marT="72303" marB="72303"/>
                </a:tc>
                <a:tc>
                  <a:txBody>
                    <a:bodyPr/>
                    <a:lstStyle/>
                    <a:p>
                      <a:pPr marL="330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</a:t>
                      </a:r>
                      <a:r>
                        <a:rPr lang="en-US" sz="800">
                          <a:effectLst/>
                        </a:rPr>
                        <a:t>  </a:t>
                      </a:r>
                      <a:r>
                        <a:rPr lang="en-US" sz="1000">
                          <a:effectLst/>
                        </a:rPr>
                        <a:t>User clicks on the Help tab</a:t>
                      </a:r>
                      <a:endParaRPr lang="en-US" sz="1300">
                        <a:effectLst/>
                      </a:endParaRPr>
                    </a:p>
                    <a:p>
                      <a:pPr marL="330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</a:t>
                      </a:r>
                      <a:r>
                        <a:rPr lang="en-US" sz="800">
                          <a:effectLst/>
                        </a:rPr>
                        <a:t>  </a:t>
                      </a:r>
                      <a:r>
                        <a:rPr lang="en-US" sz="1000">
                          <a:effectLst/>
                        </a:rPr>
                        <a:t>User goes over the tutorial steps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2303" marR="72303" marT="72303" marB="72303"/>
                </a:tc>
              </a:tr>
              <a:tr h="308735">
                <a:tc>
                  <a:txBody>
                    <a:bodyPr/>
                    <a:lstStyle/>
                    <a:p>
                      <a:pPr marL="635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Expected Results: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2303" marR="72303" marT="72303" marB="72303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Simulator Tutorial Guide starts with the corresponding steps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2303" marR="72303" marT="72303" marB="72303"/>
                </a:tc>
              </a:tr>
              <a:tr h="308735">
                <a:tc>
                  <a:txBody>
                    <a:bodyPr/>
                    <a:lstStyle/>
                    <a:p>
                      <a:pPr marL="635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Actual Results: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2303" marR="72303" marT="72303" marB="72303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As expected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2303" marR="72303" marT="72303" marB="72303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621508"/>
              </p:ext>
            </p:extLst>
          </p:nvPr>
        </p:nvGraphicFramePr>
        <p:xfrm>
          <a:off x="4468895" y="4006140"/>
          <a:ext cx="6255671" cy="2743003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571871"/>
                <a:gridCol w="4683800"/>
              </a:tblGrid>
              <a:tr h="308735">
                <a:tc>
                  <a:txBody>
                    <a:bodyPr/>
                    <a:lstStyle/>
                    <a:p>
                      <a:pPr marL="635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Test Case ID: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2303" marR="72303" marT="72303" marB="72303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smtClean="0">
                          <a:effectLst/>
                        </a:rPr>
                        <a:t>Player_Tutorial_2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2303" marR="72303" marT="72303" marB="72303"/>
                </a:tc>
              </a:tr>
              <a:tr h="308735">
                <a:tc>
                  <a:txBody>
                    <a:bodyPr/>
                    <a:lstStyle/>
                    <a:p>
                      <a:pPr marL="635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Purpose: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2303" marR="72303" marT="72303" marB="72303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Test that simulator tutorial </a:t>
                      </a:r>
                      <a:r>
                        <a:rPr lang="en-US" sz="1000" dirty="0" smtClean="0">
                          <a:effectLst/>
                        </a:rPr>
                        <a:t>doesn’t starts </a:t>
                      </a:r>
                      <a:r>
                        <a:rPr lang="en-US" sz="1000" dirty="0">
                          <a:effectLst/>
                        </a:rPr>
                        <a:t>when user clicks on Help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2303" marR="72303" marT="72303" marB="72303"/>
                </a:tc>
              </a:tr>
              <a:tr h="488336">
                <a:tc>
                  <a:txBody>
                    <a:bodyPr/>
                    <a:lstStyle/>
                    <a:p>
                      <a:pPr marL="635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Prerequisite: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2303" marR="72303" marT="72303" marB="72303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User has logged in as player</a:t>
                      </a:r>
                      <a:endParaRPr lang="en-US" sz="1300" dirty="0">
                        <a:effectLst/>
                      </a:endParaRPr>
                    </a:p>
                    <a:p>
                      <a:pPr marL="635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User is in the simulator </a:t>
                      </a:r>
                      <a:r>
                        <a:rPr lang="en-US" sz="1000" dirty="0" smtClean="0">
                          <a:effectLst/>
                        </a:rPr>
                        <a:t>view</a:t>
                      </a:r>
                    </a:p>
                    <a:p>
                      <a:pPr marL="635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</a:t>
                      </a:r>
                      <a:r>
                        <a:rPr lang="en-US" sz="1000" dirty="0" smtClean="0">
                          <a:effectLst/>
                        </a:rPr>
                        <a:t>User is in the middle of a routine simulation</a:t>
                      </a:r>
                      <a:endParaRPr lang="en-US" sz="1000" dirty="0" smtClean="0">
                        <a:effectLst/>
                      </a:endParaRPr>
                    </a:p>
                  </a:txBody>
                  <a:tcPr marL="72303" marR="72303" marT="72303" marB="72303"/>
                </a:tc>
              </a:tr>
              <a:tr h="308735">
                <a:tc>
                  <a:txBody>
                    <a:bodyPr/>
                    <a:lstStyle/>
                    <a:p>
                      <a:pPr marL="635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Data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2303" marR="72303" marT="72303" marB="72303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None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2303" marR="72303" marT="72303" marB="72303"/>
                </a:tc>
              </a:tr>
              <a:tr h="488336">
                <a:tc>
                  <a:txBody>
                    <a:bodyPr/>
                    <a:lstStyle/>
                    <a:p>
                      <a:pPr marL="635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Steps: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2303" marR="72303" marT="72303" marB="72303"/>
                </a:tc>
                <a:tc>
                  <a:txBody>
                    <a:bodyPr/>
                    <a:lstStyle/>
                    <a:p>
                      <a:pPr marL="330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1.</a:t>
                      </a:r>
                      <a:r>
                        <a:rPr lang="en-US" sz="800" dirty="0">
                          <a:effectLst/>
                        </a:rPr>
                        <a:t>  </a:t>
                      </a:r>
                      <a:r>
                        <a:rPr lang="en-US" sz="1000" dirty="0">
                          <a:effectLst/>
                        </a:rPr>
                        <a:t>User clicks on the Help </a:t>
                      </a:r>
                      <a:r>
                        <a:rPr lang="en-US" sz="1000" dirty="0" smtClean="0">
                          <a:effectLst/>
                        </a:rPr>
                        <a:t>tab</a:t>
                      </a:r>
                      <a:endParaRPr lang="en-US" sz="1300" dirty="0">
                        <a:effectLst/>
                      </a:endParaRPr>
                    </a:p>
                  </a:txBody>
                  <a:tcPr marL="72303" marR="72303" marT="72303" marB="72303"/>
                </a:tc>
              </a:tr>
              <a:tr h="308735">
                <a:tc>
                  <a:txBody>
                    <a:bodyPr/>
                    <a:lstStyle/>
                    <a:p>
                      <a:pPr marL="635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Expected Results: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2303" marR="72303" marT="72303" marB="72303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Simulator Tutorial </a:t>
                      </a:r>
                      <a:r>
                        <a:rPr lang="en-US" sz="1000" dirty="0" smtClean="0">
                          <a:effectLst/>
                        </a:rPr>
                        <a:t>Guide doesn’t start </a:t>
                      </a:r>
                      <a:r>
                        <a:rPr lang="en-US" sz="1000" dirty="0">
                          <a:effectLst/>
                        </a:rPr>
                        <a:t>with </a:t>
                      </a:r>
                      <a:r>
                        <a:rPr lang="en-US" sz="1000" dirty="0" smtClean="0">
                          <a:effectLst/>
                        </a:rPr>
                        <a:t>the</a:t>
                      </a:r>
                      <a:r>
                        <a:rPr lang="en-US" sz="1000" baseline="0" dirty="0" smtClean="0">
                          <a:effectLst/>
                        </a:rPr>
                        <a:t> simulation on the way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2303" marR="72303" marT="72303" marB="72303"/>
                </a:tc>
              </a:tr>
              <a:tr h="308735">
                <a:tc>
                  <a:txBody>
                    <a:bodyPr/>
                    <a:lstStyle/>
                    <a:p>
                      <a:pPr marL="635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Actual Results: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2303" marR="72303" marT="72303" marB="72303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As expected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2303" marR="72303" marT="72303" marB="7230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73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3700" b="1" dirty="0" smtClean="0"/>
              <a:t>Project Scope: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Team focused sport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Lack of </a:t>
            </a:r>
            <a:r>
              <a:rPr lang="en-US" sz="2800" dirty="0"/>
              <a:t>an interactive training </a:t>
            </a:r>
            <a:r>
              <a:rPr lang="en-US" sz="2800" dirty="0" smtClean="0"/>
              <a:t>facility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Lack of qualified </a:t>
            </a:r>
            <a:r>
              <a:rPr lang="en-US" sz="2800" dirty="0"/>
              <a:t>training staff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One coach per team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3600" b="1" dirty="0" smtClean="0"/>
              <a:t>Specific Problems to Tackle:</a:t>
            </a:r>
            <a:endParaRPr lang="en-US" sz="3600" b="1" dirty="0"/>
          </a:p>
          <a:p>
            <a:pPr>
              <a:lnSpc>
                <a:spcPct val="150000"/>
              </a:lnSpc>
            </a:pPr>
            <a:r>
              <a:rPr lang="en-US" sz="2900" dirty="0" smtClean="0"/>
              <a:t>Enhance the website’s usability and design limitations</a:t>
            </a:r>
            <a:endParaRPr lang="en-US" sz="2900" dirty="0"/>
          </a:p>
          <a:p>
            <a:pPr>
              <a:lnSpc>
                <a:spcPct val="150000"/>
              </a:lnSpc>
            </a:pPr>
            <a:r>
              <a:rPr lang="en-US" sz="2900" dirty="0" smtClean="0"/>
              <a:t>Implement </a:t>
            </a:r>
            <a:r>
              <a:rPr lang="en-US" sz="2900" dirty="0" smtClean="0"/>
              <a:t>Interactive content and improved user experience</a:t>
            </a:r>
            <a:endParaRPr lang="en-US" sz="2900" dirty="0"/>
          </a:p>
          <a:p>
            <a:pPr>
              <a:lnSpc>
                <a:spcPct val="150000"/>
              </a:lnSpc>
            </a:pPr>
            <a:r>
              <a:rPr lang="en-US" sz="2900" dirty="0" smtClean="0"/>
              <a:t>Improved website UIs</a:t>
            </a:r>
            <a:endParaRPr lang="en-US" sz="2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94116" y="1764855"/>
            <a:ext cx="4396339" cy="4195763"/>
          </a:xfrm>
        </p:spPr>
        <p:txBody>
          <a:bodyPr/>
          <a:lstStyle/>
          <a:p>
            <a:r>
              <a:rPr lang="en-US" dirty="0" smtClean="0"/>
              <a:t>SUNNY CASE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RAINY CASE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12823"/>
              </p:ext>
            </p:extLst>
          </p:nvPr>
        </p:nvGraphicFramePr>
        <p:xfrm>
          <a:off x="4387891" y="1469372"/>
          <a:ext cx="6255672" cy="279491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571871"/>
                <a:gridCol w="4683801"/>
              </a:tblGrid>
              <a:tr h="244129">
                <a:tc>
                  <a:txBody>
                    <a:bodyPr/>
                    <a:lstStyle/>
                    <a:p>
                      <a:pPr marL="635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Test Case ID: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Summary_Table_1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</a:tr>
              <a:tr h="244129">
                <a:tc>
                  <a:txBody>
                    <a:bodyPr/>
                    <a:lstStyle/>
                    <a:p>
                      <a:pPr marL="635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Purpose: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Test that a user is able change between tabs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</a:tr>
              <a:tr h="244129">
                <a:tc>
                  <a:txBody>
                    <a:bodyPr/>
                    <a:lstStyle/>
                    <a:p>
                      <a:pPr marL="635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Prerequisite: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User accesses the website homepage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</a:tr>
              <a:tr h="244129">
                <a:tc>
                  <a:txBody>
                    <a:bodyPr/>
                    <a:lstStyle/>
                    <a:p>
                      <a:pPr marL="635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Test Data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None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</a:tr>
              <a:tr h="920331">
                <a:tc>
                  <a:txBody>
                    <a:bodyPr/>
                    <a:lstStyle/>
                    <a:p>
                      <a:pPr marL="635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Steps: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330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1.</a:t>
                      </a:r>
                      <a:r>
                        <a:rPr lang="en-US" sz="700" dirty="0">
                          <a:effectLst/>
                        </a:rPr>
                        <a:t>  </a:t>
                      </a:r>
                      <a:r>
                        <a:rPr lang="en-US" sz="900" dirty="0">
                          <a:effectLst/>
                        </a:rPr>
                        <a:t>User clicks on SkillCourt tab</a:t>
                      </a:r>
                      <a:endParaRPr lang="en-US" sz="1100" dirty="0">
                        <a:effectLst/>
                      </a:endParaRPr>
                    </a:p>
                    <a:p>
                      <a:pPr marL="330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2.</a:t>
                      </a:r>
                      <a:r>
                        <a:rPr lang="en-US" sz="700" dirty="0">
                          <a:effectLst/>
                        </a:rPr>
                        <a:t>  </a:t>
                      </a:r>
                      <a:r>
                        <a:rPr lang="en-US" sz="900" dirty="0">
                          <a:effectLst/>
                        </a:rPr>
                        <a:t>User clicks on Live Demo tab</a:t>
                      </a:r>
                      <a:endParaRPr lang="en-US" sz="1100" dirty="0">
                        <a:effectLst/>
                      </a:endParaRPr>
                    </a:p>
                    <a:p>
                      <a:pPr marL="330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3.</a:t>
                      </a:r>
                      <a:r>
                        <a:rPr lang="en-US" sz="700" dirty="0">
                          <a:effectLst/>
                        </a:rPr>
                        <a:t>  </a:t>
                      </a:r>
                      <a:r>
                        <a:rPr lang="en-US" sz="900" dirty="0">
                          <a:effectLst/>
                        </a:rPr>
                        <a:t>User clicks on Player tab</a:t>
                      </a:r>
                      <a:endParaRPr lang="en-US" sz="1100" dirty="0">
                        <a:effectLst/>
                      </a:endParaRPr>
                    </a:p>
                    <a:p>
                      <a:pPr marL="330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4.</a:t>
                      </a:r>
                      <a:r>
                        <a:rPr lang="en-US" sz="700" dirty="0">
                          <a:effectLst/>
                        </a:rPr>
                        <a:t>  </a:t>
                      </a:r>
                      <a:r>
                        <a:rPr lang="en-US" sz="900" dirty="0">
                          <a:effectLst/>
                        </a:rPr>
                        <a:t>User clicks on Coach tab</a:t>
                      </a:r>
                      <a:endParaRPr lang="en-US" sz="1100" dirty="0">
                        <a:effectLst/>
                      </a:endParaRPr>
                    </a:p>
                    <a:p>
                      <a:pPr marL="330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5.  User clicks on Simulator tab</a:t>
                      </a:r>
                      <a:endParaRPr lang="en-US" sz="1100" dirty="0">
                        <a:effectLst/>
                      </a:endParaRPr>
                    </a:p>
                    <a:p>
                      <a:pPr marL="330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6.  User clicks on Routine Wizard tab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</a:tr>
              <a:tr h="379370">
                <a:tc>
                  <a:txBody>
                    <a:bodyPr/>
                    <a:lstStyle/>
                    <a:p>
                      <a:pPr marL="635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Expected Results: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The interactive summary table changes to displays corresponding information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</a:tr>
              <a:tr h="244129">
                <a:tc>
                  <a:txBody>
                    <a:bodyPr/>
                    <a:lstStyle/>
                    <a:p>
                      <a:pPr marL="635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Actual Results: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 As expected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569864"/>
              </p:ext>
            </p:extLst>
          </p:nvPr>
        </p:nvGraphicFramePr>
        <p:xfrm>
          <a:off x="4387891" y="4397573"/>
          <a:ext cx="6255672" cy="2311398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571871"/>
                <a:gridCol w="4683801"/>
              </a:tblGrid>
              <a:tr h="244129">
                <a:tc>
                  <a:txBody>
                    <a:bodyPr/>
                    <a:lstStyle/>
                    <a:p>
                      <a:pPr marL="635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Test Case ID: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smtClean="0">
                          <a:effectLst/>
                        </a:rPr>
                        <a:t>Summary_Table_3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</a:tr>
              <a:tr h="244129">
                <a:tc>
                  <a:txBody>
                    <a:bodyPr/>
                    <a:lstStyle/>
                    <a:p>
                      <a:pPr marL="635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Purpose: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 Test that a user is </a:t>
                      </a:r>
                      <a:r>
                        <a:rPr lang="en-US" sz="900" dirty="0" smtClean="0">
                          <a:effectLst/>
                        </a:rPr>
                        <a:t>not able </a:t>
                      </a:r>
                      <a:r>
                        <a:rPr lang="en-US" sz="900" dirty="0">
                          <a:effectLst/>
                        </a:rPr>
                        <a:t>change between tabs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</a:tr>
              <a:tr h="244129">
                <a:tc>
                  <a:txBody>
                    <a:bodyPr/>
                    <a:lstStyle/>
                    <a:p>
                      <a:pPr marL="635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Prerequisite: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User accesses the website homepage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</a:tr>
              <a:tr h="244129">
                <a:tc>
                  <a:txBody>
                    <a:bodyPr/>
                    <a:lstStyle/>
                    <a:p>
                      <a:pPr marL="635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Test Data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 None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</a:tr>
              <a:tr h="458849">
                <a:tc>
                  <a:txBody>
                    <a:bodyPr/>
                    <a:lstStyle/>
                    <a:p>
                      <a:pPr marL="635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Steps: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330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1.</a:t>
                      </a:r>
                      <a:r>
                        <a:rPr lang="en-US" sz="700" dirty="0">
                          <a:effectLst/>
                        </a:rPr>
                        <a:t>  </a:t>
                      </a:r>
                      <a:r>
                        <a:rPr lang="en-US" sz="900" dirty="0">
                          <a:effectLst/>
                        </a:rPr>
                        <a:t>User clicks on </a:t>
                      </a:r>
                      <a:r>
                        <a:rPr lang="en-US" sz="900" dirty="0" smtClean="0">
                          <a:effectLst/>
                        </a:rPr>
                        <a:t>User Modes</a:t>
                      </a:r>
                      <a:endParaRPr lang="en-US" sz="1100" dirty="0">
                        <a:effectLst/>
                      </a:endParaRPr>
                    </a:p>
                    <a:p>
                      <a:pPr marL="330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2.</a:t>
                      </a:r>
                      <a:r>
                        <a:rPr lang="en-US" sz="700" dirty="0">
                          <a:effectLst/>
                        </a:rPr>
                        <a:t>  </a:t>
                      </a:r>
                      <a:r>
                        <a:rPr lang="en-US" sz="900" dirty="0">
                          <a:effectLst/>
                        </a:rPr>
                        <a:t>User clicks on </a:t>
                      </a:r>
                      <a:r>
                        <a:rPr lang="en-US" sz="900" dirty="0" smtClean="0">
                          <a:effectLst/>
                        </a:rPr>
                        <a:t>Components</a:t>
                      </a:r>
                      <a:endParaRPr lang="en-US" sz="1100" dirty="0">
                        <a:effectLst/>
                      </a:endParaRPr>
                    </a:p>
                  </a:txBody>
                  <a:tcPr marL="63500" marR="63500" marT="63500" marB="63500"/>
                </a:tc>
              </a:tr>
              <a:tr h="379370">
                <a:tc>
                  <a:txBody>
                    <a:bodyPr/>
                    <a:lstStyle/>
                    <a:p>
                      <a:pPr marL="635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Expected Results: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 The interactive summary </a:t>
                      </a:r>
                      <a:r>
                        <a:rPr lang="en-US" sz="900" dirty="0" smtClean="0">
                          <a:effectLst/>
                        </a:rPr>
                        <a:t>table doesn’t change </a:t>
                      </a:r>
                      <a:r>
                        <a:rPr lang="en-US" sz="900" dirty="0">
                          <a:effectLst/>
                        </a:rPr>
                        <a:t>to displays </a:t>
                      </a:r>
                      <a:r>
                        <a:rPr lang="en-US" sz="900" dirty="0" smtClean="0">
                          <a:effectLst/>
                        </a:rPr>
                        <a:t>as they are just separators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</a:tr>
              <a:tr h="244129">
                <a:tc>
                  <a:txBody>
                    <a:bodyPr/>
                    <a:lstStyle/>
                    <a:p>
                      <a:pPr marL="635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Actual Results: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 As expected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263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</a:t>
            </a:r>
            <a:r>
              <a:rPr lang="en-US" dirty="0" smtClean="0"/>
              <a:t>contributions </a:t>
            </a:r>
            <a:r>
              <a:rPr lang="en-US" dirty="0" smtClean="0"/>
              <a:t>to this project </a:t>
            </a:r>
            <a:r>
              <a:rPr lang="en-US" dirty="0" smtClean="0"/>
              <a:t>were </a:t>
            </a:r>
            <a:r>
              <a:rPr lang="en-US" dirty="0" smtClean="0"/>
              <a:t>to </a:t>
            </a:r>
            <a:r>
              <a:rPr lang="en-US" dirty="0" smtClean="0"/>
              <a:t>enhance user experience by working on redesigning user interfaces and to improve system’s usability</a:t>
            </a:r>
            <a:r>
              <a:rPr lang="en-US" dirty="0" smtClean="0"/>
              <a:t>. Implementation of </a:t>
            </a:r>
            <a:r>
              <a:rPr lang="en-US" dirty="0"/>
              <a:t>i</a:t>
            </a:r>
            <a:r>
              <a:rPr lang="en-US" dirty="0" smtClean="0"/>
              <a:t>nteractive </a:t>
            </a:r>
            <a:r>
              <a:rPr lang="en-US" dirty="0"/>
              <a:t>t</a:t>
            </a:r>
            <a:r>
              <a:rPr lang="en-US" dirty="0" smtClean="0"/>
              <a:t>utorial guides solved one of the biggest problem for first-time user, since before, th</a:t>
            </a:r>
            <a:r>
              <a:rPr lang="en-US" dirty="0" smtClean="0"/>
              <a:t>e system’s ambiguous steps for simulator and routine creation did not facilitate users to know how to use these functionalities.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/>
              <a:t>Sergio Saucedo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Software Engineer.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sergiosaucedo91@gmail.com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7923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880" y="3036364"/>
            <a:ext cx="4728519" cy="242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1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SYSTEM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1292728"/>
            <a:ext cx="399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LIMITATIONS</a:t>
            </a:r>
            <a:endParaRPr lang="en-US" sz="2400" u="sng" dirty="0"/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dirty="0"/>
              <a:t>M</a:t>
            </a:r>
            <a:r>
              <a:rPr lang="en-US" sz="2800" dirty="0" smtClean="0"/>
              <a:t>obile application requires:</a:t>
            </a:r>
          </a:p>
          <a:p>
            <a:pPr lvl="1">
              <a:lnSpc>
                <a:spcPct val="150000"/>
              </a:lnSpc>
            </a:pPr>
            <a:r>
              <a:rPr lang="en-US" sz="2600" dirty="0" smtClean="0"/>
              <a:t>Arduino-Micro Controller connected via serial port to desktop Simulator for communication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SkillCourt 2.0 Website lacks:</a:t>
            </a:r>
          </a:p>
          <a:p>
            <a:pPr lvl="1">
              <a:lnSpc>
                <a:spcPct val="150000"/>
              </a:lnSpc>
            </a:pPr>
            <a:r>
              <a:rPr lang="en-US" sz="2600" dirty="0" smtClean="0"/>
              <a:t>Usability aspect of the subsystems</a:t>
            </a:r>
          </a:p>
          <a:p>
            <a:pPr lvl="1">
              <a:lnSpc>
                <a:spcPct val="150000"/>
              </a:lnSpc>
            </a:pPr>
            <a:r>
              <a:rPr lang="en-US" sz="2600" dirty="0" smtClean="0"/>
              <a:t>Lack of clear objective of the website for first-time users</a:t>
            </a:r>
          </a:p>
          <a:p>
            <a:pPr lvl="1">
              <a:lnSpc>
                <a:spcPct val="150000"/>
              </a:lnSpc>
            </a:pPr>
            <a:r>
              <a:rPr lang="en-US" sz="2600" dirty="0" smtClean="0"/>
              <a:t>Ambiguous steps to play/and or create routines.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4559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343" y="1320965"/>
            <a:ext cx="8031891" cy="5382194"/>
          </a:xfrm>
        </p:spPr>
      </p:pic>
    </p:spTree>
    <p:extLst>
      <p:ext uri="{BB962C8B-B14F-4D97-AF65-F5344CB8AC3E}">
        <p14:creationId xmlns:p14="http://schemas.microsoft.com/office/powerpoint/2010/main" val="327114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409250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Design </a:t>
            </a:r>
            <a:r>
              <a:rPr lang="en-US" dirty="0"/>
              <a:t>Interactive Summary Table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Player Tutorial Interactive Guide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Coach Tutorial Interactive Guide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Enhance SkillCourt homepage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Enhance SkillCourt about Page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Produce </a:t>
            </a:r>
            <a:r>
              <a:rPr lang="en-US" dirty="0" smtClean="0"/>
              <a:t>Real-Life </a:t>
            </a:r>
            <a:r>
              <a:rPr lang="en-US" dirty="0"/>
              <a:t>Demonstration Video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Implement </a:t>
            </a:r>
            <a:r>
              <a:rPr lang="en-US" dirty="0"/>
              <a:t>Interactive Team Members Display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Help button Tutorial </a:t>
            </a:r>
            <a:r>
              <a:rPr lang="en-US" dirty="0" smtClean="0"/>
              <a:t>I</a:t>
            </a:r>
            <a:r>
              <a:rPr lang="en-US" dirty="0" smtClean="0"/>
              <a:t>mplementation</a:t>
            </a:r>
          </a:p>
          <a:p>
            <a:pPr marL="457200" indent="-457200">
              <a:buAutoNum type="arabicPeriod"/>
            </a:pPr>
            <a:r>
              <a:rPr lang="en-US" dirty="0" smtClean="0"/>
              <a:t>Live Demo inside Interactive Summary Table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111" y="1260586"/>
            <a:ext cx="399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Implemented User Stories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12715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260586"/>
            <a:ext cx="399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USE CASE DIAGRAM</a:t>
            </a:r>
            <a:endParaRPr lang="en-US" sz="2400" u="sn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32" y="1853247"/>
            <a:ext cx="7094488" cy="4651069"/>
          </a:xfrm>
        </p:spPr>
      </p:pic>
    </p:spTree>
    <p:extLst>
      <p:ext uri="{BB962C8B-B14F-4D97-AF65-F5344CB8AC3E}">
        <p14:creationId xmlns:p14="http://schemas.microsoft.com/office/powerpoint/2010/main" val="129944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06378"/>
            <a:ext cx="8946541" cy="4934465"/>
          </a:xfrm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Use Case ID</a:t>
            </a:r>
            <a:r>
              <a:rPr lang="en-US" i="1" dirty="0"/>
              <a:t>:</a:t>
            </a:r>
            <a:r>
              <a:rPr lang="en-US" dirty="0"/>
              <a:t> </a:t>
            </a:r>
            <a:r>
              <a:rPr lang="en-US" b="1" dirty="0" smtClean="0"/>
              <a:t>SLS630 </a:t>
            </a:r>
            <a:r>
              <a:rPr lang="en-US" b="1" dirty="0"/>
              <a:t>– </a:t>
            </a:r>
            <a:r>
              <a:rPr lang="en-US" b="1" dirty="0"/>
              <a:t>Simulator </a:t>
            </a:r>
            <a:r>
              <a:rPr lang="en-US" b="1" dirty="0" smtClean="0"/>
              <a:t>Interactive Tutorial </a:t>
            </a:r>
          </a:p>
          <a:p>
            <a:r>
              <a:rPr lang="en-US" b="1" i="1" dirty="0" smtClean="0"/>
              <a:t>Details</a:t>
            </a:r>
            <a:r>
              <a:rPr lang="en-US" i="1" dirty="0" smtClean="0"/>
              <a:t>:</a:t>
            </a:r>
            <a:endParaRPr lang="en-US" dirty="0" smtClean="0"/>
          </a:p>
          <a:p>
            <a:r>
              <a:rPr lang="en-US" b="1" i="1" dirty="0" smtClean="0"/>
              <a:t>Actor</a:t>
            </a:r>
            <a:r>
              <a:rPr lang="en-US" b="1" i="1" dirty="0"/>
              <a:t>:</a:t>
            </a:r>
            <a:r>
              <a:rPr lang="en-US" b="1" dirty="0"/>
              <a:t> </a:t>
            </a:r>
            <a:r>
              <a:rPr lang="en-US" dirty="0" smtClean="0"/>
              <a:t>Player </a:t>
            </a:r>
            <a:r>
              <a:rPr lang="en-US" dirty="0"/>
              <a:t>User</a:t>
            </a:r>
          </a:p>
          <a:p>
            <a:r>
              <a:rPr lang="en-US" b="1" i="1" dirty="0"/>
              <a:t>Pre-conditions</a:t>
            </a:r>
            <a:r>
              <a:rPr lang="en-US" i="1" dirty="0"/>
              <a:t>:</a:t>
            </a:r>
            <a:endParaRPr lang="en-US" dirty="0"/>
          </a:p>
          <a:p>
            <a:r>
              <a:rPr lang="en-US" dirty="0"/>
              <a:t>1. Web page has been loaded</a:t>
            </a:r>
          </a:p>
          <a:p>
            <a:r>
              <a:rPr lang="en-US" dirty="0"/>
              <a:t>2. User is </a:t>
            </a:r>
            <a:r>
              <a:rPr lang="en-US" dirty="0" smtClean="0"/>
              <a:t>Player </a:t>
            </a:r>
            <a:r>
              <a:rPr lang="en-US" dirty="0"/>
              <a:t>and has logged </a:t>
            </a:r>
            <a:r>
              <a:rPr lang="en-US" dirty="0" smtClean="0"/>
              <a:t>in</a:t>
            </a:r>
          </a:p>
          <a:p>
            <a:r>
              <a:rPr lang="en-US" dirty="0" smtClean="0"/>
              <a:t>3. Player have gone into the Simulator view</a:t>
            </a:r>
            <a:endParaRPr lang="en-US" dirty="0"/>
          </a:p>
          <a:p>
            <a:r>
              <a:rPr lang="en-US" b="1" i="1" dirty="0"/>
              <a:t>Description: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Use case begins</a:t>
            </a:r>
            <a:r>
              <a:rPr lang="en-US" dirty="0"/>
              <a:t> </a:t>
            </a:r>
            <a:r>
              <a:rPr lang="en-US" dirty="0" smtClean="0"/>
              <a:t>when the user clicks on the </a:t>
            </a:r>
            <a:r>
              <a:rPr lang="en-US" dirty="0" smtClean="0"/>
              <a:t>Help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system shall </a:t>
            </a:r>
            <a:r>
              <a:rPr lang="en-US" dirty="0" smtClean="0"/>
              <a:t>start the simulator Tutorial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user shall click </a:t>
            </a:r>
            <a:r>
              <a:rPr lang="en-US" dirty="0" smtClean="0"/>
              <a:t>Next through all the tutorial steps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system shall block any click outside the tutorial’s controls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system shall provide the </a:t>
            </a:r>
            <a:r>
              <a:rPr lang="en-US" dirty="0" smtClean="0"/>
              <a:t>user a  Done button when there is no steps remaining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user shall </a:t>
            </a:r>
            <a:r>
              <a:rPr lang="en-US" dirty="0" smtClean="0"/>
              <a:t>click on Done to end tutorial or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u="sng" dirty="0" smtClean="0"/>
              <a:t>Use </a:t>
            </a:r>
            <a:r>
              <a:rPr lang="en-US" u="sng" dirty="0" smtClean="0"/>
              <a:t>case ends </a:t>
            </a:r>
            <a:r>
              <a:rPr lang="en-US" dirty="0" smtClean="0"/>
              <a:t>when </a:t>
            </a:r>
            <a:r>
              <a:rPr lang="en-US" dirty="0" smtClean="0"/>
              <a:t>the tutorial interfaces disappear and simulator regains click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970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290" y="1276709"/>
            <a:ext cx="5168672" cy="5353758"/>
          </a:xfrm>
        </p:spPr>
      </p:pic>
    </p:spTree>
    <p:extLst>
      <p:ext uri="{BB962C8B-B14F-4D97-AF65-F5344CB8AC3E}">
        <p14:creationId xmlns:p14="http://schemas.microsoft.com/office/powerpoint/2010/main" val="3503338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80972"/>
            <a:ext cx="8946541" cy="4667427"/>
          </a:xfrm>
        </p:spPr>
        <p:txBody>
          <a:bodyPr>
            <a:normAutofit/>
          </a:bodyPr>
          <a:lstStyle/>
          <a:p>
            <a:r>
              <a:rPr lang="en-US" sz="1300" b="1" i="1" dirty="0"/>
              <a:t>Use Case ID</a:t>
            </a:r>
            <a:r>
              <a:rPr lang="en-US" sz="1300" i="1" dirty="0"/>
              <a:t>:</a:t>
            </a:r>
            <a:r>
              <a:rPr lang="en-US" sz="1300" dirty="0"/>
              <a:t> </a:t>
            </a:r>
            <a:r>
              <a:rPr lang="en-US" sz="1300" b="1" dirty="0" smtClean="0"/>
              <a:t>SLS613 </a:t>
            </a:r>
            <a:r>
              <a:rPr lang="en-US" sz="1300" b="1" dirty="0"/>
              <a:t>– User will be able to </a:t>
            </a:r>
            <a:r>
              <a:rPr lang="en-US" sz="1300" b="1" dirty="0" smtClean="0"/>
              <a:t>change tab in the Interactive Summar</a:t>
            </a:r>
            <a:r>
              <a:rPr lang="en-US" sz="1300" b="1" dirty="0" smtClean="0"/>
              <a:t>y Table</a:t>
            </a:r>
            <a:r>
              <a:rPr lang="en-US" sz="1300" dirty="0" smtClean="0"/>
              <a:t>.</a:t>
            </a:r>
            <a:endParaRPr lang="en-US" sz="1300" dirty="0"/>
          </a:p>
          <a:p>
            <a:r>
              <a:rPr lang="en-US" sz="1300" b="1" i="1" dirty="0"/>
              <a:t>Details:</a:t>
            </a:r>
            <a:endParaRPr lang="en-US" sz="1300" b="1" dirty="0"/>
          </a:p>
          <a:p>
            <a:r>
              <a:rPr lang="en-US" sz="1300" b="1" i="1" dirty="0"/>
              <a:t>Actor:</a:t>
            </a:r>
            <a:r>
              <a:rPr lang="en-US" sz="1300" b="1" dirty="0"/>
              <a:t> </a:t>
            </a:r>
            <a:r>
              <a:rPr lang="en-US" sz="1300" dirty="0" smtClean="0"/>
              <a:t>Any </a:t>
            </a:r>
            <a:r>
              <a:rPr lang="en-US" sz="1300" dirty="0" smtClean="0"/>
              <a:t>User</a:t>
            </a:r>
            <a:endParaRPr lang="en-US" sz="1300" dirty="0"/>
          </a:p>
          <a:p>
            <a:r>
              <a:rPr lang="en-US" sz="1300" b="1" i="1" dirty="0"/>
              <a:t>Pre-conditions:</a:t>
            </a:r>
            <a:endParaRPr lang="en-US" sz="1300" b="1" dirty="0"/>
          </a:p>
          <a:p>
            <a:r>
              <a:rPr lang="en-US" sz="1300" dirty="0" smtClean="0"/>
              <a:t>1. Web </a:t>
            </a:r>
            <a:r>
              <a:rPr lang="en-US" sz="1300" dirty="0"/>
              <a:t>page has been loaded</a:t>
            </a:r>
          </a:p>
          <a:p>
            <a:r>
              <a:rPr lang="en-US" sz="1300" b="1" i="1" dirty="0" smtClean="0"/>
              <a:t>Description</a:t>
            </a:r>
            <a:r>
              <a:rPr lang="en-US" sz="1300" b="1" i="1" dirty="0"/>
              <a:t>:</a:t>
            </a:r>
            <a:endParaRPr lang="en-US" sz="1300" b="1" dirty="0"/>
          </a:p>
          <a:p>
            <a:pPr>
              <a:buFont typeface="+mj-lt"/>
              <a:buAutoNum type="arabicPeriod"/>
            </a:pPr>
            <a:r>
              <a:rPr lang="en-US" sz="1300" u="sng" dirty="0"/>
              <a:t>Use case begins</a:t>
            </a:r>
            <a:r>
              <a:rPr lang="en-US" sz="1300" dirty="0"/>
              <a:t> when the </a:t>
            </a:r>
            <a:r>
              <a:rPr lang="en-US" sz="1300" dirty="0" smtClean="0"/>
              <a:t>homepage is loaded </a:t>
            </a:r>
          </a:p>
          <a:p>
            <a:pPr>
              <a:buFont typeface="+mj-lt"/>
              <a:buAutoNum type="arabicPeriod"/>
            </a:pPr>
            <a:r>
              <a:rPr lang="en-US" sz="1300" dirty="0" smtClean="0"/>
              <a:t>The </a:t>
            </a:r>
            <a:r>
              <a:rPr lang="en-US" sz="1300" dirty="0"/>
              <a:t>system shall </a:t>
            </a:r>
            <a:r>
              <a:rPr lang="en-US" sz="1300" dirty="0" smtClean="0"/>
              <a:t>start playing automatically th</a:t>
            </a:r>
            <a:r>
              <a:rPr lang="en-US" sz="1300" dirty="0" smtClean="0"/>
              <a:t>e Live Demo video</a:t>
            </a:r>
            <a:endParaRPr lang="en-US" sz="1300" dirty="0"/>
          </a:p>
          <a:p>
            <a:pPr>
              <a:buFont typeface="+mj-lt"/>
              <a:buAutoNum type="arabicPeriod"/>
            </a:pPr>
            <a:r>
              <a:rPr lang="en-US" sz="1300" dirty="0" smtClean="0"/>
              <a:t>The user shall click in Simulator tab in the Interactive Summary Table</a:t>
            </a:r>
          </a:p>
          <a:p>
            <a:pPr>
              <a:buFont typeface="+mj-lt"/>
              <a:buAutoNum type="arabicPeriod"/>
            </a:pPr>
            <a:r>
              <a:rPr lang="en-US" sz="1300" dirty="0"/>
              <a:t>The system shall </a:t>
            </a:r>
            <a:r>
              <a:rPr lang="en-US" sz="1300" dirty="0" smtClean="0"/>
              <a:t>pause the video and </a:t>
            </a:r>
            <a:r>
              <a:rPr lang="en-US" sz="1300" dirty="0"/>
              <a:t>present the user with </a:t>
            </a:r>
            <a:r>
              <a:rPr lang="en-US" sz="1300" dirty="0" smtClean="0"/>
              <a:t>the Simulator </a:t>
            </a:r>
            <a:r>
              <a:rPr lang="en-US" sz="1300" dirty="0"/>
              <a:t>tab information</a:t>
            </a:r>
          </a:p>
          <a:p>
            <a:pPr>
              <a:buFont typeface="+mj-lt"/>
              <a:buAutoNum type="arabicPeriod"/>
            </a:pPr>
            <a:r>
              <a:rPr lang="en-US" sz="1300" dirty="0"/>
              <a:t>The user shall click in </a:t>
            </a:r>
            <a:r>
              <a:rPr lang="en-US" sz="1300" dirty="0" smtClean="0"/>
              <a:t>Live Demo tab</a:t>
            </a:r>
          </a:p>
          <a:p>
            <a:pPr>
              <a:buFont typeface="+mj-lt"/>
              <a:buAutoNum type="arabicPeriod"/>
            </a:pPr>
            <a:r>
              <a:rPr lang="en-US" sz="1300" dirty="0"/>
              <a:t>The system shall </a:t>
            </a:r>
            <a:r>
              <a:rPr lang="en-US" sz="1300" dirty="0" smtClean="0"/>
              <a:t>resume </a:t>
            </a:r>
            <a:r>
              <a:rPr lang="en-US" sz="1300" dirty="0"/>
              <a:t>the video </a:t>
            </a:r>
            <a:r>
              <a:rPr lang="en-US" sz="1300" dirty="0" smtClean="0"/>
              <a:t>where it was left up</a:t>
            </a:r>
          </a:p>
          <a:p>
            <a:pPr>
              <a:buFont typeface="+mj-lt"/>
              <a:buAutoNum type="arabicPeriod"/>
            </a:pPr>
            <a:r>
              <a:rPr lang="en-US" sz="1300" u="sng" dirty="0" smtClean="0"/>
              <a:t>Use </a:t>
            </a:r>
            <a:r>
              <a:rPr lang="en-US" sz="1300" u="sng" dirty="0"/>
              <a:t>case ends </a:t>
            </a:r>
            <a:r>
              <a:rPr lang="en-US" sz="1300" dirty="0"/>
              <a:t>when </a:t>
            </a:r>
            <a:r>
              <a:rPr lang="en-US" sz="1300" dirty="0" smtClean="0"/>
              <a:t>the video successfully resumes playing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680342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(Ion green design, widescreen)</Template>
  <TotalTime>1304</TotalTime>
  <Words>856</Words>
  <Application>Microsoft Office PowerPoint</Application>
  <PresentationFormat>Widescreen</PresentationFormat>
  <Paragraphs>193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Helvetica Neue Light</vt:lpstr>
      <vt:lpstr>Wingdings 3</vt:lpstr>
      <vt:lpstr>Ion</vt:lpstr>
      <vt:lpstr>PowerPoint Presentation</vt:lpstr>
      <vt:lpstr>PROBLEM DEFINITION</vt:lpstr>
      <vt:lpstr>CURRENT SYSTEM</vt:lpstr>
      <vt:lpstr>PROJECT MANAGEMENT</vt:lpstr>
      <vt:lpstr>REQUIREMENTS</vt:lpstr>
      <vt:lpstr>REQUIREMENTS</vt:lpstr>
      <vt:lpstr>USE CASE</vt:lpstr>
      <vt:lpstr>SEQUENCE DIAGRAM</vt:lpstr>
      <vt:lpstr>USE CASE</vt:lpstr>
      <vt:lpstr>SEQUENCE DIAGRAM</vt:lpstr>
      <vt:lpstr>SYSTEM DESIGN</vt:lpstr>
      <vt:lpstr>SYSTEM DEPLOYMENT</vt:lpstr>
      <vt:lpstr>SYSTEM DEPLOYMENT</vt:lpstr>
      <vt:lpstr>PERSISTENT DATA DESIGN</vt:lpstr>
      <vt:lpstr>SECURITY AND PRIVACY</vt:lpstr>
      <vt:lpstr>CLASS DIAGRAM</vt:lpstr>
      <vt:lpstr>PowerPoint Presentation</vt:lpstr>
      <vt:lpstr>MAIN ALGORITHM</vt:lpstr>
      <vt:lpstr>TEST CASES</vt:lpstr>
      <vt:lpstr>TEST CASES</vt:lpstr>
      <vt:lpstr>SUMMARY</vt:lpstr>
      <vt:lpstr>Thank you.</vt:lpstr>
    </vt:vector>
  </TitlesOfParts>
  <Company>Ultimate Software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Rodriguez</dc:creator>
  <cp:keywords/>
  <cp:lastModifiedBy>SLS</cp:lastModifiedBy>
  <cp:revision>52</cp:revision>
  <cp:lastPrinted>2012-08-15T21:38:02Z</cp:lastPrinted>
  <dcterms:created xsi:type="dcterms:W3CDTF">2015-12-08T02:01:35Z</dcterms:created>
  <dcterms:modified xsi:type="dcterms:W3CDTF">2015-12-11T11:07:14Z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