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8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8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8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8400" kern="1200">
        <a:solidFill>
          <a:schemeClr val="tx1"/>
        </a:solidFill>
        <a:latin typeface="Arial" charset="0"/>
        <a:ea typeface="ＭＳ Ｐゴシック" pitchFamily="34" charset="-128"/>
        <a:cs typeface="+mn-cs"/>
      </a:defRPr>
    </a:lvl5pPr>
    <a:lvl6pPr marL="2286000" algn="l" defTabSz="914400" rtl="0" eaLnBrk="1" latinLnBrk="0" hangingPunct="1">
      <a:defRPr sz="8400" kern="1200">
        <a:solidFill>
          <a:schemeClr val="tx1"/>
        </a:solidFill>
        <a:latin typeface="Arial" charset="0"/>
        <a:ea typeface="ＭＳ Ｐゴシック" pitchFamily="34" charset="-128"/>
        <a:cs typeface="+mn-cs"/>
      </a:defRPr>
    </a:lvl6pPr>
    <a:lvl7pPr marL="2743200" algn="l" defTabSz="914400" rtl="0" eaLnBrk="1" latinLnBrk="0" hangingPunct="1">
      <a:defRPr sz="8400" kern="1200">
        <a:solidFill>
          <a:schemeClr val="tx1"/>
        </a:solidFill>
        <a:latin typeface="Arial" charset="0"/>
        <a:ea typeface="ＭＳ Ｐゴシック" pitchFamily="34" charset="-128"/>
        <a:cs typeface="+mn-cs"/>
      </a:defRPr>
    </a:lvl7pPr>
    <a:lvl8pPr marL="3200400" algn="l" defTabSz="914400" rtl="0" eaLnBrk="1" latinLnBrk="0" hangingPunct="1">
      <a:defRPr sz="8400" kern="1200">
        <a:solidFill>
          <a:schemeClr val="tx1"/>
        </a:solidFill>
        <a:latin typeface="Arial" charset="0"/>
        <a:ea typeface="ＭＳ Ｐゴシック" pitchFamily="34" charset="-128"/>
        <a:cs typeface="+mn-cs"/>
      </a:defRPr>
    </a:lvl8pPr>
    <a:lvl9pPr marL="3657600" algn="l" defTabSz="914400" rtl="0" eaLnBrk="1" latinLnBrk="0" hangingPunct="1">
      <a:defRPr sz="8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241"/>
    <a:srgbClr val="0033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16" autoAdjust="0"/>
    <p:restoredTop sz="96412" autoAdjust="0"/>
  </p:normalViewPr>
  <p:slideViewPr>
    <p:cSldViewPr>
      <p:cViewPr>
        <p:scale>
          <a:sx n="50" d="100"/>
          <a:sy n="50" d="100"/>
        </p:scale>
        <p:origin x="138" y="-8832"/>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3FC5A981-FA21-416A-BA80-DDB07E0C812F}" type="datetime1">
              <a:rPr lang="en-US" altLang="en-US"/>
              <a:pPr>
                <a:defRPr/>
              </a:pPr>
              <a:t>12/7/2015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5D40E84A-8808-406A-9159-5FE72BDB75E2}" type="slidenum">
              <a:rPr lang="en-US" altLang="en-US"/>
              <a:pPr>
                <a:defRPr/>
              </a:pPr>
              <a:t>‹#›</a:t>
            </a:fld>
            <a:endParaRPr lang="en-US" altLang="en-US"/>
          </a:p>
        </p:txBody>
      </p:sp>
    </p:spTree>
    <p:extLst>
      <p:ext uri="{BB962C8B-B14F-4D97-AF65-F5344CB8AC3E}">
        <p14:creationId xmlns:p14="http://schemas.microsoft.com/office/powerpoint/2010/main" val="1428220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ＭＳ Ｐゴシック"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31725" indent="-37474525"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6E98A23-660E-4784-90D2-A833BA35A7F0}" type="slidenum">
              <a:rPr lang="en-US" altLang="en-US" smtClean="0">
                <a:latin typeface="Arial" charset="0"/>
              </a:rPr>
              <a:pPr eaLnBrk="1" hangingPunct="1">
                <a:spcBef>
                  <a:spcPct val="0"/>
                </a:spcBef>
              </a:pPr>
              <a:t>1</a:t>
            </a:fld>
            <a:endParaRPr lang="en-US" altLang="en-US" smtClean="0">
              <a:latin typeface="Arial" charset="0"/>
            </a:endParaRPr>
          </a:p>
        </p:txBody>
      </p:sp>
    </p:spTree>
    <p:extLst>
      <p:ext uri="{BB962C8B-B14F-4D97-AF65-F5344CB8AC3E}">
        <p14:creationId xmlns:p14="http://schemas.microsoft.com/office/powerpoint/2010/main" val="32577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2F3E08-DC15-4A67-A5E3-45D7CEC5E8E5}" type="slidenum">
              <a:rPr lang="en-US" altLang="en-US"/>
              <a:pPr>
                <a:defRPr/>
              </a:pPr>
              <a:t>‹#›</a:t>
            </a:fld>
            <a:endParaRPr lang="en-US" altLang="en-US"/>
          </a:p>
        </p:txBody>
      </p:sp>
    </p:spTree>
    <p:extLst>
      <p:ext uri="{BB962C8B-B14F-4D97-AF65-F5344CB8AC3E}">
        <p14:creationId xmlns:p14="http://schemas.microsoft.com/office/powerpoint/2010/main" val="26971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AE88B7-9A78-4AAA-A5A2-310EDCB2AEFB}" type="slidenum">
              <a:rPr lang="en-US" altLang="en-US"/>
              <a:pPr>
                <a:defRPr/>
              </a:pPr>
              <a:t>‹#›</a:t>
            </a:fld>
            <a:endParaRPr lang="en-US" altLang="en-US"/>
          </a:p>
        </p:txBody>
      </p:sp>
    </p:spTree>
    <p:extLst>
      <p:ext uri="{BB962C8B-B14F-4D97-AF65-F5344CB8AC3E}">
        <p14:creationId xmlns:p14="http://schemas.microsoft.com/office/powerpoint/2010/main" val="8381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955E96-53BB-4CA7-AF04-7AC10D0ED3E7}" type="slidenum">
              <a:rPr lang="en-US" altLang="en-US"/>
              <a:pPr>
                <a:defRPr/>
              </a:pPr>
              <a:t>‹#›</a:t>
            </a:fld>
            <a:endParaRPr lang="en-US" altLang="en-US"/>
          </a:p>
        </p:txBody>
      </p:sp>
    </p:spTree>
    <p:extLst>
      <p:ext uri="{BB962C8B-B14F-4D97-AF65-F5344CB8AC3E}">
        <p14:creationId xmlns:p14="http://schemas.microsoft.com/office/powerpoint/2010/main" val="25544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8D64D5-8BCE-408C-8CBE-9F81493BE58A}" type="slidenum">
              <a:rPr lang="en-US" altLang="en-US"/>
              <a:pPr>
                <a:defRPr/>
              </a:pPr>
              <a:t>‹#›</a:t>
            </a:fld>
            <a:endParaRPr lang="en-US" altLang="en-US"/>
          </a:p>
        </p:txBody>
      </p:sp>
    </p:spTree>
    <p:extLst>
      <p:ext uri="{BB962C8B-B14F-4D97-AF65-F5344CB8AC3E}">
        <p14:creationId xmlns:p14="http://schemas.microsoft.com/office/powerpoint/2010/main" val="310835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31A9E4-C991-4FA6-AD38-93833ABAF91E}" type="slidenum">
              <a:rPr lang="en-US" altLang="en-US"/>
              <a:pPr>
                <a:defRPr/>
              </a:pPr>
              <a:t>‹#›</a:t>
            </a:fld>
            <a:endParaRPr lang="en-US" altLang="en-US"/>
          </a:p>
        </p:txBody>
      </p:sp>
    </p:spTree>
    <p:extLst>
      <p:ext uri="{BB962C8B-B14F-4D97-AF65-F5344CB8AC3E}">
        <p14:creationId xmlns:p14="http://schemas.microsoft.com/office/powerpoint/2010/main" val="26613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2F22EF-4636-49E8-811E-80FED5D6B289}" type="slidenum">
              <a:rPr lang="en-US" altLang="en-US"/>
              <a:pPr>
                <a:defRPr/>
              </a:pPr>
              <a:t>‹#›</a:t>
            </a:fld>
            <a:endParaRPr lang="en-US" altLang="en-US"/>
          </a:p>
        </p:txBody>
      </p:sp>
    </p:spTree>
    <p:extLst>
      <p:ext uri="{BB962C8B-B14F-4D97-AF65-F5344CB8AC3E}">
        <p14:creationId xmlns:p14="http://schemas.microsoft.com/office/powerpoint/2010/main" val="2502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6CDF17-85DD-4C13-9A4A-F07D5F9E758F}" type="slidenum">
              <a:rPr lang="en-US" altLang="en-US"/>
              <a:pPr>
                <a:defRPr/>
              </a:pPr>
              <a:t>‹#›</a:t>
            </a:fld>
            <a:endParaRPr lang="en-US" altLang="en-US"/>
          </a:p>
        </p:txBody>
      </p:sp>
    </p:spTree>
    <p:extLst>
      <p:ext uri="{BB962C8B-B14F-4D97-AF65-F5344CB8AC3E}">
        <p14:creationId xmlns:p14="http://schemas.microsoft.com/office/powerpoint/2010/main" val="390037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7E19DF4-7DFB-497C-B7C2-6C8CB4E44C0F}" type="slidenum">
              <a:rPr lang="en-US" altLang="en-US"/>
              <a:pPr>
                <a:defRPr/>
              </a:pPr>
              <a:t>‹#›</a:t>
            </a:fld>
            <a:endParaRPr lang="en-US" altLang="en-US"/>
          </a:p>
        </p:txBody>
      </p:sp>
    </p:spTree>
    <p:extLst>
      <p:ext uri="{BB962C8B-B14F-4D97-AF65-F5344CB8AC3E}">
        <p14:creationId xmlns:p14="http://schemas.microsoft.com/office/powerpoint/2010/main" val="44963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89A8F16-F7B0-4ACC-A09B-25E4D861778E}" type="slidenum">
              <a:rPr lang="en-US" altLang="en-US"/>
              <a:pPr>
                <a:defRPr/>
              </a:pPr>
              <a:t>‹#›</a:t>
            </a:fld>
            <a:endParaRPr lang="en-US" altLang="en-US"/>
          </a:p>
        </p:txBody>
      </p:sp>
    </p:spTree>
    <p:extLst>
      <p:ext uri="{BB962C8B-B14F-4D97-AF65-F5344CB8AC3E}">
        <p14:creationId xmlns:p14="http://schemas.microsoft.com/office/powerpoint/2010/main" val="68656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94EC5E-19CB-43E7-B1A4-F6E77D461BA7}" type="slidenum">
              <a:rPr lang="en-US" altLang="en-US"/>
              <a:pPr>
                <a:defRPr/>
              </a:pPr>
              <a:t>‹#›</a:t>
            </a:fld>
            <a:endParaRPr lang="en-US" altLang="en-US"/>
          </a:p>
        </p:txBody>
      </p:sp>
    </p:spTree>
    <p:extLst>
      <p:ext uri="{BB962C8B-B14F-4D97-AF65-F5344CB8AC3E}">
        <p14:creationId xmlns:p14="http://schemas.microsoft.com/office/powerpoint/2010/main" val="411794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0BCD59-7D66-4FC4-A7F3-435C0E298E9B}" type="slidenum">
              <a:rPr lang="en-US" altLang="en-US"/>
              <a:pPr>
                <a:defRPr/>
              </a:pPr>
              <a:t>‹#›</a:t>
            </a:fld>
            <a:endParaRPr lang="en-US" altLang="en-US"/>
          </a:p>
        </p:txBody>
      </p:sp>
    </p:spTree>
    <p:extLst>
      <p:ext uri="{BB962C8B-B14F-4D97-AF65-F5344CB8AC3E}">
        <p14:creationId xmlns:p14="http://schemas.microsoft.com/office/powerpoint/2010/main" val="104532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ea typeface="ＭＳ Ｐゴシック" charset="-128"/>
              </a:defRPr>
            </a:lvl1pPr>
          </a:lstStyle>
          <a:p>
            <a:pPr>
              <a:defRPr/>
            </a:pPr>
            <a:fld id="{3F38D020-1737-4268-A58F-48E5C11A41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Rockwell" panose="02060603020205020403" pitchFamily="18" charset="0"/>
              </a:rPr>
              <a:t>Senior Project, 2015, </a:t>
            </a:r>
            <a:r>
              <a:rPr lang="en-US" altLang="en-US" sz="7200" b="1" dirty="0" smtClean="0">
                <a:effectLst>
                  <a:outerShdw blurRad="38100" dist="38100" dir="2700000" algn="tl">
                    <a:srgbClr val="C0C0C0"/>
                  </a:outerShdw>
                </a:effectLst>
                <a:latin typeface="Rockwell" panose="02060603020205020403" pitchFamily="18" charset="0"/>
              </a:rPr>
              <a:t>Fall</a:t>
            </a:r>
            <a:endParaRPr lang="en-US" altLang="en-US" sz="7200" dirty="0" smtClean="0">
              <a:latin typeface="Rockwell" panose="02060603020205020403" pitchFamily="18" charset="0"/>
            </a:endParaRPr>
          </a:p>
        </p:txBody>
      </p:sp>
      <p:sp>
        <p:nvSpPr>
          <p:cNvPr id="2051" name="Text Box 12"/>
          <p:cNvSpPr txBox="1">
            <a:spLocks noChangeArrowheads="1"/>
          </p:cNvSpPr>
          <p:nvPr/>
        </p:nvSpPr>
        <p:spPr bwMode="auto">
          <a:xfrm>
            <a:off x="6561138" y="2732784"/>
            <a:ext cx="19796125" cy="245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37931725" indent="-37474525" defTabSz="985838" eaLnBrk="0" hangingPunct="0">
              <a:spcBef>
                <a:spcPct val="20000"/>
              </a:spcBef>
              <a:buChar char="–"/>
              <a:defRPr sz="13100">
                <a:solidFill>
                  <a:schemeClr val="tx1"/>
                </a:solidFill>
                <a:latin typeface="Arial" charset="0"/>
                <a:ea typeface="ＭＳ Ｐゴシック" pitchFamily="34" charset="-128"/>
              </a:defRPr>
            </a:lvl2pPr>
            <a:lvl3pPr marL="5356225" indent="-1071563" defTabSz="985838" eaLnBrk="0" hangingPunct="0">
              <a:spcBef>
                <a:spcPct val="20000"/>
              </a:spcBef>
              <a:buChar char="•"/>
              <a:defRPr sz="11200">
                <a:solidFill>
                  <a:schemeClr val="tx1"/>
                </a:solidFill>
                <a:latin typeface="Arial" charset="0"/>
                <a:ea typeface="ＭＳ Ｐゴシック" pitchFamily="34" charset="-128"/>
              </a:defRPr>
            </a:lvl3pPr>
            <a:lvl4pPr marL="7497763" indent="-1071563" defTabSz="985838" eaLnBrk="0" hangingPunct="0">
              <a:spcBef>
                <a:spcPct val="20000"/>
              </a:spcBef>
              <a:buChar char="–"/>
              <a:defRPr sz="9400">
                <a:solidFill>
                  <a:schemeClr val="tx1"/>
                </a:solidFill>
                <a:latin typeface="Arial" charset="0"/>
                <a:ea typeface="ＭＳ Ｐゴシック" pitchFamily="34" charset="-128"/>
              </a:defRPr>
            </a:lvl4pPr>
            <a:lvl5pPr marL="9640888" indent="-1071563" defTabSz="985838" eaLnBrk="0" hangingPunct="0">
              <a:spcBef>
                <a:spcPct val="20000"/>
              </a:spcBef>
              <a:buChar char="»"/>
              <a:defRPr sz="9400">
                <a:solidFill>
                  <a:schemeClr val="tx1"/>
                </a:solidFill>
                <a:latin typeface="Arial" charset="0"/>
                <a:ea typeface="ＭＳ Ｐゴシック"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0"/>
              </a:spcBef>
              <a:buFontTx/>
              <a:buNone/>
            </a:pPr>
            <a:r>
              <a:rPr lang="en-US" altLang="en-US" sz="4800" b="1" dirty="0">
                <a:solidFill>
                  <a:srgbClr val="003366"/>
                </a:solidFill>
              </a:rPr>
              <a:t>Smart Systems for Occupancy and Building Energy Control</a:t>
            </a:r>
          </a:p>
          <a:p>
            <a:pPr algn="ctr" eaLnBrk="1" hangingPunct="1">
              <a:spcBef>
                <a:spcPct val="0"/>
              </a:spcBef>
              <a:buFontTx/>
              <a:buNone/>
            </a:pPr>
            <a:r>
              <a:rPr lang="en-US" altLang="en-US" sz="3500" b="1" dirty="0">
                <a:solidFill>
                  <a:srgbClr val="003366"/>
                </a:solidFill>
              </a:rPr>
              <a:t>Student: </a:t>
            </a:r>
            <a:r>
              <a:rPr lang="en-US" altLang="en-US" sz="3500" dirty="0" smtClean="0">
                <a:solidFill>
                  <a:srgbClr val="003366"/>
                </a:solidFill>
              </a:rPr>
              <a:t>Eduardo Castillo, </a:t>
            </a:r>
            <a:r>
              <a:rPr lang="en-US" altLang="en-US" sz="3500" dirty="0">
                <a:solidFill>
                  <a:srgbClr val="003366"/>
                </a:solidFill>
              </a:rPr>
              <a:t>Florida International University</a:t>
            </a:r>
          </a:p>
          <a:p>
            <a:pPr algn="ctr" eaLnBrk="1" hangingPunct="1">
              <a:spcBef>
                <a:spcPct val="0"/>
              </a:spcBef>
              <a:buNone/>
            </a:pPr>
            <a:r>
              <a:rPr lang="en-US" altLang="en-US" sz="3500" b="1" dirty="0">
                <a:solidFill>
                  <a:srgbClr val="003366"/>
                </a:solidFill>
              </a:rPr>
              <a:t>Mentor:</a:t>
            </a:r>
            <a:r>
              <a:rPr lang="en-US" altLang="en-US" sz="3500" b="1" i="1" dirty="0">
                <a:solidFill>
                  <a:srgbClr val="003366"/>
                </a:solidFill>
              </a:rPr>
              <a:t> </a:t>
            </a:r>
            <a:r>
              <a:rPr lang="en-US" altLang="en-US" sz="3500" i="1" dirty="0">
                <a:solidFill>
                  <a:srgbClr val="003366"/>
                </a:solidFill>
              </a:rPr>
              <a:t>Leonardo Bobadilla and Ali </a:t>
            </a:r>
            <a:r>
              <a:rPr lang="en-US" altLang="en-US" sz="3500" i="1" dirty="0" smtClean="0">
                <a:solidFill>
                  <a:srgbClr val="003366"/>
                </a:solidFill>
              </a:rPr>
              <a:t>Mostafavi, </a:t>
            </a:r>
            <a:r>
              <a:rPr lang="en-US" altLang="en-US" sz="3500" dirty="0">
                <a:solidFill>
                  <a:srgbClr val="003366"/>
                </a:solidFill>
              </a:rPr>
              <a:t>Florida International </a:t>
            </a:r>
            <a:r>
              <a:rPr lang="en-US" altLang="en-US" sz="3500" dirty="0" smtClean="0">
                <a:solidFill>
                  <a:srgbClr val="003366"/>
                </a:solidFill>
              </a:rPr>
              <a:t>University</a:t>
            </a:r>
            <a:endParaRPr lang="en-US" altLang="ja-JP" sz="3500" dirty="0">
              <a:solidFill>
                <a:srgbClr val="003366"/>
              </a:solidFill>
            </a:endParaRPr>
          </a:p>
          <a:p>
            <a:pPr algn="ctr" eaLnBrk="1" hangingPunct="1">
              <a:spcBef>
                <a:spcPct val="0"/>
              </a:spcBef>
              <a:buFontTx/>
              <a:buNone/>
            </a:pPr>
            <a:r>
              <a:rPr lang="en-US" altLang="en-US" sz="3500" b="1" dirty="0">
                <a:solidFill>
                  <a:srgbClr val="003366"/>
                </a:solidFill>
              </a:rPr>
              <a:t>Instructor:</a:t>
            </a:r>
            <a:r>
              <a:rPr lang="en-US" altLang="en-US" sz="3500" b="1" i="1" dirty="0">
                <a:solidFill>
                  <a:srgbClr val="003366"/>
                </a:solidFill>
              </a:rPr>
              <a:t> </a:t>
            </a:r>
            <a:r>
              <a:rPr lang="en-US" altLang="en-US" sz="3500" dirty="0">
                <a:solidFill>
                  <a:srgbClr val="003366"/>
                </a:solidFill>
              </a:rPr>
              <a:t>Masoud Sadjadi, Florida International </a:t>
            </a:r>
            <a:r>
              <a:rPr lang="en-US" altLang="en-US" sz="3500" dirty="0" smtClean="0">
                <a:solidFill>
                  <a:srgbClr val="003366"/>
                </a:solidFill>
              </a:rPr>
              <a:t>University</a:t>
            </a:r>
            <a:endParaRPr lang="en-US" altLang="en-US" sz="3500" dirty="0">
              <a:solidFill>
                <a:srgbClr val="003366"/>
              </a:solidFill>
            </a:endParaRPr>
          </a:p>
        </p:txBody>
      </p:sp>
      <p:sp>
        <p:nvSpPr>
          <p:cNvPr id="14341" name="Rectangle 18"/>
          <p:cNvSpPr>
            <a:spLocks noChangeArrowheads="1"/>
          </p:cNvSpPr>
          <p:nvPr/>
        </p:nvSpPr>
        <p:spPr bwMode="auto">
          <a:xfrm>
            <a:off x="914400" y="5492134"/>
            <a:ext cx="31089600" cy="35884466"/>
          </a:xfrm>
          <a:prstGeom prst="rect">
            <a:avLst/>
          </a:prstGeom>
          <a:ln w="57150">
            <a:headEnd/>
            <a:tailEnd/>
          </a:ln>
        </p:spPr>
        <p:style>
          <a:lnRef idx="2">
            <a:schemeClr val="accent5"/>
          </a:lnRef>
          <a:fillRef idx="1">
            <a:schemeClr val="lt1"/>
          </a:fillRef>
          <a:effectRef idx="0">
            <a:schemeClr val="accent5"/>
          </a:effectRef>
          <a:fontRef idx="minor">
            <a:schemeClr val="dk1"/>
          </a:fontRef>
        </p:style>
        <p:txBody>
          <a:bodyPr wrap="none" anchor="ct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defRPr/>
            </a:pPr>
            <a:endParaRPr lang="en-US" altLang="en-US" smtClean="0"/>
          </a:p>
        </p:txBody>
      </p:sp>
      <p:sp>
        <p:nvSpPr>
          <p:cNvPr id="2056" name="Rectangle 6"/>
          <p:cNvSpPr>
            <a:spLocks noChangeArrowheads="1"/>
          </p:cNvSpPr>
          <p:nvPr/>
        </p:nvSpPr>
        <p:spPr bwMode="auto">
          <a:xfrm>
            <a:off x="15925800" y="384175"/>
            <a:ext cx="60198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15000">
                <a:solidFill>
                  <a:schemeClr val="tx1"/>
                </a:solidFill>
                <a:latin typeface="Arial" charset="0"/>
                <a:ea typeface="ＭＳ Ｐゴシック" pitchFamily="34" charset="-128"/>
              </a:defRPr>
            </a:lvl1pPr>
            <a:lvl2pPr marL="37931725" indent="-37474525" eaLnBrk="0" hangingPunct="0">
              <a:spcBef>
                <a:spcPct val="20000"/>
              </a:spcBef>
              <a:buChar char="–"/>
              <a:defRPr sz="13100">
                <a:solidFill>
                  <a:schemeClr val="tx1"/>
                </a:solidFill>
                <a:latin typeface="Arial" charset="0"/>
                <a:ea typeface="ＭＳ Ｐゴシック" pitchFamily="34" charset="-128"/>
              </a:defRPr>
            </a:lvl2pPr>
            <a:lvl3pPr marL="5356225" indent="-1071563" eaLnBrk="0" hangingPunct="0">
              <a:spcBef>
                <a:spcPct val="20000"/>
              </a:spcBef>
              <a:buChar char="•"/>
              <a:defRPr sz="11200">
                <a:solidFill>
                  <a:schemeClr val="tx1"/>
                </a:solidFill>
                <a:latin typeface="Arial" charset="0"/>
                <a:ea typeface="ＭＳ Ｐゴシック" pitchFamily="34" charset="-128"/>
              </a:defRPr>
            </a:lvl3pPr>
            <a:lvl4pPr marL="7497763" indent="-1071563" eaLnBrk="0" hangingPunct="0">
              <a:spcBef>
                <a:spcPct val="20000"/>
              </a:spcBef>
              <a:buChar char="–"/>
              <a:defRPr sz="9400">
                <a:solidFill>
                  <a:schemeClr val="tx1"/>
                </a:solidFill>
                <a:latin typeface="Arial" charset="0"/>
                <a:ea typeface="ＭＳ Ｐゴシック" pitchFamily="34" charset="-128"/>
              </a:defRPr>
            </a:lvl4pPr>
            <a:lvl5pPr marL="9640888" indent="-1071563" eaLnBrk="0" hangingPunct="0">
              <a:spcBef>
                <a:spcPct val="20000"/>
              </a:spcBef>
              <a:buChar char="»"/>
              <a:defRPr sz="9400">
                <a:solidFill>
                  <a:schemeClr val="tx1"/>
                </a:solidFill>
                <a:latin typeface="Arial" charset="0"/>
                <a:ea typeface="ＭＳ Ｐゴシック" pitchFamily="34"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eaLnBrk="1" hangingPunct="1">
              <a:spcBef>
                <a:spcPct val="0"/>
              </a:spcBef>
              <a:buFontTx/>
              <a:buNone/>
            </a:pPr>
            <a:r>
              <a:rPr lang="en-US" altLang="en-US" sz="3600" b="1">
                <a:solidFill>
                  <a:srgbClr val="133241"/>
                </a:solidFill>
                <a:latin typeface="Rockwell" pitchFamily="18" charset="0"/>
              </a:rPr>
              <a:t>School of Computing &amp; Information Sciences</a:t>
            </a:r>
            <a:endParaRPr lang="en-US" altLang="en-US" sz="3600">
              <a:solidFill>
                <a:srgbClr val="133241"/>
              </a:solidFill>
              <a:latin typeface="Rockwell" pitchFamily="18" charset="0"/>
            </a:endParaRPr>
          </a:p>
        </p:txBody>
      </p:sp>
      <p:pic>
        <p:nvPicPr>
          <p:cNvPr id="2057"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8" name="Group 1"/>
          <p:cNvGrpSpPr>
            <a:grpSpLocks/>
          </p:cNvGrpSpPr>
          <p:nvPr/>
        </p:nvGrpSpPr>
        <p:grpSpPr bwMode="auto">
          <a:xfrm>
            <a:off x="1892300" y="5794375"/>
            <a:ext cx="9336088" cy="9072068"/>
            <a:chOff x="1892300" y="5794375"/>
            <a:chExt cx="9336088" cy="9072154"/>
          </a:xfrm>
        </p:grpSpPr>
        <p:sp>
          <p:nvSpPr>
            <p:cNvPr id="2092" name="Text Box 19"/>
            <p:cNvSpPr txBox="1">
              <a:spLocks noChangeArrowheads="1"/>
            </p:cNvSpPr>
            <p:nvPr/>
          </p:nvSpPr>
          <p:spPr bwMode="auto">
            <a:xfrm>
              <a:off x="1892300" y="6564587"/>
              <a:ext cx="9336088" cy="8301942"/>
            </a:xfrm>
            <a:prstGeom prst="rect">
              <a:avLst/>
            </a:prstGeom>
            <a:ln>
              <a:headEnd/>
              <a:tailEnd/>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defRPr/>
              </a:pPr>
              <a:r>
                <a:rPr lang="en-US" altLang="en-US" sz="4100" dirty="0" smtClean="0">
                  <a:solidFill>
                    <a:srgbClr val="336699"/>
                  </a:solidFill>
                </a:rPr>
                <a:t>Current system uses and Arduino board hooked up with infrared sensor to count number of people entering a zone and determine if a room is occupied or not. The problem with this implementation is the cost associated with adding the extra infrared sensor to every room just to determine if a room is occupied or not. This also doesn’t leave room to personalize the power consumption settings such as light level or temperature for each individual user that enters a room. </a:t>
              </a:r>
              <a:endParaRPr lang="en-US" altLang="en-US" sz="4100" dirty="0" smtClean="0">
                <a:solidFill>
                  <a:srgbClr val="336699"/>
                </a:solidFill>
              </a:endParaRPr>
            </a:p>
          </p:txBody>
        </p:sp>
        <p:sp>
          <p:nvSpPr>
            <p:cNvPr id="215" name="Text Box 19"/>
            <p:cNvSpPr txBox="1">
              <a:spLocks noChangeArrowheads="1"/>
            </p:cNvSpPr>
            <p:nvPr/>
          </p:nvSpPr>
          <p:spPr bwMode="auto">
            <a:xfrm>
              <a:off x="3816350" y="5794375"/>
              <a:ext cx="5486400" cy="73184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Problem</a:t>
              </a:r>
            </a:p>
          </p:txBody>
        </p:sp>
      </p:grpSp>
      <p:grpSp>
        <p:nvGrpSpPr>
          <p:cNvPr id="2059" name="Group 2"/>
          <p:cNvGrpSpPr>
            <a:grpSpLocks/>
          </p:cNvGrpSpPr>
          <p:nvPr/>
        </p:nvGrpSpPr>
        <p:grpSpPr bwMode="auto">
          <a:xfrm>
            <a:off x="11725274" y="5792786"/>
            <a:ext cx="9610725" cy="9856662"/>
            <a:chOff x="12041188" y="5792788"/>
            <a:chExt cx="9051925" cy="10138386"/>
          </a:xfrm>
        </p:grpSpPr>
        <p:sp>
          <p:nvSpPr>
            <p:cNvPr id="2090" name="Text Box 19"/>
            <p:cNvSpPr txBox="1">
              <a:spLocks noChangeArrowheads="1"/>
            </p:cNvSpPr>
            <p:nvPr/>
          </p:nvSpPr>
          <p:spPr bwMode="auto">
            <a:xfrm>
              <a:off x="12041188" y="6521450"/>
              <a:ext cx="9051925" cy="9409724"/>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defRPr/>
              </a:pPr>
              <a:r>
                <a:rPr lang="en-US" altLang="en-US" sz="2800" dirty="0" smtClean="0">
                  <a:solidFill>
                    <a:srgbClr val="336699"/>
                  </a:solidFill>
                </a:rPr>
                <a:t>SSOBEC is a system comprised of a mobile android application with backend services and a web API to allow users to update a building’s lighting system, room energy usage, and other users. The first release of the system included basic functionality that allows users to connect to the service and view energy efficiency information, as well as statistics. The second release allowed for different user roles and functionality to add and remove users as well as follow and unfollow zones along with a primitive social gaming aspect by allowing users to accumulate points by conserving power. The current release adds some new optimizations for conserving battery life, more sophisticated zones and indoor localization without the use of GPS or </a:t>
              </a:r>
              <a:r>
                <a:rPr lang="en-US" altLang="en-US" sz="2800" dirty="0" err="1" smtClean="0">
                  <a:solidFill>
                    <a:srgbClr val="336699"/>
                  </a:solidFill>
                </a:rPr>
                <a:t>wi-fi</a:t>
              </a:r>
              <a:r>
                <a:rPr lang="en-US" altLang="en-US" sz="2800" dirty="0" smtClean="0">
                  <a:solidFill>
                    <a:srgbClr val="336699"/>
                  </a:solidFill>
                </a:rPr>
                <a:t> triangulation, instead using indoor magnetic field fingerprinting as method of tracking a user’s location indoors. The current system also transforms indoor coordinates into real world geo coordinates that are used with google maps integration to show current location indoors. </a:t>
              </a:r>
              <a:r>
                <a:rPr lang="en-US" altLang="en-US" sz="2800" dirty="0" smtClean="0">
                  <a:solidFill>
                    <a:srgbClr val="336699"/>
                  </a:solidFill>
                </a:rPr>
                <a:t>Using a simple geo-fencing technique, recorded rooms will show up as rectangle that will change from red (unoccupied) to green (occupied). </a:t>
              </a:r>
              <a:endParaRPr lang="en-US" altLang="en-US" sz="2800" dirty="0" smtClean="0">
                <a:solidFill>
                  <a:srgbClr val="336699"/>
                </a:solidFill>
              </a:endParaRPr>
            </a:p>
          </p:txBody>
        </p:sp>
        <p:sp>
          <p:nvSpPr>
            <p:cNvPr id="34" name="Text Box 19"/>
            <p:cNvSpPr txBox="1">
              <a:spLocks noChangeArrowheads="1"/>
            </p:cNvSpPr>
            <p:nvPr/>
          </p:nvSpPr>
          <p:spPr bwMode="auto">
            <a:xfrm>
              <a:off x="13716277" y="5792788"/>
              <a:ext cx="5485457" cy="73179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Current System</a:t>
              </a:r>
            </a:p>
          </p:txBody>
        </p:sp>
      </p:grpSp>
      <p:grpSp>
        <p:nvGrpSpPr>
          <p:cNvPr id="2060" name="Group 3"/>
          <p:cNvGrpSpPr>
            <a:grpSpLocks/>
          </p:cNvGrpSpPr>
          <p:nvPr/>
        </p:nvGrpSpPr>
        <p:grpSpPr bwMode="auto">
          <a:xfrm>
            <a:off x="21945600" y="5797549"/>
            <a:ext cx="9498013" cy="12743994"/>
            <a:chOff x="21534438" y="5792788"/>
            <a:chExt cx="9498013" cy="12745027"/>
          </a:xfrm>
        </p:grpSpPr>
        <p:sp>
          <p:nvSpPr>
            <p:cNvPr id="2088" name="Text Box 19"/>
            <p:cNvSpPr txBox="1">
              <a:spLocks noChangeArrowheads="1"/>
            </p:cNvSpPr>
            <p:nvPr/>
          </p:nvSpPr>
          <p:spPr bwMode="auto">
            <a:xfrm>
              <a:off x="21534438" y="6526272"/>
              <a:ext cx="9498013" cy="12011543"/>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50000"/>
                </a:spcBef>
                <a:buFontTx/>
                <a:buNone/>
                <a:defRPr/>
              </a:pPr>
              <a:r>
                <a:rPr lang="en-US" altLang="en-US" sz="3600" dirty="0" smtClean="0">
                  <a:solidFill>
                    <a:srgbClr val="336699"/>
                  </a:solidFill>
                </a:rPr>
                <a:t>The system shall…</a:t>
              </a:r>
            </a:p>
            <a:p>
              <a:pPr marL="571500" indent="-571500" algn="just" eaLnBrk="1" hangingPunct="1">
                <a:spcBef>
                  <a:spcPct val="50000"/>
                </a:spcBef>
                <a:defRPr/>
              </a:pPr>
              <a:r>
                <a:rPr lang="en-US" altLang="en-US" sz="3600" dirty="0" smtClean="0">
                  <a:solidFill>
                    <a:srgbClr val="336699"/>
                  </a:solidFill>
                </a:rPr>
                <a:t>Allow admin users to see other users location currently logged into the system.</a:t>
              </a:r>
            </a:p>
            <a:p>
              <a:pPr marL="571500" indent="-571500" algn="just" eaLnBrk="1" hangingPunct="1">
                <a:spcBef>
                  <a:spcPct val="50000"/>
                </a:spcBef>
                <a:defRPr/>
              </a:pPr>
              <a:r>
                <a:rPr lang="en-US" altLang="en-US" sz="3600" dirty="0" smtClean="0">
                  <a:solidFill>
                    <a:srgbClr val="336699"/>
                  </a:solidFill>
                </a:rPr>
                <a:t>Allow admin users to record room coordinates for use with the system.</a:t>
              </a:r>
              <a:endParaRPr lang="en-US" altLang="en-US" sz="3600" dirty="0" smtClean="0">
                <a:solidFill>
                  <a:srgbClr val="336699"/>
                </a:solidFill>
              </a:endParaRPr>
            </a:p>
            <a:p>
              <a:pPr marL="571500" indent="-571500" algn="just" eaLnBrk="1" hangingPunct="1">
                <a:spcBef>
                  <a:spcPct val="50000"/>
                </a:spcBef>
                <a:defRPr/>
              </a:pPr>
              <a:r>
                <a:rPr lang="en-US" altLang="en-US" sz="3600" dirty="0" smtClean="0">
                  <a:solidFill>
                    <a:srgbClr val="336699"/>
                  </a:solidFill>
                </a:rPr>
                <a:t>Allow the user to opt in or out of tracking current indoor location.</a:t>
              </a:r>
            </a:p>
            <a:p>
              <a:pPr marL="571500" indent="-571500" algn="just" eaLnBrk="1" hangingPunct="1">
                <a:spcBef>
                  <a:spcPct val="50000"/>
                </a:spcBef>
                <a:defRPr/>
              </a:pPr>
              <a:r>
                <a:rPr lang="en-US" altLang="en-US" sz="3600" dirty="0" smtClean="0">
                  <a:solidFill>
                    <a:srgbClr val="336699"/>
                  </a:solidFill>
                </a:rPr>
                <a:t>Allow the user to visually see when they have entered a zone.</a:t>
              </a:r>
            </a:p>
            <a:p>
              <a:pPr marL="571500" indent="-571500" algn="just" eaLnBrk="1" hangingPunct="1">
                <a:spcBef>
                  <a:spcPct val="50000"/>
                </a:spcBef>
                <a:defRPr/>
              </a:pPr>
              <a:r>
                <a:rPr lang="en-US" altLang="en-US" sz="3600" dirty="0" smtClean="0">
                  <a:solidFill>
                    <a:srgbClr val="336699"/>
                  </a:solidFill>
                </a:rPr>
                <a:t>Allow the user to automatically switch from low power GPS to indoor localization using magnetic fields just by coming near the building.</a:t>
              </a:r>
            </a:p>
            <a:p>
              <a:pPr marL="571500" indent="-571500" algn="just" eaLnBrk="1" hangingPunct="1">
                <a:spcBef>
                  <a:spcPct val="50000"/>
                </a:spcBef>
                <a:defRPr/>
              </a:pPr>
              <a:r>
                <a:rPr lang="en-US" altLang="en-US" sz="3600" dirty="0" smtClean="0">
                  <a:solidFill>
                    <a:srgbClr val="336699"/>
                  </a:solidFill>
                </a:rPr>
                <a:t>Allow the user to rate how comfortable their current light and temperature is in current zone.</a:t>
              </a:r>
            </a:p>
            <a:p>
              <a:pPr marL="571500" indent="-571500" algn="just" eaLnBrk="1" hangingPunct="1">
                <a:spcBef>
                  <a:spcPct val="50000"/>
                </a:spcBef>
                <a:defRPr/>
              </a:pPr>
              <a:r>
                <a:rPr lang="en-US" altLang="en-US" sz="3600" dirty="0" smtClean="0">
                  <a:solidFill>
                    <a:srgbClr val="336699"/>
                  </a:solidFill>
                </a:rPr>
                <a:t>Allow the user to hide or show current location inside the building on the app GUI. </a:t>
              </a:r>
            </a:p>
          </p:txBody>
        </p:sp>
        <p:sp>
          <p:nvSpPr>
            <p:cNvPr id="35" name="Text Box 19"/>
            <p:cNvSpPr txBox="1">
              <a:spLocks noChangeArrowheads="1"/>
            </p:cNvSpPr>
            <p:nvPr/>
          </p:nvSpPr>
          <p:spPr bwMode="auto">
            <a:xfrm>
              <a:off x="23317201" y="5792788"/>
              <a:ext cx="5486400" cy="73189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Requirements</a:t>
              </a:r>
            </a:p>
          </p:txBody>
        </p:sp>
      </p:grpSp>
      <p:pic>
        <p:nvPicPr>
          <p:cNvPr id="2061" name="Picture 22" descr="http://upload.wikimedia.org/wikipedia/en/7/71/StarUML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5160" y="2909244"/>
            <a:ext cx="3329603" cy="12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24" descr="https://cetatech.ceta-ciemat.es/wp-content/uploads/2015/02/android-studio-logo.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95112" y="360971"/>
            <a:ext cx="5406011" cy="227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9"/>
          <p:cNvSpPr txBox="1">
            <a:spLocks noChangeArrowheads="1"/>
          </p:cNvSpPr>
          <p:nvPr/>
        </p:nvSpPr>
        <p:spPr bwMode="auto">
          <a:xfrm>
            <a:off x="13608402" y="29486939"/>
            <a:ext cx="5786603" cy="74959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nchor="ctr">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Screenshots</a:t>
            </a:r>
          </a:p>
        </p:txBody>
      </p:sp>
      <p:sp>
        <p:nvSpPr>
          <p:cNvPr id="2064" name="AutoShape 26" descr="Displaying 2015_04_25_18.38.22.png"/>
          <p:cNvSpPr>
            <a:spLocks noChangeAspect="1" noChangeArrowheads="1"/>
          </p:cNvSpPr>
          <p:nvPr/>
        </p:nvSpPr>
        <p:spPr bwMode="auto">
          <a:xfrm>
            <a:off x="388938" y="-6397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15000">
                <a:solidFill>
                  <a:schemeClr val="tx1"/>
                </a:solidFill>
                <a:latin typeface="Arial" charset="0"/>
                <a:ea typeface="ＭＳ Ｐゴシック" pitchFamily="34" charset="-128"/>
              </a:defRPr>
            </a:lvl1pPr>
            <a:lvl2pPr marL="742950" indent="-285750" eaLnBrk="0" hangingPunct="0">
              <a:spcBef>
                <a:spcPct val="20000"/>
              </a:spcBef>
              <a:buChar char="–"/>
              <a:defRPr sz="13100">
                <a:solidFill>
                  <a:schemeClr val="tx1"/>
                </a:solidFill>
                <a:latin typeface="Arial" charset="0"/>
                <a:ea typeface="ＭＳ Ｐゴシック" pitchFamily="34" charset="-128"/>
              </a:defRPr>
            </a:lvl2pPr>
            <a:lvl3pPr marL="1143000" indent="-228600" eaLnBrk="0" hangingPunct="0">
              <a:spcBef>
                <a:spcPct val="20000"/>
              </a:spcBef>
              <a:buChar char="•"/>
              <a:defRPr sz="11200">
                <a:solidFill>
                  <a:schemeClr val="tx1"/>
                </a:solidFill>
                <a:latin typeface="Arial" charset="0"/>
                <a:ea typeface="ＭＳ Ｐゴシック" pitchFamily="34" charset="-128"/>
              </a:defRPr>
            </a:lvl3pPr>
            <a:lvl4pPr marL="1600200" indent="-228600" eaLnBrk="0" hangingPunct="0">
              <a:spcBef>
                <a:spcPct val="20000"/>
              </a:spcBef>
              <a:buChar char="–"/>
              <a:defRPr sz="9400">
                <a:solidFill>
                  <a:schemeClr val="tx1"/>
                </a:solidFill>
                <a:latin typeface="Arial" charset="0"/>
                <a:ea typeface="ＭＳ Ｐゴシック" pitchFamily="34" charset="-128"/>
              </a:defRPr>
            </a:lvl4pPr>
            <a:lvl5pPr marL="2057400" indent="-228600" eaLnBrk="0" hangingPunct="0">
              <a:spcBef>
                <a:spcPct val="20000"/>
              </a:spcBef>
              <a:buChar char="»"/>
              <a:defRPr sz="9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eaLnBrk="1" hangingPunct="1">
              <a:spcBef>
                <a:spcPct val="0"/>
              </a:spcBef>
              <a:buFontTx/>
              <a:buNone/>
            </a:pPr>
            <a:endParaRPr lang="en-US" altLang="en-US" sz="8400"/>
          </a:p>
        </p:txBody>
      </p:sp>
      <p:grpSp>
        <p:nvGrpSpPr>
          <p:cNvPr id="2065" name="Group 1"/>
          <p:cNvGrpSpPr>
            <a:grpSpLocks/>
          </p:cNvGrpSpPr>
          <p:nvPr/>
        </p:nvGrpSpPr>
        <p:grpSpPr bwMode="auto">
          <a:xfrm>
            <a:off x="1721193" y="25727404"/>
            <a:ext cx="9051925" cy="9718920"/>
            <a:chOff x="2018056" y="24928727"/>
            <a:chExt cx="9051925" cy="9718980"/>
          </a:xfrm>
        </p:grpSpPr>
        <p:sp>
          <p:nvSpPr>
            <p:cNvPr id="2" name="Text Box 19"/>
            <p:cNvSpPr txBox="1">
              <a:spLocks noChangeArrowheads="1"/>
            </p:cNvSpPr>
            <p:nvPr/>
          </p:nvSpPr>
          <p:spPr bwMode="auto">
            <a:xfrm>
              <a:off x="2018056" y="26030320"/>
              <a:ext cx="9051925" cy="8617387"/>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defRPr/>
              </a:pPr>
              <a:r>
                <a:rPr lang="en-US" altLang="en-US" sz="4100" dirty="0" smtClean="0">
                  <a:solidFill>
                    <a:srgbClr val="336699"/>
                  </a:solidFill>
                </a:rPr>
                <a:t>The system verification was divided in three parts: </a:t>
              </a:r>
            </a:p>
            <a:p>
              <a:pPr marL="571500" indent="-571500" algn="just" eaLnBrk="1" hangingPunct="1">
                <a:spcBef>
                  <a:spcPct val="50000"/>
                </a:spcBef>
                <a:defRPr/>
              </a:pPr>
              <a:r>
                <a:rPr lang="en-US" altLang="en-US" sz="4100" dirty="0" smtClean="0">
                  <a:solidFill>
                    <a:srgbClr val="336699"/>
                  </a:solidFill>
                </a:rPr>
                <a:t>Unit </a:t>
              </a:r>
              <a:r>
                <a:rPr lang="en-US" altLang="en-US" sz="4100" dirty="0" smtClean="0">
                  <a:solidFill>
                    <a:srgbClr val="336699"/>
                  </a:solidFill>
                </a:rPr>
                <a:t>Testing: As the application was being developed, Espresso was used for UI automated testing.  </a:t>
              </a:r>
              <a:endParaRPr lang="en-US" altLang="en-US" sz="4100" dirty="0" smtClean="0">
                <a:solidFill>
                  <a:srgbClr val="336699"/>
                </a:solidFill>
              </a:endParaRPr>
            </a:p>
            <a:p>
              <a:pPr marL="571500" indent="-571500" algn="just" eaLnBrk="1" hangingPunct="1">
                <a:spcBef>
                  <a:spcPct val="50000"/>
                </a:spcBef>
                <a:defRPr/>
              </a:pPr>
              <a:r>
                <a:rPr lang="en-US" altLang="en-US" sz="4100" dirty="0" smtClean="0">
                  <a:solidFill>
                    <a:srgbClr val="336699"/>
                  </a:solidFill>
                </a:rPr>
                <a:t>Integration </a:t>
              </a:r>
              <a:r>
                <a:rPr lang="en-US" altLang="en-US" sz="4100" dirty="0" smtClean="0">
                  <a:solidFill>
                    <a:srgbClr val="336699"/>
                  </a:solidFill>
                </a:rPr>
                <a:t>Testing: Done </a:t>
              </a:r>
              <a:r>
                <a:rPr lang="en-US" altLang="en-US" sz="4100" dirty="0" smtClean="0">
                  <a:solidFill>
                    <a:srgbClr val="336699"/>
                  </a:solidFill>
                </a:rPr>
                <a:t>to validate the individual functionalities of the system.</a:t>
              </a:r>
            </a:p>
            <a:p>
              <a:pPr marL="571500" indent="-571500" algn="just" eaLnBrk="1" hangingPunct="1">
                <a:spcBef>
                  <a:spcPct val="50000"/>
                </a:spcBef>
                <a:defRPr/>
              </a:pPr>
              <a:r>
                <a:rPr lang="en-US" altLang="en-US" sz="4100" dirty="0" smtClean="0">
                  <a:solidFill>
                    <a:srgbClr val="336699"/>
                  </a:solidFill>
                </a:rPr>
                <a:t>System </a:t>
              </a:r>
              <a:r>
                <a:rPr lang="en-US" altLang="en-US" sz="4100" dirty="0" smtClean="0">
                  <a:solidFill>
                    <a:srgbClr val="336699"/>
                  </a:solidFill>
                </a:rPr>
                <a:t>Testing:  </a:t>
              </a:r>
              <a:r>
                <a:rPr lang="en-US" altLang="en-US" sz="4100" dirty="0" smtClean="0">
                  <a:solidFill>
                    <a:srgbClr val="336699"/>
                  </a:solidFill>
                </a:rPr>
                <a:t>Analyze the behavior of all features working together while playing the role of the </a:t>
              </a:r>
              <a:r>
                <a:rPr lang="en-US" altLang="en-US" sz="4100" dirty="0" smtClean="0">
                  <a:solidFill>
                    <a:srgbClr val="336699"/>
                  </a:solidFill>
                </a:rPr>
                <a:t>user or admin user. </a:t>
              </a:r>
              <a:endParaRPr lang="en-US" altLang="en-US" sz="4100" dirty="0" smtClean="0">
                <a:solidFill>
                  <a:srgbClr val="336699"/>
                </a:solidFill>
              </a:endParaRPr>
            </a:p>
          </p:txBody>
        </p:sp>
        <p:sp>
          <p:nvSpPr>
            <p:cNvPr id="39" name="Text Box 19"/>
            <p:cNvSpPr txBox="1">
              <a:spLocks noChangeArrowheads="1"/>
            </p:cNvSpPr>
            <p:nvPr/>
          </p:nvSpPr>
          <p:spPr bwMode="auto">
            <a:xfrm>
              <a:off x="3942106" y="24928727"/>
              <a:ext cx="5486400" cy="73184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Verification</a:t>
              </a:r>
            </a:p>
          </p:txBody>
        </p:sp>
      </p:grpSp>
      <p:pic>
        <p:nvPicPr>
          <p:cNvPr id="2066" name="Picture 28" descr="http://www.broadwayinfosys.com/images/PHP-Mysq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6869" y="4024577"/>
            <a:ext cx="2032396" cy="109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Picture 30" descr="http://git-scm.com/images/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1" y="4573481"/>
            <a:ext cx="1466851" cy="61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32" descr="http://blog.kanbanize.com/wp-content/uploads/2014/11/GitHub.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3675" y="2010559"/>
            <a:ext cx="26003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34" descr="http://www.sourcetreeapp.com/images/logoSourceTre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93286" y="4389967"/>
            <a:ext cx="347503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84" name="Group 6"/>
          <p:cNvGrpSpPr>
            <a:grpSpLocks/>
          </p:cNvGrpSpPr>
          <p:nvPr/>
        </p:nvGrpSpPr>
        <p:grpSpPr bwMode="auto">
          <a:xfrm>
            <a:off x="1721193" y="15229096"/>
            <a:ext cx="9334500" cy="10228298"/>
            <a:chOff x="1892300" y="15544800"/>
            <a:chExt cx="9334500" cy="9349327"/>
          </a:xfrm>
        </p:grpSpPr>
        <p:sp>
          <p:nvSpPr>
            <p:cNvPr id="2087" name="Text Box 19"/>
            <p:cNvSpPr txBox="1">
              <a:spLocks noChangeArrowheads="1"/>
            </p:cNvSpPr>
            <p:nvPr/>
          </p:nvSpPr>
          <p:spPr bwMode="auto">
            <a:xfrm>
              <a:off x="1892300" y="16276638"/>
              <a:ext cx="9334500" cy="8617489"/>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4100" dirty="0">
                  <a:solidFill>
                    <a:srgbClr val="336699"/>
                  </a:solidFill>
                </a:rPr>
                <a:t>For the architectural pattern of our system, we implemented a model-view-controller  and a client-server model. </a:t>
              </a: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p:txBody>
        </p:sp>
        <p:sp>
          <p:nvSpPr>
            <p:cNvPr id="36" name="Text Box 19"/>
            <p:cNvSpPr txBox="1">
              <a:spLocks noChangeArrowheads="1"/>
            </p:cNvSpPr>
            <p:nvPr/>
          </p:nvSpPr>
          <p:spPr bwMode="auto">
            <a:xfrm>
              <a:off x="3816350" y="15544800"/>
              <a:ext cx="5486400" cy="73185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System Design</a:t>
              </a:r>
            </a:p>
          </p:txBody>
        </p:sp>
      </p:grpSp>
      <p:grpSp>
        <p:nvGrpSpPr>
          <p:cNvPr id="2071" name="Group 4"/>
          <p:cNvGrpSpPr>
            <a:grpSpLocks/>
          </p:cNvGrpSpPr>
          <p:nvPr/>
        </p:nvGrpSpPr>
        <p:grpSpPr bwMode="auto">
          <a:xfrm>
            <a:off x="21775738" y="19128355"/>
            <a:ext cx="9498013" cy="10471130"/>
            <a:chOff x="21783685" y="15545297"/>
            <a:chExt cx="9497398" cy="10469540"/>
          </a:xfrm>
        </p:grpSpPr>
        <p:sp>
          <p:nvSpPr>
            <p:cNvPr id="2083" name="Text Box 19"/>
            <p:cNvSpPr txBox="1">
              <a:spLocks noChangeArrowheads="1"/>
            </p:cNvSpPr>
            <p:nvPr/>
          </p:nvSpPr>
          <p:spPr bwMode="auto">
            <a:xfrm>
              <a:off x="21783685" y="16277137"/>
              <a:ext cx="9497398" cy="9737700"/>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a:r>
                <a:rPr lang="en-US" sz="3600" dirty="0">
                  <a:solidFill>
                    <a:srgbClr val="336699"/>
                  </a:solidFill>
                </a:rPr>
                <a:t>SSOBEC is an Android application written natively in Java 8 and the Android 5.0 SDK API Level </a:t>
              </a:r>
              <a:r>
                <a:rPr lang="en-US" sz="3600" dirty="0" smtClean="0">
                  <a:solidFill>
                    <a:srgbClr val="336699"/>
                  </a:solidFill>
                </a:rPr>
                <a:t>23 (Marshmallow </a:t>
              </a:r>
              <a:r>
                <a:rPr lang="en-US" sz="3600" dirty="0">
                  <a:solidFill>
                    <a:srgbClr val="336699"/>
                  </a:solidFill>
                </a:rPr>
                <a:t>Version) with backwards compatibility to Android Version 4.1 API Level 16 (Jelly Bean). </a:t>
              </a:r>
            </a:p>
            <a:p>
              <a:pPr algn="just"/>
              <a:r>
                <a:rPr lang="en-US" sz="3600" dirty="0">
                  <a:solidFill>
                    <a:srgbClr val="336699"/>
                  </a:solidFill>
                </a:rPr>
                <a:t>The backend service of the application is hosted on Linux, Apache, MySQL, and PHP (LAMP) server with an API written in PHP 5 that allows the application to query and update a MySQL database</a:t>
              </a:r>
              <a:r>
                <a:rPr lang="en-US" sz="3600" dirty="0" smtClean="0">
                  <a:solidFill>
                    <a:srgbClr val="336699"/>
                  </a:solidFill>
                </a:rPr>
                <a:t>.</a:t>
              </a:r>
            </a:p>
            <a:p>
              <a:pPr algn="just"/>
              <a:r>
                <a:rPr lang="en-US" sz="3600" dirty="0" smtClean="0">
                  <a:solidFill>
                    <a:srgbClr val="336699"/>
                  </a:solidFill>
                </a:rPr>
                <a:t>The indoor localization is a cloud based solution using </a:t>
              </a:r>
              <a:r>
                <a:rPr lang="en-US" sz="3600" dirty="0" err="1">
                  <a:solidFill>
                    <a:srgbClr val="336699"/>
                  </a:solidFill>
                </a:rPr>
                <a:t>I</a:t>
              </a:r>
              <a:r>
                <a:rPr lang="en-US" sz="3600" dirty="0" err="1" smtClean="0">
                  <a:solidFill>
                    <a:srgbClr val="336699"/>
                  </a:solidFill>
                </a:rPr>
                <a:t>ndoorAtlas</a:t>
              </a:r>
              <a:r>
                <a:rPr lang="en-US" sz="3600" dirty="0" smtClean="0">
                  <a:solidFill>
                    <a:srgbClr val="336699"/>
                  </a:solidFill>
                </a:rPr>
                <a:t> android SDK to use </a:t>
              </a:r>
              <a:r>
                <a:rPr lang="en-US" sz="3600" dirty="0">
                  <a:solidFill>
                    <a:srgbClr val="336699"/>
                  </a:solidFill>
                </a:rPr>
                <a:t>the </a:t>
              </a:r>
              <a:r>
                <a:rPr lang="en-US" sz="3600" dirty="0" smtClean="0">
                  <a:solidFill>
                    <a:srgbClr val="336699"/>
                  </a:solidFill>
                </a:rPr>
                <a:t>magnetometer found inside most smartphones to fingerprint, read and report current magnetic field reading to </a:t>
              </a:r>
              <a:r>
                <a:rPr lang="en-US" sz="3600" dirty="0" err="1" smtClean="0">
                  <a:solidFill>
                    <a:srgbClr val="336699"/>
                  </a:solidFill>
                </a:rPr>
                <a:t>IndoorAtlas</a:t>
              </a:r>
              <a:r>
                <a:rPr lang="en-US" sz="3600" dirty="0" smtClean="0">
                  <a:solidFill>
                    <a:srgbClr val="336699"/>
                  </a:solidFill>
                </a:rPr>
                <a:t> server to calculate user’s current location inside building.</a:t>
              </a:r>
              <a:endParaRPr lang="en-US" sz="3600" dirty="0">
                <a:solidFill>
                  <a:srgbClr val="336699"/>
                </a:solidFill>
              </a:endParaRPr>
            </a:p>
          </p:txBody>
        </p:sp>
        <p:sp>
          <p:nvSpPr>
            <p:cNvPr id="38" name="Text Box 19"/>
            <p:cNvSpPr txBox="1">
              <a:spLocks noChangeArrowheads="1"/>
            </p:cNvSpPr>
            <p:nvPr/>
          </p:nvSpPr>
          <p:spPr bwMode="auto">
            <a:xfrm>
              <a:off x="23869525" y="15545297"/>
              <a:ext cx="5487632" cy="73172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Implementation</a:t>
              </a:r>
            </a:p>
          </p:txBody>
        </p:sp>
      </p:grpSp>
      <p:grpSp>
        <p:nvGrpSpPr>
          <p:cNvPr id="2072" name="Group 7"/>
          <p:cNvGrpSpPr>
            <a:grpSpLocks/>
          </p:cNvGrpSpPr>
          <p:nvPr/>
        </p:nvGrpSpPr>
        <p:grpSpPr bwMode="auto">
          <a:xfrm>
            <a:off x="21562529" y="29969231"/>
            <a:ext cx="9604376" cy="10855337"/>
            <a:chOff x="21065588" y="31068278"/>
            <a:chExt cx="9312047" cy="11151855"/>
          </a:xfrm>
        </p:grpSpPr>
        <p:sp>
          <p:nvSpPr>
            <p:cNvPr id="2081" name="Text Box 19"/>
            <p:cNvSpPr txBox="1">
              <a:spLocks noChangeArrowheads="1"/>
            </p:cNvSpPr>
            <p:nvPr/>
          </p:nvSpPr>
          <p:spPr bwMode="auto">
            <a:xfrm>
              <a:off x="21065588" y="31999920"/>
              <a:ext cx="9312047" cy="10220213"/>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marL="571500" indent="-571500"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marL="0" indent="0" algn="just" eaLnBrk="1" hangingPunct="1">
                <a:spcBef>
                  <a:spcPct val="50000"/>
                </a:spcBef>
                <a:buNone/>
              </a:pPr>
              <a:r>
                <a:rPr lang="en-US" sz="3200" dirty="0" smtClean="0">
                  <a:solidFill>
                    <a:srgbClr val="336699"/>
                  </a:solidFill>
                </a:rPr>
                <a:t>The objective was to find a software solution to tracking individual users inside a building to show which rooms in the building were occupied or not. This latest release achieves this goal by using </a:t>
              </a:r>
              <a:r>
                <a:rPr lang="en-US" sz="3200" dirty="0" err="1" smtClean="0">
                  <a:solidFill>
                    <a:srgbClr val="336699"/>
                  </a:solidFill>
                </a:rPr>
                <a:t>IndoorAtlas</a:t>
              </a:r>
              <a:r>
                <a:rPr lang="en-US" sz="3200" dirty="0" smtClean="0">
                  <a:solidFill>
                    <a:srgbClr val="336699"/>
                  </a:solidFill>
                </a:rPr>
                <a:t> cloud service to calculate user location inside a building using magnetic field and accelerometer readings from a smartphone to calculate current location using real geo coordinates. Smart </a:t>
              </a:r>
              <a:r>
                <a:rPr lang="en-US" sz="3200" dirty="0">
                  <a:solidFill>
                    <a:srgbClr val="336699"/>
                  </a:solidFill>
                </a:rPr>
                <a:t>Systems for Occupancy and Building Energy Control (SSOBEC</a:t>
              </a:r>
              <a:r>
                <a:rPr lang="en-US" sz="3200" dirty="0" smtClean="0">
                  <a:solidFill>
                    <a:srgbClr val="336699"/>
                  </a:solidFill>
                </a:rPr>
                <a:t>)  has been augmented this release with the addition of indoor localization using google maps as the GUI.  Using these technologies, the system can eventually be augmented further to provide real world heat maps of energy usage and personalized room settings (such as temperature and light level).  Other highlights in this release include a new “record room” button for admin users to register a pre-fingerprinted room as a zone in the system and various performance </a:t>
              </a:r>
              <a:r>
                <a:rPr lang="en-US" sz="3200" dirty="0" err="1" smtClean="0">
                  <a:solidFill>
                    <a:srgbClr val="336699"/>
                  </a:solidFill>
                </a:rPr>
                <a:t>improvments</a:t>
              </a:r>
              <a:r>
                <a:rPr lang="en-US" sz="3200" dirty="0" smtClean="0">
                  <a:solidFill>
                    <a:srgbClr val="336699"/>
                  </a:solidFill>
                </a:rPr>
                <a:t>.  </a:t>
              </a:r>
              <a:endParaRPr lang="en-US" altLang="en-US" sz="3200" dirty="0">
                <a:solidFill>
                  <a:srgbClr val="336699"/>
                </a:solidFill>
              </a:endParaRPr>
            </a:p>
          </p:txBody>
        </p:sp>
        <p:sp>
          <p:nvSpPr>
            <p:cNvPr id="41" name="Text Box 19"/>
            <p:cNvSpPr txBox="1">
              <a:spLocks noChangeArrowheads="1"/>
            </p:cNvSpPr>
            <p:nvPr/>
          </p:nvSpPr>
          <p:spPr bwMode="auto">
            <a:xfrm>
              <a:off x="23102695" y="31068278"/>
              <a:ext cx="5487181" cy="73191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Summary</a:t>
              </a:r>
            </a:p>
          </p:txBody>
        </p:sp>
      </p:grpSp>
      <p:grpSp>
        <p:nvGrpSpPr>
          <p:cNvPr id="2074" name="Group 3"/>
          <p:cNvGrpSpPr>
            <a:grpSpLocks/>
          </p:cNvGrpSpPr>
          <p:nvPr/>
        </p:nvGrpSpPr>
        <p:grpSpPr bwMode="auto">
          <a:xfrm>
            <a:off x="11788775" y="16306800"/>
            <a:ext cx="9547225" cy="13012870"/>
            <a:chOff x="11788775" y="15544802"/>
            <a:chExt cx="9547225" cy="11923344"/>
          </a:xfrm>
        </p:grpSpPr>
        <p:grpSp>
          <p:nvGrpSpPr>
            <p:cNvPr id="2076" name="Group 5"/>
            <p:cNvGrpSpPr>
              <a:grpSpLocks/>
            </p:cNvGrpSpPr>
            <p:nvPr/>
          </p:nvGrpSpPr>
          <p:grpSpPr bwMode="auto">
            <a:xfrm>
              <a:off x="11788775" y="15544802"/>
              <a:ext cx="9547225" cy="11923344"/>
              <a:chOff x="12101353" y="15544800"/>
              <a:chExt cx="8999395" cy="11155069"/>
            </a:xfrm>
          </p:grpSpPr>
          <p:sp>
            <p:nvSpPr>
              <p:cNvPr id="2079" name="Text Box 19"/>
              <p:cNvSpPr txBox="1">
                <a:spLocks noChangeArrowheads="1"/>
              </p:cNvSpPr>
              <p:nvPr/>
            </p:nvSpPr>
            <p:spPr bwMode="auto">
              <a:xfrm>
                <a:off x="12101353" y="16276638"/>
                <a:ext cx="8999395" cy="10423231"/>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p:txBody>
          </p:sp>
          <p:sp>
            <p:nvSpPr>
              <p:cNvPr id="37" name="Text Box 19"/>
              <p:cNvSpPr txBox="1">
                <a:spLocks noChangeArrowheads="1"/>
              </p:cNvSpPr>
              <p:nvPr/>
            </p:nvSpPr>
            <p:spPr bwMode="auto">
              <a:xfrm>
                <a:off x="13965877" y="15544800"/>
                <a:ext cx="5485830" cy="73218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Object Design</a:t>
                </a:r>
              </a:p>
            </p:txBody>
          </p:sp>
        </p:grpSp>
        <p:pic>
          <p:nvPicPr>
            <p:cNvPr id="2077" name="Picture 47" descr="C:\Users\Maria\Desktop\MinimalClassDiagram.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71350" y="16509289"/>
              <a:ext cx="8959850" cy="606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75" name="Picture 49" descr="http://www.agilearts.nl/wp-content/uploads/2013/03/gradl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46955" y="4467943"/>
            <a:ext cx="2951163" cy="8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14401" y="42138600"/>
            <a:ext cx="31260596" cy="1046440"/>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eaLnBrk="1" hangingPunct="1">
              <a:buClr>
                <a:srgbClr val="3333CC"/>
              </a:buClr>
              <a:defRPr/>
            </a:pPr>
            <a:r>
              <a:rPr lang="en-US" altLang="en-US" sz="3000" dirty="0" smtClean="0">
                <a:solidFill>
                  <a:schemeClr val="accent1">
                    <a:lumMod val="25000"/>
                  </a:schemeClr>
                </a:solidFill>
              </a:rPr>
              <a:t>The </a:t>
            </a:r>
            <a:r>
              <a:rPr lang="en-US" altLang="en-US" sz="3000" dirty="0">
                <a:solidFill>
                  <a:schemeClr val="accent1">
                    <a:lumMod val="25000"/>
                  </a:schemeClr>
                </a:solidFill>
              </a:rPr>
              <a:t>material presented in this poster is based upon the requirements specified by my mentors Leonardo </a:t>
            </a:r>
            <a:r>
              <a:rPr lang="en-US" altLang="en-US" sz="3000" dirty="0" smtClean="0">
                <a:solidFill>
                  <a:schemeClr val="accent1">
                    <a:lumMod val="25000"/>
                  </a:schemeClr>
                </a:solidFill>
              </a:rPr>
              <a:t>Bobadilla, Ali </a:t>
            </a:r>
            <a:r>
              <a:rPr lang="en-US" altLang="en-US" sz="3000" dirty="0" err="1" smtClean="0">
                <a:solidFill>
                  <a:schemeClr val="accent1">
                    <a:lumMod val="25000"/>
                  </a:schemeClr>
                </a:solidFill>
              </a:rPr>
              <a:t>Mostafavi</a:t>
            </a:r>
            <a:r>
              <a:rPr lang="en-US" altLang="en-US" sz="3000" dirty="0" smtClean="0">
                <a:solidFill>
                  <a:schemeClr val="accent1">
                    <a:lumMod val="25000"/>
                  </a:schemeClr>
                </a:solidFill>
              </a:rPr>
              <a:t> and </a:t>
            </a:r>
            <a:r>
              <a:rPr lang="en-US" altLang="en-US" sz="3000" dirty="0" err="1" smtClean="0">
                <a:solidFill>
                  <a:schemeClr val="accent1">
                    <a:lumMod val="25000"/>
                  </a:schemeClr>
                </a:solidFill>
              </a:rPr>
              <a:t>Perraya</a:t>
            </a:r>
            <a:r>
              <a:rPr lang="en-US" altLang="en-US" sz="3000" dirty="0" smtClean="0">
                <a:solidFill>
                  <a:schemeClr val="accent1">
                    <a:lumMod val="25000"/>
                  </a:schemeClr>
                </a:solidFill>
              </a:rPr>
              <a:t> </a:t>
            </a:r>
            <a:r>
              <a:rPr lang="en-US" altLang="en-US" sz="3000" dirty="0" err="1" smtClean="0">
                <a:solidFill>
                  <a:schemeClr val="accent1">
                    <a:lumMod val="25000"/>
                  </a:schemeClr>
                </a:solidFill>
              </a:rPr>
              <a:t>Inyim</a:t>
            </a:r>
            <a:r>
              <a:rPr lang="en-US" altLang="en-US" sz="3000" dirty="0" smtClean="0">
                <a:solidFill>
                  <a:schemeClr val="accent1">
                    <a:lumMod val="25000"/>
                  </a:schemeClr>
                </a:solidFill>
              </a:rPr>
              <a:t>. Special </a:t>
            </a:r>
            <a:r>
              <a:rPr lang="en-US" altLang="en-US" sz="3000" dirty="0">
                <a:solidFill>
                  <a:schemeClr val="accent1">
                    <a:lumMod val="25000"/>
                  </a:schemeClr>
                </a:solidFill>
              </a:rPr>
              <a:t>thanks to my professors </a:t>
            </a:r>
            <a:r>
              <a:rPr lang="en-US" altLang="en-US" sz="3000" dirty="0" err="1">
                <a:solidFill>
                  <a:schemeClr val="accent1">
                    <a:lumMod val="25000"/>
                  </a:schemeClr>
                </a:solidFill>
              </a:rPr>
              <a:t>Masoud</a:t>
            </a:r>
            <a:r>
              <a:rPr lang="en-US" altLang="en-US" sz="3000" dirty="0">
                <a:solidFill>
                  <a:schemeClr val="accent1">
                    <a:lumMod val="25000"/>
                  </a:schemeClr>
                </a:solidFill>
              </a:rPr>
              <a:t> </a:t>
            </a:r>
            <a:r>
              <a:rPr lang="en-US" altLang="en-US" sz="3000" dirty="0" err="1" smtClean="0">
                <a:solidFill>
                  <a:schemeClr val="accent1">
                    <a:lumMod val="25000"/>
                  </a:schemeClr>
                </a:solidFill>
              </a:rPr>
              <a:t>Sadjadi</a:t>
            </a:r>
            <a:r>
              <a:rPr lang="en-US" altLang="en-US" sz="3000" dirty="0">
                <a:solidFill>
                  <a:schemeClr val="accent1">
                    <a:lumMod val="25000"/>
                  </a:schemeClr>
                </a:solidFill>
              </a:rPr>
              <a:t> </a:t>
            </a:r>
            <a:r>
              <a:rPr lang="en-US" altLang="en-US" sz="3000" dirty="0" smtClean="0">
                <a:solidFill>
                  <a:schemeClr val="accent1">
                    <a:lumMod val="25000"/>
                  </a:schemeClr>
                </a:solidFill>
              </a:rPr>
              <a:t>for </a:t>
            </a:r>
            <a:r>
              <a:rPr lang="en-US" altLang="en-US" sz="3000" dirty="0">
                <a:solidFill>
                  <a:schemeClr val="accent1">
                    <a:lumMod val="25000"/>
                  </a:schemeClr>
                </a:solidFill>
              </a:rPr>
              <a:t>all the feedback </a:t>
            </a:r>
            <a:r>
              <a:rPr lang="en-US" altLang="en-US" sz="3000" dirty="0" smtClean="0">
                <a:solidFill>
                  <a:schemeClr val="accent1">
                    <a:lumMod val="25000"/>
                  </a:schemeClr>
                </a:solidFill>
              </a:rPr>
              <a:t> and </a:t>
            </a:r>
            <a:r>
              <a:rPr lang="en-US" altLang="en-US" sz="3000" dirty="0" smtClean="0">
                <a:solidFill>
                  <a:schemeClr val="accent1">
                    <a:lumMod val="25000"/>
                  </a:schemeClr>
                </a:solidFill>
              </a:rPr>
              <a:t>support given </a:t>
            </a:r>
            <a:r>
              <a:rPr lang="en-US" altLang="en-US" sz="3000" dirty="0">
                <a:solidFill>
                  <a:schemeClr val="accent1">
                    <a:lumMod val="25000"/>
                  </a:schemeClr>
                </a:solidFill>
              </a:rPr>
              <a:t>throughout the semester. </a:t>
            </a:r>
          </a:p>
        </p:txBody>
      </p:sp>
      <p:sp>
        <p:nvSpPr>
          <p:cNvPr id="217" name="Text Box 19"/>
          <p:cNvSpPr txBox="1">
            <a:spLocks noChangeArrowheads="1"/>
          </p:cNvSpPr>
          <p:nvPr/>
        </p:nvSpPr>
        <p:spPr bwMode="auto">
          <a:xfrm>
            <a:off x="1067594" y="41529000"/>
            <a:ext cx="4979988" cy="7302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ea typeface="ＭＳ Ｐゴシック" charset="-128"/>
                <a:cs typeface="ＭＳ Ｐゴシック" charset="-128"/>
              </a:rPr>
              <a:t>Acknowledgement</a:t>
            </a:r>
          </a:p>
        </p:txBody>
      </p:sp>
      <p:sp>
        <p:nvSpPr>
          <p:cNvPr id="5" name="AutoShape 58" descr="Displaying 2015_04_25_18.40.31.png"/>
          <p:cNvSpPr>
            <a:spLocks noChangeAspect="1" noChangeArrowheads="1"/>
          </p:cNvSpPr>
          <p:nvPr/>
        </p:nvSpPr>
        <p:spPr bwMode="auto">
          <a:xfrm>
            <a:off x="541338" y="-487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TextBox 62"/>
          <p:cNvSpPr txBox="1"/>
          <p:nvPr/>
        </p:nvSpPr>
        <p:spPr>
          <a:xfrm>
            <a:off x="10773118" y="30205401"/>
            <a:ext cx="4208992" cy="461665"/>
          </a:xfrm>
          <a:prstGeom prst="rect">
            <a:avLst/>
          </a:prstGeom>
          <a:noFill/>
        </p:spPr>
        <p:txBody>
          <a:bodyPr wrap="square" rtlCol="0">
            <a:spAutoFit/>
          </a:bodyPr>
          <a:lstStyle/>
          <a:p>
            <a:pPr algn="ctr"/>
            <a:r>
              <a:rPr lang="en-US" sz="2400" dirty="0" smtClean="0"/>
              <a:t>Admin Zones Menu</a:t>
            </a:r>
            <a:endParaRPr lang="en-US" sz="2400" dirty="0"/>
          </a:p>
        </p:txBody>
      </p:sp>
      <p:sp>
        <p:nvSpPr>
          <p:cNvPr id="67" name="TextBox 66"/>
          <p:cNvSpPr txBox="1"/>
          <p:nvPr/>
        </p:nvSpPr>
        <p:spPr>
          <a:xfrm>
            <a:off x="16631708" y="30310940"/>
            <a:ext cx="4208992" cy="461665"/>
          </a:xfrm>
          <a:prstGeom prst="rect">
            <a:avLst/>
          </a:prstGeom>
          <a:noFill/>
        </p:spPr>
        <p:txBody>
          <a:bodyPr wrap="square" rtlCol="0">
            <a:spAutoFit/>
          </a:bodyPr>
          <a:lstStyle/>
          <a:p>
            <a:pPr algn="ctr"/>
            <a:r>
              <a:rPr lang="en-US" sz="2400" dirty="0" smtClean="0"/>
              <a:t>Location Opt checkbox</a:t>
            </a:r>
            <a:endParaRPr lang="en-US" sz="2400" dirty="0"/>
          </a:p>
        </p:txBody>
      </p:sp>
      <p:sp>
        <p:nvSpPr>
          <p:cNvPr id="69" name="TextBox 68"/>
          <p:cNvSpPr txBox="1"/>
          <p:nvPr/>
        </p:nvSpPr>
        <p:spPr>
          <a:xfrm>
            <a:off x="11382716" y="35689315"/>
            <a:ext cx="4208992" cy="830997"/>
          </a:xfrm>
          <a:prstGeom prst="rect">
            <a:avLst/>
          </a:prstGeom>
          <a:noFill/>
        </p:spPr>
        <p:txBody>
          <a:bodyPr wrap="square" rtlCol="0">
            <a:spAutoFit/>
          </a:bodyPr>
          <a:lstStyle/>
          <a:p>
            <a:pPr algn="ctr"/>
            <a:r>
              <a:rPr lang="en-US" sz="2400" dirty="0" smtClean="0"/>
              <a:t>Indoor Localization UI (place holder </a:t>
            </a:r>
            <a:r>
              <a:rPr lang="en-US" sz="2400" dirty="0" smtClean="0"/>
              <a:t>floorplan image)</a:t>
            </a:r>
            <a:endParaRPr lang="en-US" sz="2400" dirty="0"/>
          </a:p>
        </p:txBody>
      </p:sp>
      <p:sp>
        <p:nvSpPr>
          <p:cNvPr id="71" name="TextBox 70"/>
          <p:cNvSpPr txBox="1"/>
          <p:nvPr/>
        </p:nvSpPr>
        <p:spPr>
          <a:xfrm>
            <a:off x="16369509" y="35860143"/>
            <a:ext cx="4208992" cy="461665"/>
          </a:xfrm>
          <a:prstGeom prst="rect">
            <a:avLst/>
          </a:prstGeom>
          <a:noFill/>
        </p:spPr>
        <p:txBody>
          <a:bodyPr wrap="square" rtlCol="0">
            <a:spAutoFit/>
          </a:bodyPr>
          <a:lstStyle/>
          <a:p>
            <a:pPr algn="ctr"/>
            <a:r>
              <a:rPr lang="en-US" sz="2400" dirty="0" smtClean="0"/>
              <a:t>Record current Room dialog</a:t>
            </a:r>
            <a:endParaRPr lang="en-US" sz="2400" dirty="0"/>
          </a:p>
        </p:txBody>
      </p:sp>
      <p:pic>
        <p:nvPicPr>
          <p:cNvPr id="2113" name="Picture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3118" y="3230931"/>
            <a:ext cx="2760440" cy="85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15" name="Picture 67" descr="http://www.constructionamericas.fiu.edu/wp-content/uploads/2014/12/FIU-OHL-School-Construction.jpg"/>
          <p:cNvPicPr>
            <a:picLocks noChangeAspect="1" noChangeArrowheads="1"/>
          </p:cNvPicPr>
          <p:nvPr/>
        </p:nvPicPr>
        <p:blipFill rotWithShape="1">
          <a:blip r:embed="rId13">
            <a:extLst>
              <a:ext uri="{28A0092B-C50C-407E-A947-70E740481C1C}">
                <a14:useLocalDpi xmlns:a14="http://schemas.microsoft.com/office/drawing/2010/main" val="0"/>
              </a:ext>
            </a:extLst>
          </a:blip>
          <a:srcRect t="20514" b="16918"/>
          <a:stretch/>
        </p:blipFill>
        <p:spPr bwMode="auto">
          <a:xfrm>
            <a:off x="593203" y="688313"/>
            <a:ext cx="7099278" cy="22209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82716" y="30606281"/>
            <a:ext cx="3041669" cy="5069448"/>
          </a:xfrm>
          <a:prstGeom prst="rect">
            <a:avLst/>
          </a:prstGeom>
        </p:spPr>
      </p:pic>
      <p:pic>
        <p:nvPicPr>
          <p:cNvPr id="11" name="Pictur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093639" y="30758516"/>
            <a:ext cx="3031440" cy="5052400"/>
          </a:xfrm>
          <a:prstGeom prst="rect">
            <a:avLst/>
          </a:prstGeom>
        </p:spPr>
      </p:pic>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450261" y="36482212"/>
            <a:ext cx="2854706" cy="4757843"/>
          </a:xfrm>
          <a:prstGeom prst="rect">
            <a:avLst/>
          </a:prstGeom>
        </p:spPr>
      </p:pic>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999335" y="36303570"/>
            <a:ext cx="3037697" cy="5062829"/>
          </a:xfrm>
          <a:prstGeom prst="rect">
            <a:avLst/>
          </a:prstGeom>
        </p:spPr>
      </p:pic>
      <p:pic>
        <p:nvPicPr>
          <p:cNvPr id="14" name="Picture 1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877728" y="23992622"/>
            <a:ext cx="9458271" cy="5304993"/>
          </a:xfrm>
          <a:prstGeom prst="rect">
            <a:avLst/>
          </a:prstGeom>
        </p:spPr>
      </p:pic>
      <p:pic>
        <p:nvPicPr>
          <p:cNvPr id="15" name="Picture 1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54507" y="18167085"/>
            <a:ext cx="8918611" cy="722095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12815</TotalTime>
  <Words>868</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Rockwell</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Eduardo Castillo</cp:lastModifiedBy>
  <cp:revision>85</cp:revision>
  <dcterms:created xsi:type="dcterms:W3CDTF">2012-11-19T15:27:41Z</dcterms:created>
  <dcterms:modified xsi:type="dcterms:W3CDTF">2015-12-07T21:41:43Z</dcterms:modified>
</cp:coreProperties>
</file>