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7"/>
  </p:notesMasterIdLst>
  <p:sldIdLst>
    <p:sldId id="257" r:id="rId3"/>
    <p:sldId id="258" r:id="rId4"/>
    <p:sldId id="259" r:id="rId5"/>
    <p:sldId id="277" r:id="rId6"/>
    <p:sldId id="26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89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7" r:id="rId36"/>
    <p:sldId id="308" r:id="rId37"/>
    <p:sldId id="266" r:id="rId38"/>
    <p:sldId id="267" r:id="rId39"/>
    <p:sldId id="268" r:id="rId40"/>
    <p:sldId id="270" r:id="rId41"/>
    <p:sldId id="271" r:id="rId42"/>
    <p:sldId id="272" r:id="rId43"/>
    <p:sldId id="273" r:id="rId44"/>
    <p:sldId id="309" r:id="rId45"/>
    <p:sldId id="27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1" autoAdjust="0"/>
  </p:normalViewPr>
  <p:slideViewPr>
    <p:cSldViewPr snapToGrid="0" snapToObjects="1">
      <p:cViewPr varScale="1">
        <p:scale>
          <a:sx n="95" d="100"/>
          <a:sy n="95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1586-FDB1-874B-A30D-6CA0CB15A32C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24F4D-8557-6E4F-999C-FD4329CD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guys,</a:t>
            </a:r>
          </a:p>
          <a:p>
            <a:endParaRPr lang="en-US" dirty="0" smtClean="0"/>
          </a:p>
          <a:p>
            <a:r>
              <a:rPr lang="en-US" dirty="0" smtClean="0"/>
              <a:t>This is an introductory video for the Summer 2015</a:t>
            </a:r>
          </a:p>
          <a:p>
            <a:r>
              <a:rPr lang="en-US" dirty="0" smtClean="0"/>
              <a:t>Smart Systems for Occupancy and Building Energy Control project.</a:t>
            </a:r>
          </a:p>
          <a:p>
            <a:endParaRPr lang="en-US" dirty="0" smtClean="0"/>
          </a:p>
          <a:p>
            <a:r>
              <a:rPr lang="en-US" dirty="0" smtClean="0"/>
              <a:t>The team was composed of Diana </a:t>
            </a:r>
            <a:r>
              <a:rPr lang="en-US" dirty="0" err="1" smtClean="0"/>
              <a:t>Leante</a:t>
            </a:r>
            <a:r>
              <a:rPr lang="en-US" dirty="0" smtClean="0"/>
              <a:t> </a:t>
            </a:r>
            <a:r>
              <a:rPr lang="en-US" dirty="0" err="1" smtClean="0"/>
              <a:t>Boné</a:t>
            </a:r>
            <a:r>
              <a:rPr lang="en-US" dirty="0" smtClean="0"/>
              <a:t>, and myself Irvin Steve Cardenas.</a:t>
            </a:r>
          </a:p>
          <a:p>
            <a:r>
              <a:rPr lang="en-US" dirty="0" smtClean="0"/>
              <a:t>The project itself based upon the ongoing research being conducted by Dr. Ali </a:t>
            </a:r>
            <a:r>
              <a:rPr lang="en-US" dirty="0" err="1" smtClean="0"/>
              <a:t>Mostafavi</a:t>
            </a:r>
            <a:r>
              <a:rPr lang="en-US" dirty="0" smtClean="0"/>
              <a:t> and Dr. Leonardo Bobadilla. </a:t>
            </a:r>
          </a:p>
          <a:p>
            <a:endParaRPr lang="en-US" dirty="0" smtClean="0"/>
          </a:p>
          <a:p>
            <a:r>
              <a:rPr lang="en-US" dirty="0" smtClean="0"/>
              <a:t>Both who served as our mentors.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4F4D-8557-6E4F-999C-FD4329CDB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3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6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1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2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0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6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3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9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8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6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D8BB-6EC3-6541-B80B-8FD79F1C7F5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F166-7067-8847-A8E1-1CE1EE5B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5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pPr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1048080"/>
            <a:ext cx="7543800" cy="128159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5038" y="2460177"/>
            <a:ext cx="7543800" cy="1143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Smart Systems for Occupancy and Building Energy </a:t>
            </a:r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SSOBEC Version 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27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Team: </a:t>
            </a:r>
            <a:r>
              <a:rPr lang="pt-BR" dirty="0" smtClean="0">
                <a:solidFill>
                  <a:srgbClr val="000000"/>
                </a:solidFill>
              </a:rPr>
              <a:t>Diana Leante Boné, </a:t>
            </a:r>
            <a:r>
              <a:rPr lang="pt-BR" dirty="0" err="1" smtClean="0">
                <a:solidFill>
                  <a:srgbClr val="000000"/>
                </a:solidFill>
              </a:rPr>
              <a:t>Irvin</a:t>
            </a:r>
            <a:r>
              <a:rPr lang="pt-BR" dirty="0" smtClean="0">
                <a:solidFill>
                  <a:srgbClr val="000000"/>
                </a:solidFill>
              </a:rPr>
              <a:t> Steve Cardenas</a:t>
            </a:r>
            <a:br>
              <a:rPr lang="pt-BR" dirty="0" smtClean="0">
                <a:solidFill>
                  <a:srgbClr val="000000"/>
                </a:solidFill>
              </a:rPr>
            </a:br>
            <a:r>
              <a:rPr lang="pt-BR" dirty="0" smtClean="0">
                <a:solidFill>
                  <a:srgbClr val="000000"/>
                </a:solidFill>
              </a:rPr>
              <a:t>Mentor</a:t>
            </a:r>
            <a:r>
              <a:rPr lang="pt-BR" dirty="0">
                <a:solidFill>
                  <a:srgbClr val="000000"/>
                </a:solidFill>
              </a:rPr>
              <a:t>: Ali Mostafavi, Leonardo Bobadilla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 descr="fiu-image-construction-schoo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12" y="5597867"/>
            <a:ext cx="1210828" cy="672683"/>
          </a:xfrm>
          <a:prstGeom prst="rect">
            <a:avLst/>
          </a:prstGeom>
        </p:spPr>
      </p:pic>
      <p:pic>
        <p:nvPicPr>
          <p:cNvPr id="12" name="Picture 11" descr="fiulogo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9" y="5511799"/>
            <a:ext cx="775720" cy="7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 descr="5_View_Wasteful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13774"/>
            <a:ext cx="7615474" cy="47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6_View_Account_Reward_Poi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8" y="1737363"/>
            <a:ext cx="7225340" cy="47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7_Allow_Facility_Manager_to_Add_Users_to_Existing_Zo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17" y="1737367"/>
            <a:ext cx="6726702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8_Allow_Facility_Manager_to_Remove_Users_From_Existing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02" y="1739206"/>
            <a:ext cx="6452843" cy="51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9_Allow_Users_to_Earn_Points_by_Sending_Notifi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20" y="1737366"/>
            <a:ext cx="6713724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0_Allow_Users_to_Turn_off_ligh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1" y="1737366"/>
            <a:ext cx="6791121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1_Allow_Users_to_Turn_off_Appli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78" y="1737367"/>
            <a:ext cx="6355965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2_View_User_Statistic_Repor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91" y="1737367"/>
            <a:ext cx="7343916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3_View_Zone_Statistic_Repor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4" y="1737367"/>
            <a:ext cx="7125361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4_Notify_Users_of_Wasteful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3" y="1737367"/>
            <a:ext cx="5501225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5" name="Picture 2" descr="energy_consumption_by_sector_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9" y="2428456"/>
            <a:ext cx="4283410" cy="28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5683" y="2161087"/>
            <a:ext cx="351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</a:t>
            </a:r>
            <a:r>
              <a:rPr lang="en-US" dirty="0"/>
              <a:t>buildings, have a broader mission that involves providing energy efficiency (minimizing energy costs) and reducing environmental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683" y="3836737"/>
            <a:ext cx="366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Users are </a:t>
            </a:r>
            <a:r>
              <a:rPr lang="en-US" dirty="0"/>
              <a:t>key </a:t>
            </a:r>
            <a:r>
              <a:rPr lang="en-US" dirty="0" smtClean="0"/>
              <a:t>players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Positive or negative </a:t>
            </a:r>
            <a:r>
              <a:rPr lang="en-US" dirty="0"/>
              <a:t>impact on the efficiency of a building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610" y="5133474"/>
            <a:ext cx="36040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Make users energy literate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5_Provide_User_Rank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6" y="1737366"/>
            <a:ext cx="7408329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 descr="16_Provide_Personalized_Feedback_Suggestions_to_Us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6" y="1737367"/>
            <a:ext cx="6972545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" name="Picture 3" descr="Allow Facility Manager to Edit Zone__Interaction1__Allow Facility Manager to Edit Zone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4" y="1719725"/>
            <a:ext cx="8687018" cy="51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Allow User to Add Appliances to Zone__Interaction1__Allow User to Add Appliances to Zone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722"/>
            <a:ext cx="9144000" cy="43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Allow User to Unfollow a Zone__Interaction1__Allow User to Unfollow a Zon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726"/>
            <a:ext cx="9451488" cy="43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" name="Picture 3" descr="AllowFacilityManagerToAddUsersToExistingZone__Interaction1__AllowFacilityManagerToAddUsersToExistingZone_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819"/>
            <a:ext cx="9144000" cy="38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AllowFacilityManagerToCreateAZone__Interaction1__AllowFacilityManagerToCreateAZone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3"/>
            <a:ext cx="9144000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AllowFacilityManagerToRemoveUsersToExistingZone__Interaction1__AllowFacilityManagerToRemoveUsersToExistingZone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" y="1851690"/>
            <a:ext cx="9144000" cy="38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AllowUsersToEarnPointsBySendingNotifications__Interaction1__AllowUsersToEarnPointsBySendingNotifications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851"/>
            <a:ext cx="9144000" cy="42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AllowUsersToTurnOffAppliance__Interaction1__AllowUsersToTurnOffAppliance_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7" y="2051102"/>
            <a:ext cx="9144000" cy="38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6"/>
            <a:ext cx="7543800" cy="446193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dirty="0"/>
              <a:t>Allow Facility Manager to add Users to existing Zone</a:t>
            </a:r>
          </a:p>
          <a:p>
            <a:pPr>
              <a:buFont typeface="Wingdings" charset="2"/>
              <a:buChar char="ü"/>
            </a:pPr>
            <a:r>
              <a:rPr lang="en-US" dirty="0"/>
              <a:t>Allow Facility Manager to create a Zone</a:t>
            </a:r>
          </a:p>
          <a:p>
            <a:pPr>
              <a:buFont typeface="Wingdings" charset="2"/>
              <a:buChar char="ü"/>
            </a:pPr>
            <a:r>
              <a:rPr lang="en-US" dirty="0"/>
              <a:t>Allow Facility Manager to remove Users from existing Zone</a:t>
            </a:r>
          </a:p>
          <a:p>
            <a:pPr>
              <a:buFont typeface="Wingdings" charset="2"/>
              <a:buChar char="ü"/>
            </a:pPr>
            <a:r>
              <a:rPr lang="en-US" dirty="0"/>
              <a:t>Create Facility Manager View</a:t>
            </a:r>
          </a:p>
          <a:p>
            <a:pPr>
              <a:buFont typeface="Wingdings" charset="2"/>
              <a:buChar char="ü"/>
            </a:pPr>
            <a:r>
              <a:rPr lang="en-US" dirty="0"/>
              <a:t>Create general user view</a:t>
            </a:r>
          </a:p>
          <a:p>
            <a:pPr>
              <a:buFont typeface="Wingdings" charset="2"/>
              <a:buChar char="ü"/>
            </a:pPr>
            <a:r>
              <a:rPr lang="en-US" dirty="0"/>
              <a:t>Allow User to </a:t>
            </a:r>
            <a:r>
              <a:rPr lang="en-US" dirty="0" err="1"/>
              <a:t>unfollow</a:t>
            </a:r>
            <a:r>
              <a:rPr lang="en-US" dirty="0"/>
              <a:t> a zone</a:t>
            </a:r>
          </a:p>
          <a:p>
            <a:pPr>
              <a:buFont typeface="Wingdings" charset="2"/>
              <a:buChar char="ü"/>
            </a:pPr>
            <a:r>
              <a:rPr lang="en-US" dirty="0"/>
              <a:t>View Wasteful Regions </a:t>
            </a:r>
          </a:p>
          <a:p>
            <a:pPr>
              <a:buFont typeface="Wingdings" charset="2"/>
              <a:buChar char="ü"/>
            </a:pPr>
            <a:r>
              <a:rPr lang="en-US" dirty="0"/>
              <a:t>View Account Reward </a:t>
            </a:r>
            <a:r>
              <a:rPr lang="en-US" dirty="0" smtClean="0"/>
              <a:t>Points</a:t>
            </a:r>
          </a:p>
          <a:p>
            <a:pPr>
              <a:buFont typeface="Wingdings" charset="2"/>
              <a:buChar char="ü"/>
            </a:pPr>
            <a:r>
              <a:rPr lang="en-US" dirty="0"/>
              <a:t>Allow Facility Manager to edit </a:t>
            </a:r>
            <a:r>
              <a:rPr lang="en-US" dirty="0" smtClean="0"/>
              <a:t>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" name="Picture 3" descr="AllowUsersToTurnOffLight__Interaction1__AllowUsersToTurnOffLight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31"/>
            <a:ext cx="9144000" cy="38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1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ProvidePersonalizedFeedbackSuggestionsToUsers__Interaction1__ProvidePersonalizedFeedbackSuggestionsToUsers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6" y="1737367"/>
            <a:ext cx="8855149" cy="52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7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View Account Reward Points__Interaction1__View Account Reward Points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" y="2186796"/>
            <a:ext cx="9144000" cy="37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View Wasteful Regions__Interaction1__View Wasteful Regions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2057987"/>
            <a:ext cx="9144000" cy="38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ViewUserStatisticsReport__Interaction1__ViewUserStatisticsReport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4" y="1860850"/>
            <a:ext cx="8366760" cy="49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3" name="Picture 2" descr="ViewZoneStatisticsReport__Interaction1__ViewZoneStatisticsReport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7" y="1807926"/>
            <a:ext cx="8537893" cy="50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- System Decomposition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16" y="1595593"/>
            <a:ext cx="5562043" cy="4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Design - System Deployment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7" y="2654166"/>
            <a:ext cx="8696392" cy="268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15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Design - Persistent Data Design</a:t>
            </a:r>
            <a:endParaRPr lang="en-US" dirty="0"/>
          </a:p>
        </p:txBody>
      </p:sp>
      <p:pic>
        <p:nvPicPr>
          <p:cNvPr id="4" name="Picture 2" descr="vertabelo_ermodel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109" y="1878492"/>
            <a:ext cx="8388457" cy="438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389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70368"/>
            <a:ext cx="7543800" cy="1066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Minimal </a:t>
            </a:r>
            <a:br>
              <a:rPr lang="en-US" dirty="0" smtClean="0"/>
            </a:b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 descr="ClassDiagram__ClassDiagram_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09" y="441032"/>
            <a:ext cx="4704493" cy="62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6"/>
            <a:ext cx="7543800" cy="44619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Allow </a:t>
            </a:r>
            <a:r>
              <a:rPr lang="en-US" dirty="0"/>
              <a:t>User to add appliances to Zone</a:t>
            </a:r>
          </a:p>
          <a:p>
            <a:pPr>
              <a:buFont typeface="Wingdings" charset="2"/>
              <a:buChar char="ü"/>
            </a:pPr>
            <a:r>
              <a:rPr lang="en-US" dirty="0"/>
              <a:t>Turn off Light in Wasteful Region and earn points</a:t>
            </a:r>
          </a:p>
          <a:p>
            <a:pPr>
              <a:buFont typeface="Wingdings" charset="2"/>
              <a:buChar char="ü"/>
            </a:pPr>
            <a:r>
              <a:rPr lang="en-US" dirty="0"/>
              <a:t>Turn off Appliance in Wasteful Region and earn points</a:t>
            </a:r>
          </a:p>
          <a:p>
            <a:pPr>
              <a:buFont typeface="Wingdings" charset="2"/>
              <a:buChar char="ü"/>
            </a:pPr>
            <a:r>
              <a:rPr lang="en-US" dirty="0"/>
              <a:t>Generate User statistics reports</a:t>
            </a:r>
          </a:p>
          <a:p>
            <a:pPr>
              <a:buFont typeface="Wingdings" charset="2"/>
              <a:buChar char="ü"/>
            </a:pPr>
            <a:r>
              <a:rPr lang="en-US" dirty="0"/>
              <a:t>Generate Zone statistics reports</a:t>
            </a:r>
          </a:p>
          <a:p>
            <a:pPr>
              <a:buFont typeface="Wingdings" charset="2"/>
              <a:buChar char="ü"/>
            </a:pPr>
            <a:r>
              <a:rPr lang="en-US" dirty="0"/>
              <a:t>Allow users to earn points by sending notifications</a:t>
            </a:r>
          </a:p>
          <a:p>
            <a:pPr>
              <a:buFont typeface="Wingdings" charset="2"/>
              <a:buChar char="ü"/>
            </a:pPr>
            <a:r>
              <a:rPr lang="en-US" dirty="0"/>
              <a:t>Notify users of wasteful regions</a:t>
            </a:r>
          </a:p>
          <a:p>
            <a:pPr>
              <a:buFont typeface="Wingdings" charset="2"/>
              <a:buChar char="ü"/>
            </a:pPr>
            <a:r>
              <a:rPr lang="en-US" dirty="0"/>
              <a:t>Provide user rankings  </a:t>
            </a:r>
          </a:p>
          <a:p>
            <a:pPr>
              <a:buFont typeface="Wingdings" charset="2"/>
              <a:buChar char="ü"/>
            </a:pPr>
            <a:r>
              <a:rPr lang="en-US" dirty="0"/>
              <a:t>Provide personalized feedback suggestions for users</a:t>
            </a:r>
          </a:p>
          <a:p>
            <a:pPr>
              <a:buFont typeface="Wingdings" charset="2"/>
              <a:buChar char="ü"/>
            </a:pPr>
            <a:r>
              <a:rPr lang="en-US" dirty="0"/>
              <a:t>Create User Manual</a:t>
            </a:r>
          </a:p>
          <a:p>
            <a:pPr>
              <a:buFont typeface="Wingdings" charset="2"/>
              <a:buChar char="ü"/>
            </a:pPr>
            <a:r>
              <a:rPr lang="en-US" dirty="0"/>
              <a:t>Refine Final Document</a:t>
            </a:r>
          </a:p>
        </p:txBody>
      </p:sp>
    </p:spTree>
    <p:extLst>
      <p:ext uri="{BB962C8B-B14F-4D97-AF65-F5344CB8AC3E}">
        <p14:creationId xmlns:p14="http://schemas.microsoft.com/office/powerpoint/2010/main" val="177449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58782" y="477785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632" y="477785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49632" y="2177534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Stopped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49632" y="332370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43632" y="2177534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Destroyed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16082" y="5101709"/>
            <a:ext cx="1733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3082" y="5123497"/>
            <a:ext cx="147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onCreate()</a:t>
            </a:r>
          </a:p>
          <a:p>
            <a:r>
              <a:rPr lang="en-US" dirty="0" smtClean="0"/>
              <a:t>onResume()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7" idx="2"/>
          </p:cNvCxnSpPr>
          <p:nvPr/>
        </p:nvCxnSpPr>
        <p:spPr>
          <a:xfrm flipV="1">
            <a:off x="4678282" y="3971409"/>
            <a:ext cx="0" cy="80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5" idx="3"/>
          </p:cNvCxnSpPr>
          <p:nvPr/>
        </p:nvCxnSpPr>
        <p:spPr>
          <a:xfrm>
            <a:off x="5306932" y="3647559"/>
            <a:ext cx="12700" cy="1454150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1307" y="4189968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onPause()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56206" y="3971409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4678282" y="2825234"/>
            <a:ext cx="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1307" y="2889805"/>
            <a:ext cx="11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5306932" y="2501384"/>
            <a:ext cx="153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1"/>
            <a:endCxn id="5" idx="1"/>
          </p:cNvCxnSpPr>
          <p:nvPr/>
        </p:nvCxnSpPr>
        <p:spPr>
          <a:xfrm rot="10800000" flipV="1">
            <a:off x="4049632" y="2501383"/>
            <a:ext cx="12700" cy="2600325"/>
          </a:xfrm>
          <a:prstGeom prst="curvedConnector3">
            <a:avLst>
              <a:gd name="adj1" fmla="val 8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65194" y="3501546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7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for “Allow Facility Manager to Create a Zone”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Verify user is a Facility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Validate zone attributes inserted by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zone attributes are invalid or empty reject attempt to create a zone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Else if zone attributes are valid attempt to insert into external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Inform user if the database insertion was successful or not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5-07-28 at 4.5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56" y="1969231"/>
            <a:ext cx="4208127" cy="35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3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Validate That Facility Manager Can Create a Zone</a:t>
            </a:r>
            <a:endParaRPr lang="en-US" dirty="0"/>
          </a:p>
        </p:txBody>
      </p:sp>
      <p:pic>
        <p:nvPicPr>
          <p:cNvPr id="4" name="Picture 3" descr="Screen Shot 2015-07-28 at 4.3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2" y="2164555"/>
            <a:ext cx="6832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4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Validate That Facility Manager Can Create a Zone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0" y="2164555"/>
            <a:ext cx="6754324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8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eCaseDiagram1_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51" y="685800"/>
            <a:ext cx="6435922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26" y="286607"/>
            <a:ext cx="4024208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8" name="Picture 7" descr="UseCaseDiagram1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0" y="431751"/>
            <a:ext cx="6852173" cy="65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" name="Picture 4" descr="1_Allow_Users_to_Unfollow_a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77" y="1737363"/>
            <a:ext cx="6173909" cy="48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 descr="2_Allow_Facility_Manager_to_Edit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79" y="1737367"/>
            <a:ext cx="7032635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 descr="3_Allow_User_to_Add_Appliances_to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72" y="1737367"/>
            <a:ext cx="6317048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 descr="4_Allow_Facility_Manager_to_Create_a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99" y="1737366"/>
            <a:ext cx="6331330" cy="5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733"/>
      </p:ext>
    </p:extLst>
  </p:cSld>
  <p:clrMapOvr>
    <a:masterClrMapping/>
  </p:clrMapOvr>
</p:sld>
</file>

<file path=ppt/theme/theme1.xml><?xml version="1.0" encoding="utf-8"?>
<a:theme xmlns:a="http://schemas.openxmlformats.org/drawingml/2006/main" name="SSOB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SSOBEC.thmx</Template>
  <TotalTime>185</TotalTime>
  <Words>430</Words>
  <Application>Microsoft Macintosh PowerPoint</Application>
  <PresentationFormat>On-screen Show (4:3)</PresentationFormat>
  <Paragraphs>97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SSOBEC</vt:lpstr>
      <vt:lpstr>Retrospect</vt:lpstr>
      <vt:lpstr>Introduction</vt:lpstr>
      <vt:lpstr>Problem Definition</vt:lpstr>
      <vt:lpstr>Requirements – User Stories</vt:lpstr>
      <vt:lpstr>Requirements – User Stories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System Design - System Decomposition</vt:lpstr>
      <vt:lpstr>System Design - System Deployment</vt:lpstr>
      <vt:lpstr>System Design - Persistent Data Design</vt:lpstr>
      <vt:lpstr>Minimal  Class Diagram</vt:lpstr>
      <vt:lpstr>State Machine</vt:lpstr>
      <vt:lpstr>Algorithm for “Allow Facility Manager to Create a Zone”</vt:lpstr>
      <vt:lpstr>Validate That Facility Manager Can Create a Zone</vt:lpstr>
      <vt:lpstr>Validate That Facility Manager Can Create a Zone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Irvin Cardenas</dc:creator>
  <cp:lastModifiedBy>Irvin Cardenas</cp:lastModifiedBy>
  <cp:revision>21</cp:revision>
  <dcterms:created xsi:type="dcterms:W3CDTF">2015-07-28T18:54:08Z</dcterms:created>
  <dcterms:modified xsi:type="dcterms:W3CDTF">2015-07-28T23:23:06Z</dcterms:modified>
</cp:coreProperties>
</file>