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43891200"/>
  <p:notesSz cx="6858000" cy="9144000"/>
  <p:defaultTextStyle>
    <a:defPPr>
      <a:defRPr lang="en-US"/>
    </a:defPPr>
    <a:lvl1pPr algn="l"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3824">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8" d="100"/>
          <a:sy n="18" d="100"/>
        </p:scale>
        <p:origin x="1560" y="12"/>
      </p:cViewPr>
      <p:guideLst>
        <p:guide orient="horz" pos="13824"/>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9AA83B31-60FA-4488-8276-E79BA1C780A7}" type="datetime1">
              <a:rPr lang="en-US" altLang="en-US"/>
              <a:pPr/>
              <a:t>4/27/2015</a:t>
            </a:fld>
            <a:endParaRPr lang="en-US" alt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7A8A206-1166-44B6-8E4B-EAE17F970C94}" type="slidenum">
              <a:rPr lang="en-US" altLang="en-US"/>
              <a:pPr/>
              <a:t>‹#›</a:t>
            </a:fld>
            <a:endParaRPr lang="en-US" altLang="en-US"/>
          </a:p>
        </p:txBody>
      </p:sp>
    </p:spTree>
    <p:extLst>
      <p:ext uri="{BB962C8B-B14F-4D97-AF65-F5344CB8AC3E}">
        <p14:creationId xmlns:p14="http://schemas.microsoft.com/office/powerpoint/2010/main" val="4224224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ea typeface="ＭＳ Ｐゴシック" panose="020B0600070205080204" pitchFamily="34" charset="-128"/>
            </a:endParaRPr>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fld id="{5B53FA3B-47FA-4766-82D6-94BBFF575022}" type="slidenum">
              <a:rPr lang="en-US" altLang="en-US" sz="1200"/>
              <a:pPr eaLnBrk="1" hangingPunct="1"/>
              <a:t>1</a:t>
            </a:fld>
            <a:endParaRPr lang="en-US" altLang="en-US" sz="1200"/>
          </a:p>
        </p:txBody>
      </p:sp>
    </p:spTree>
    <p:extLst>
      <p:ext uri="{BB962C8B-B14F-4D97-AF65-F5344CB8AC3E}">
        <p14:creationId xmlns:p14="http://schemas.microsoft.com/office/powerpoint/2010/main" val="1684205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8" y="13635321"/>
            <a:ext cx="27979687" cy="9408459"/>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523" y="24872579"/>
            <a:ext cx="23043356" cy="11214847"/>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5F7D3833-C327-47BC-8082-35F78E610723}" type="slidenum">
              <a:rPr lang="en-US" altLang="en-US"/>
              <a:pPr/>
              <a:t>‹#›</a:t>
            </a:fld>
            <a:endParaRPr lang="en-US" altLang="en-US"/>
          </a:p>
        </p:txBody>
      </p:sp>
    </p:spTree>
    <p:extLst>
      <p:ext uri="{BB962C8B-B14F-4D97-AF65-F5344CB8AC3E}">
        <p14:creationId xmlns:p14="http://schemas.microsoft.com/office/powerpoint/2010/main" val="524016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24E4458-FA26-416A-BB15-DEB8C1608603}" type="slidenum">
              <a:rPr lang="en-US" altLang="en-US"/>
              <a:pPr/>
              <a:t>‹#›</a:t>
            </a:fld>
            <a:endParaRPr lang="en-US" altLang="en-US"/>
          </a:p>
        </p:txBody>
      </p:sp>
    </p:spTree>
    <p:extLst>
      <p:ext uri="{BB962C8B-B14F-4D97-AF65-F5344CB8AC3E}">
        <p14:creationId xmlns:p14="http://schemas.microsoft.com/office/powerpoint/2010/main" val="4105536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079" y="1757084"/>
            <a:ext cx="7406878" cy="3745005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5446" y="1757084"/>
            <a:ext cx="22106335" cy="3745005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23CDADDD-B1FF-44A7-93BC-86F44ABFB63B}" type="slidenum">
              <a:rPr lang="en-US" altLang="en-US"/>
              <a:pPr/>
              <a:t>‹#›</a:t>
            </a:fld>
            <a:endParaRPr lang="en-US" altLang="en-US"/>
          </a:p>
        </p:txBody>
      </p:sp>
    </p:spTree>
    <p:extLst>
      <p:ext uri="{BB962C8B-B14F-4D97-AF65-F5344CB8AC3E}">
        <p14:creationId xmlns:p14="http://schemas.microsoft.com/office/powerpoint/2010/main" val="2947084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FFB9D06-4D73-4A1C-B5F1-6B5229FB013E}" type="slidenum">
              <a:rPr lang="en-US" altLang="en-US"/>
              <a:pPr/>
              <a:t>‹#›</a:t>
            </a:fld>
            <a:endParaRPr lang="en-US" altLang="en-US"/>
          </a:p>
        </p:txBody>
      </p:sp>
    </p:spTree>
    <p:extLst>
      <p:ext uri="{BB962C8B-B14F-4D97-AF65-F5344CB8AC3E}">
        <p14:creationId xmlns:p14="http://schemas.microsoft.com/office/powerpoint/2010/main" val="3683354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28205210"/>
            <a:ext cx="27980878" cy="871593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6" y="18604007"/>
            <a:ext cx="27980878" cy="96012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94C83953-9D7D-4446-B8A1-DCCA33C0C28F}" type="slidenum">
              <a:rPr lang="en-US" altLang="en-US"/>
              <a:pPr/>
              <a:t>‹#›</a:t>
            </a:fld>
            <a:endParaRPr lang="en-US" altLang="en-US"/>
          </a:p>
        </p:txBody>
      </p:sp>
    </p:spTree>
    <p:extLst>
      <p:ext uri="{BB962C8B-B14F-4D97-AF65-F5344CB8AC3E}">
        <p14:creationId xmlns:p14="http://schemas.microsoft.com/office/powerpoint/2010/main" val="1608901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5445" y="10242177"/>
            <a:ext cx="14756606" cy="289649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516352" y="10242177"/>
            <a:ext cx="14756606" cy="289649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692666C6-B21C-4EC2-AA2F-59F7A170CC4B}" type="slidenum">
              <a:rPr lang="en-US" altLang="en-US"/>
              <a:pPr/>
              <a:t>‹#›</a:t>
            </a:fld>
            <a:endParaRPr lang="en-US" altLang="en-US"/>
          </a:p>
        </p:txBody>
      </p:sp>
    </p:spTree>
    <p:extLst>
      <p:ext uri="{BB962C8B-B14F-4D97-AF65-F5344CB8AC3E}">
        <p14:creationId xmlns:p14="http://schemas.microsoft.com/office/powerpoint/2010/main" val="743906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444" y="9825318"/>
            <a:ext cx="14544676" cy="40946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45444" y="13919949"/>
            <a:ext cx="14544676" cy="2528719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328" y="9825318"/>
            <a:ext cx="14550628" cy="40946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6722328" y="13919949"/>
            <a:ext cx="14550628" cy="2528719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13A78271-B047-4D1D-99D6-A55535543556}" type="slidenum">
              <a:rPr lang="en-US" altLang="en-US"/>
              <a:pPr/>
              <a:t>‹#›</a:t>
            </a:fld>
            <a:endParaRPr lang="en-US" altLang="en-US"/>
          </a:p>
        </p:txBody>
      </p:sp>
    </p:spTree>
    <p:extLst>
      <p:ext uri="{BB962C8B-B14F-4D97-AF65-F5344CB8AC3E}">
        <p14:creationId xmlns:p14="http://schemas.microsoft.com/office/powerpoint/2010/main" val="1578584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695228B6-F246-4AD0-83F2-3701E0B5DFE5}" type="slidenum">
              <a:rPr lang="en-US" altLang="en-US"/>
              <a:pPr/>
              <a:t>‹#›</a:t>
            </a:fld>
            <a:endParaRPr lang="en-US" altLang="en-US"/>
          </a:p>
        </p:txBody>
      </p:sp>
    </p:spTree>
    <p:extLst>
      <p:ext uri="{BB962C8B-B14F-4D97-AF65-F5344CB8AC3E}">
        <p14:creationId xmlns:p14="http://schemas.microsoft.com/office/powerpoint/2010/main" val="4220593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D0476BC9-B1E1-466F-8447-634C25E2B096}" type="slidenum">
              <a:rPr lang="en-US" altLang="en-US"/>
              <a:pPr/>
              <a:t>‹#›</a:t>
            </a:fld>
            <a:endParaRPr lang="en-US" altLang="en-US"/>
          </a:p>
        </p:txBody>
      </p:sp>
    </p:spTree>
    <p:extLst>
      <p:ext uri="{BB962C8B-B14F-4D97-AF65-F5344CB8AC3E}">
        <p14:creationId xmlns:p14="http://schemas.microsoft.com/office/powerpoint/2010/main" val="2721373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5" y="1748118"/>
            <a:ext cx="10829926" cy="7436224"/>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2870656" y="1748118"/>
            <a:ext cx="18402300" cy="374590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445" y="9184341"/>
            <a:ext cx="10829926" cy="30022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F6246A76-9429-4DDC-A60F-BEDE3B98D562}" type="slidenum">
              <a:rPr lang="en-US" altLang="en-US"/>
              <a:pPr/>
              <a:t>‹#›</a:t>
            </a:fld>
            <a:endParaRPr lang="en-US" altLang="en-US"/>
          </a:p>
        </p:txBody>
      </p:sp>
    </p:spTree>
    <p:extLst>
      <p:ext uri="{BB962C8B-B14F-4D97-AF65-F5344CB8AC3E}">
        <p14:creationId xmlns:p14="http://schemas.microsoft.com/office/powerpoint/2010/main" val="1573557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9" y="30724289"/>
            <a:ext cx="19751278" cy="362622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6451999" y="3922059"/>
            <a:ext cx="19751278" cy="2633382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451999" y="34350512"/>
            <a:ext cx="19751278" cy="5152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59E2CDC6-A9A8-42A0-B8CB-C00F3953F8A9}" type="slidenum">
              <a:rPr lang="en-US" altLang="en-US"/>
              <a:pPr/>
              <a:t>‹#›</a:t>
            </a:fld>
            <a:endParaRPr lang="en-US" altLang="en-US"/>
          </a:p>
        </p:txBody>
      </p:sp>
    </p:spTree>
    <p:extLst>
      <p:ext uri="{BB962C8B-B14F-4D97-AF65-F5344CB8AC3E}">
        <p14:creationId xmlns:p14="http://schemas.microsoft.com/office/powerpoint/2010/main" val="2935538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6238" y="1757363"/>
            <a:ext cx="29627512"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460" tIns="214230" rIns="428460" bIns="214230" numCol="1" anchor="ctr" anchorCtr="0" compatLnSpc="1">
            <a:prstTxWarp prst="textNoShape">
              <a:avLst/>
            </a:prstTxWarp>
          </a:bodyPr>
          <a:lstStyle/>
          <a:p>
            <a:pPr lvl="0"/>
            <a:r>
              <a:rPr lang="en-US" altLang="en-US" smtClean="0"/>
              <a:t>Haga clic para cambiar el estilo de título	</a:t>
            </a:r>
          </a:p>
        </p:txBody>
      </p:sp>
      <p:sp>
        <p:nvSpPr>
          <p:cNvPr id="1027" name="Rectangle 3"/>
          <p:cNvSpPr>
            <a:spLocks noGrp="1" noChangeArrowheads="1"/>
          </p:cNvSpPr>
          <p:nvPr>
            <p:ph type="body" idx="1"/>
          </p:nvPr>
        </p:nvSpPr>
        <p:spPr bwMode="auto">
          <a:xfrm>
            <a:off x="1646238" y="10242550"/>
            <a:ext cx="29627512" cy="2896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460" tIns="214230" rIns="428460" bIns="214230" numCol="1" anchor="t" anchorCtr="0" compatLnSpc="1">
            <a:prstTxWarp prst="textNoShape">
              <a:avLst/>
            </a:prstTxWarp>
          </a:bodyPr>
          <a:lstStyle/>
          <a:p>
            <a:pPr lvl="0"/>
            <a:r>
              <a:rPr lang="en-US" altLang="en-US" smtClean="0"/>
              <a:t>Haga clic para modificar el estilo de texto del patrón</a:t>
            </a:r>
          </a:p>
          <a:p>
            <a:pPr lvl="1"/>
            <a:r>
              <a:rPr lang="en-US" altLang="en-US" smtClean="0"/>
              <a:t>Segundo nivel</a:t>
            </a:r>
          </a:p>
          <a:p>
            <a:pPr lvl="2"/>
            <a:r>
              <a:rPr lang="en-US" altLang="en-US" smtClean="0"/>
              <a:t>Tercer nivel</a:t>
            </a:r>
          </a:p>
          <a:p>
            <a:pPr lvl="3"/>
            <a:r>
              <a:rPr lang="en-US" altLang="en-US" smtClean="0"/>
              <a:t>Cuarto nivel</a:t>
            </a:r>
          </a:p>
          <a:p>
            <a:pPr lvl="4"/>
            <a:r>
              <a:rPr lang="en-US" altLang="en-US" smtClean="0"/>
              <a:t>Quinto nivel</a:t>
            </a:r>
          </a:p>
        </p:txBody>
      </p:sp>
      <p:sp>
        <p:nvSpPr>
          <p:cNvPr id="1028" name="Rectangle 4"/>
          <p:cNvSpPr>
            <a:spLocks noGrp="1" noChangeArrowheads="1"/>
          </p:cNvSpPr>
          <p:nvPr>
            <p:ph type="dt" sz="half" idx="2"/>
          </p:nvPr>
        </p:nvSpPr>
        <p:spPr bwMode="auto">
          <a:xfrm>
            <a:off x="1644650" y="39968488"/>
            <a:ext cx="7681913" cy="30480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a:defRPr sz="6600">
                <a:latin typeface="Arial" charset="0"/>
                <a:ea typeface="+mn-ea"/>
                <a:cs typeface="+mn-cs"/>
              </a:defRPr>
            </a:lvl1pPr>
          </a:lstStyle>
          <a:p>
            <a:pPr>
              <a:defRPr/>
            </a:pPr>
            <a:endParaRPr lang="en-US"/>
          </a:p>
        </p:txBody>
      </p:sp>
      <p:sp>
        <p:nvSpPr>
          <p:cNvPr id="1029" name="Rectangle 5"/>
          <p:cNvSpPr>
            <a:spLocks noGrp="1" noChangeArrowheads="1"/>
          </p:cNvSpPr>
          <p:nvPr>
            <p:ph type="ftr" sz="quarter" idx="3"/>
          </p:nvPr>
        </p:nvSpPr>
        <p:spPr bwMode="auto">
          <a:xfrm>
            <a:off x="11247438" y="39968488"/>
            <a:ext cx="10425112" cy="30480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algn="ctr">
              <a:defRPr sz="6600">
                <a:latin typeface="Arial" charset="0"/>
                <a:ea typeface="+mn-ea"/>
                <a:cs typeface="+mn-cs"/>
              </a:defRPr>
            </a:lvl1pPr>
          </a:lstStyle>
          <a:p>
            <a:pPr>
              <a:defRPr/>
            </a:pPr>
            <a:endParaRPr lang="en-US"/>
          </a:p>
        </p:txBody>
      </p:sp>
      <p:sp>
        <p:nvSpPr>
          <p:cNvPr id="1030" name="Rectangle 6"/>
          <p:cNvSpPr>
            <a:spLocks noGrp="1" noChangeArrowheads="1"/>
          </p:cNvSpPr>
          <p:nvPr>
            <p:ph type="sldNum" sz="quarter" idx="4"/>
          </p:nvPr>
        </p:nvSpPr>
        <p:spPr bwMode="auto">
          <a:xfrm>
            <a:off x="23591838" y="39968488"/>
            <a:ext cx="7681912" cy="30480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algn="r">
              <a:defRPr sz="6600"/>
            </a:lvl1pPr>
          </a:lstStyle>
          <a:p>
            <a:fld id="{D5DB3055-9D74-438B-90EF-008F46733F9B}"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84663" rtl="0" eaLnBrk="0" fontAlgn="base" hangingPunct="0">
        <a:spcBef>
          <a:spcPct val="0"/>
        </a:spcBef>
        <a:spcAft>
          <a:spcPct val="0"/>
        </a:spcAft>
        <a:defRPr sz="20600">
          <a:solidFill>
            <a:schemeClr val="tx2"/>
          </a:solidFill>
          <a:latin typeface="+mj-lt"/>
          <a:ea typeface="ＭＳ Ｐゴシック" charset="-128"/>
          <a:cs typeface="ＭＳ Ｐゴシック" charset="-128"/>
        </a:defRPr>
      </a:lvl1pPr>
      <a:lvl2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2pPr>
      <a:lvl3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3pPr>
      <a:lvl4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4pPr>
      <a:lvl5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5pPr>
      <a:lvl6pPr marL="457200" algn="ctr" defTabSz="4284663" rtl="0" fontAlgn="base">
        <a:spcBef>
          <a:spcPct val="0"/>
        </a:spcBef>
        <a:spcAft>
          <a:spcPct val="0"/>
        </a:spcAft>
        <a:defRPr sz="20600">
          <a:solidFill>
            <a:schemeClr val="tx2"/>
          </a:solidFill>
          <a:latin typeface="Arial" charset="0"/>
        </a:defRPr>
      </a:lvl6pPr>
      <a:lvl7pPr marL="914400" algn="ctr" defTabSz="4284663" rtl="0" fontAlgn="base">
        <a:spcBef>
          <a:spcPct val="0"/>
        </a:spcBef>
        <a:spcAft>
          <a:spcPct val="0"/>
        </a:spcAft>
        <a:defRPr sz="20600">
          <a:solidFill>
            <a:schemeClr val="tx2"/>
          </a:solidFill>
          <a:latin typeface="Arial" charset="0"/>
        </a:defRPr>
      </a:lvl7pPr>
      <a:lvl8pPr marL="1371600" algn="ctr" defTabSz="4284663" rtl="0" fontAlgn="base">
        <a:spcBef>
          <a:spcPct val="0"/>
        </a:spcBef>
        <a:spcAft>
          <a:spcPct val="0"/>
        </a:spcAft>
        <a:defRPr sz="20600">
          <a:solidFill>
            <a:schemeClr val="tx2"/>
          </a:solidFill>
          <a:latin typeface="Arial" charset="0"/>
        </a:defRPr>
      </a:lvl8pPr>
      <a:lvl9pPr marL="1828800" algn="ctr" defTabSz="4284663" rtl="0" fontAlgn="base">
        <a:spcBef>
          <a:spcPct val="0"/>
        </a:spcBef>
        <a:spcAft>
          <a:spcPct val="0"/>
        </a:spcAft>
        <a:defRPr sz="20600">
          <a:solidFill>
            <a:schemeClr val="tx2"/>
          </a:solidFill>
          <a:latin typeface="Arial" charset="0"/>
        </a:defRPr>
      </a:lvl9pPr>
    </p:titleStyle>
    <p:bodyStyle>
      <a:lvl1pPr marL="1606550" indent="-1606550" algn="l" defTabSz="4284663" rtl="0" eaLnBrk="0" fontAlgn="base" hangingPunct="0">
        <a:spcBef>
          <a:spcPct val="20000"/>
        </a:spcBef>
        <a:spcAft>
          <a:spcPct val="0"/>
        </a:spcAft>
        <a:buChar char="•"/>
        <a:defRPr sz="15000">
          <a:solidFill>
            <a:schemeClr val="tx1"/>
          </a:solidFill>
          <a:latin typeface="+mn-lt"/>
          <a:ea typeface="ＭＳ Ｐゴシック" charset="-128"/>
          <a:cs typeface="ＭＳ Ｐゴシック" charset="-128"/>
        </a:defRPr>
      </a:lvl1pPr>
      <a:lvl2pPr marL="3481388" indent="-1339850" algn="l" defTabSz="4284663" rtl="0" eaLnBrk="0" fontAlgn="base" hangingPunct="0">
        <a:spcBef>
          <a:spcPct val="20000"/>
        </a:spcBef>
        <a:spcAft>
          <a:spcPct val="0"/>
        </a:spcAft>
        <a:buChar char="–"/>
        <a:defRPr sz="13100">
          <a:solidFill>
            <a:schemeClr val="tx1"/>
          </a:solidFill>
          <a:latin typeface="+mn-lt"/>
          <a:ea typeface="ＭＳ Ｐゴシック" charset="-128"/>
        </a:defRPr>
      </a:lvl2pPr>
      <a:lvl3pPr marL="5356225" indent="-1071563" algn="l" defTabSz="4284663" rtl="0" eaLnBrk="0" fontAlgn="base" hangingPunct="0">
        <a:spcBef>
          <a:spcPct val="20000"/>
        </a:spcBef>
        <a:spcAft>
          <a:spcPct val="0"/>
        </a:spcAft>
        <a:buChar char="•"/>
        <a:defRPr sz="11200">
          <a:solidFill>
            <a:schemeClr val="tx1"/>
          </a:solidFill>
          <a:latin typeface="+mn-lt"/>
          <a:ea typeface="ＭＳ Ｐゴシック" charset="-128"/>
        </a:defRPr>
      </a:lvl3pPr>
      <a:lvl4pPr marL="7497763" indent="-1071563" algn="l" defTabSz="4284663" rtl="0" eaLnBrk="0" fontAlgn="base" hangingPunct="0">
        <a:spcBef>
          <a:spcPct val="20000"/>
        </a:spcBef>
        <a:spcAft>
          <a:spcPct val="0"/>
        </a:spcAft>
        <a:buChar char="–"/>
        <a:defRPr sz="9400">
          <a:solidFill>
            <a:schemeClr val="tx1"/>
          </a:solidFill>
          <a:latin typeface="+mn-lt"/>
          <a:ea typeface="ＭＳ Ｐゴシック" charset="-128"/>
        </a:defRPr>
      </a:lvl4pPr>
      <a:lvl5pPr marL="9640888" indent="-1071563" algn="l" defTabSz="4284663" rtl="0" eaLnBrk="0" fontAlgn="base" hangingPunct="0">
        <a:spcBef>
          <a:spcPct val="20000"/>
        </a:spcBef>
        <a:spcAft>
          <a:spcPct val="0"/>
        </a:spcAft>
        <a:buChar char="»"/>
        <a:defRPr sz="9400">
          <a:solidFill>
            <a:schemeClr val="tx1"/>
          </a:solidFill>
          <a:latin typeface="+mn-lt"/>
          <a:ea typeface="ＭＳ Ｐゴシック" charset="-128"/>
        </a:defRPr>
      </a:lvl5pPr>
      <a:lvl6pPr marL="10098088" indent="-1071563" algn="l" defTabSz="4284663" rtl="0" fontAlgn="base">
        <a:spcBef>
          <a:spcPct val="20000"/>
        </a:spcBef>
        <a:spcAft>
          <a:spcPct val="0"/>
        </a:spcAft>
        <a:buChar char="»"/>
        <a:defRPr sz="9400">
          <a:solidFill>
            <a:schemeClr val="tx1"/>
          </a:solidFill>
          <a:latin typeface="+mn-lt"/>
        </a:defRPr>
      </a:lvl6pPr>
      <a:lvl7pPr marL="10555288" indent="-1071563" algn="l" defTabSz="4284663" rtl="0" fontAlgn="base">
        <a:spcBef>
          <a:spcPct val="20000"/>
        </a:spcBef>
        <a:spcAft>
          <a:spcPct val="0"/>
        </a:spcAft>
        <a:buChar char="»"/>
        <a:defRPr sz="9400">
          <a:solidFill>
            <a:schemeClr val="tx1"/>
          </a:solidFill>
          <a:latin typeface="+mn-lt"/>
        </a:defRPr>
      </a:lvl7pPr>
      <a:lvl8pPr marL="11012488" indent="-1071563" algn="l" defTabSz="4284663" rtl="0" fontAlgn="base">
        <a:spcBef>
          <a:spcPct val="20000"/>
        </a:spcBef>
        <a:spcAft>
          <a:spcPct val="0"/>
        </a:spcAft>
        <a:buChar char="»"/>
        <a:defRPr sz="9400">
          <a:solidFill>
            <a:schemeClr val="tx1"/>
          </a:solidFill>
          <a:latin typeface="+mn-lt"/>
        </a:defRPr>
      </a:lvl8pPr>
      <a:lvl9pPr marL="11469688" indent="-1071563" algn="l" defTabSz="4284663" rtl="0" fontAlgn="base">
        <a:spcBef>
          <a:spcPct val="20000"/>
        </a:spcBef>
        <a:spcAft>
          <a:spcPct val="0"/>
        </a:spcAft>
        <a:buChar char="»"/>
        <a:defRPr sz="9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jpe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jpg"/><Relationship Id="rId15" Type="http://schemas.openxmlformats.org/officeDocument/2006/relationships/image" Target="../media/image13.jpeg"/><Relationship Id="rId23" Type="http://schemas.openxmlformats.org/officeDocument/2006/relationships/image" Target="../media/image20.jpeg"/><Relationship Id="rId10" Type="http://schemas.openxmlformats.org/officeDocument/2006/relationships/image" Target="../media/image8.png"/><Relationship Id="rId19" Type="http://schemas.openxmlformats.org/officeDocument/2006/relationships/image" Target="../media/image17.jpe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5703566" y="2420649"/>
            <a:ext cx="21336000" cy="2738775"/>
            <a:chOff x="5703566" y="2420649"/>
            <a:chExt cx="21336000" cy="2738775"/>
          </a:xfrm>
        </p:grpSpPr>
        <p:sp>
          <p:nvSpPr>
            <p:cNvPr id="145" name="Text Box 5"/>
            <p:cNvSpPr txBox="1">
              <a:spLocks noChangeArrowheads="1"/>
            </p:cNvSpPr>
            <p:nvPr/>
          </p:nvSpPr>
          <p:spPr bwMode="auto">
            <a:xfrm>
              <a:off x="5703566" y="2420649"/>
              <a:ext cx="21336000" cy="432016"/>
            </a:xfrm>
            <a:prstGeom prst="rect">
              <a:avLst/>
            </a:prstGeom>
            <a:noFill/>
            <a:ln w="9525">
              <a:noFill/>
              <a:miter lim="800000"/>
              <a:headEnd/>
              <a:tailEnd/>
            </a:ln>
            <a:effectLst/>
          </p:spPr>
          <p:txBody>
            <a:bodyPr lIns="98655" tIns="49327" rIns="98655" bIns="49327">
              <a:spAutoFit/>
            </a:bodyPr>
            <a:lstStyle>
              <a:lvl1pPr defTabSz="985838"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defTabSz="985838"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30000"/>
                </a:lnSpc>
                <a:spcBef>
                  <a:spcPct val="50000"/>
                </a:spcBef>
              </a:pPr>
              <a:r>
                <a:rPr lang="en-US" altLang="en-US" sz="7200" b="1" dirty="0">
                  <a:effectLst>
                    <a:outerShdw blurRad="38100" dist="38100" dir="2700000" algn="tl">
                      <a:srgbClr val="C0C0C0"/>
                    </a:outerShdw>
                  </a:effectLst>
                  <a:latin typeface="Times New Roman" panose="02020603050405020304" pitchFamily="18" charset="0"/>
                </a:rPr>
                <a:t>Senior Project, </a:t>
              </a:r>
              <a:r>
                <a:rPr lang="en-US" altLang="en-US" sz="7200" b="1" dirty="0" smtClean="0">
                  <a:effectLst>
                    <a:outerShdw blurRad="38100" dist="38100" dir="2700000" algn="tl">
                      <a:srgbClr val="C0C0C0"/>
                    </a:outerShdw>
                  </a:effectLst>
                  <a:latin typeface="Times New Roman" panose="02020603050405020304" pitchFamily="18" charset="0"/>
                </a:rPr>
                <a:t>2015, Spring</a:t>
              </a:r>
              <a:endParaRPr lang="en-US" altLang="en-US" sz="7200" dirty="0">
                <a:latin typeface="Times New Roman" panose="02020603050405020304" pitchFamily="18" charset="0"/>
              </a:endParaRPr>
            </a:p>
          </p:txBody>
        </p:sp>
        <p:sp>
          <p:nvSpPr>
            <p:cNvPr id="14339" name="Text Box 12"/>
            <p:cNvSpPr txBox="1">
              <a:spLocks noChangeArrowheads="1"/>
            </p:cNvSpPr>
            <p:nvPr/>
          </p:nvSpPr>
          <p:spPr bwMode="auto">
            <a:xfrm>
              <a:off x="7687470" y="2705316"/>
              <a:ext cx="17968912" cy="2454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8655" tIns="49327" rIns="98655" bIns="49327">
              <a:spAutoFit/>
            </a:bodyPr>
            <a:lstStyle>
              <a:lvl1pPr defTabSz="985838"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defTabSz="985838"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4800" b="1" dirty="0" smtClean="0">
                  <a:solidFill>
                    <a:srgbClr val="3333CC"/>
                  </a:solidFill>
                </a:rPr>
                <a:t>Smart Systems for Occupancy and Building Energy Control</a:t>
              </a:r>
              <a:endParaRPr lang="en-US" altLang="en-US" sz="4800" b="1" dirty="0">
                <a:solidFill>
                  <a:srgbClr val="3333CC"/>
                </a:solidFill>
              </a:endParaRPr>
            </a:p>
            <a:p>
              <a:pPr algn="ctr" eaLnBrk="1" hangingPunct="1"/>
              <a:r>
                <a:rPr lang="en-US" altLang="en-US" sz="3500" b="1" dirty="0">
                  <a:solidFill>
                    <a:srgbClr val="3333CC"/>
                  </a:solidFill>
                </a:rPr>
                <a:t>Student: </a:t>
              </a:r>
              <a:r>
                <a:rPr lang="en-US" altLang="en-US" sz="3500" dirty="0" err="1" smtClean="0">
                  <a:solidFill>
                    <a:srgbClr val="3333CC"/>
                  </a:solidFill>
                </a:rPr>
                <a:t>Dalaidis</a:t>
              </a:r>
              <a:r>
                <a:rPr lang="en-US" altLang="en-US" sz="3500" dirty="0" smtClean="0">
                  <a:solidFill>
                    <a:srgbClr val="3333CC"/>
                  </a:solidFill>
                </a:rPr>
                <a:t> Hidalgo </a:t>
              </a:r>
              <a:r>
                <a:rPr lang="en-US" altLang="en-US" sz="3500" dirty="0" err="1" smtClean="0">
                  <a:solidFill>
                    <a:srgbClr val="3333CC"/>
                  </a:solidFill>
                </a:rPr>
                <a:t>Arencibia</a:t>
              </a:r>
              <a:r>
                <a:rPr lang="en-US" altLang="en-US" sz="3500" dirty="0" smtClean="0">
                  <a:solidFill>
                    <a:srgbClr val="3333CC"/>
                  </a:solidFill>
                </a:rPr>
                <a:t>, </a:t>
              </a:r>
              <a:r>
                <a:rPr lang="en-US" altLang="en-US" sz="3500" dirty="0">
                  <a:solidFill>
                    <a:srgbClr val="3333CC"/>
                  </a:solidFill>
                </a:rPr>
                <a:t>Florida International University</a:t>
              </a:r>
            </a:p>
            <a:p>
              <a:pPr algn="ctr" eaLnBrk="1" hangingPunct="1"/>
              <a:r>
                <a:rPr lang="en-US" altLang="en-US" sz="3500" b="1" dirty="0">
                  <a:solidFill>
                    <a:srgbClr val="3333CC"/>
                  </a:solidFill>
                </a:rPr>
                <a:t>Mentor:</a:t>
              </a:r>
              <a:r>
                <a:rPr lang="en-US" altLang="en-US" sz="3500" b="1" i="1" dirty="0">
                  <a:solidFill>
                    <a:srgbClr val="3333CC"/>
                  </a:solidFill>
                </a:rPr>
                <a:t> </a:t>
              </a:r>
              <a:r>
                <a:rPr lang="en-US" altLang="en-US" sz="3500" dirty="0">
                  <a:solidFill>
                    <a:srgbClr val="3333CC"/>
                  </a:solidFill>
                </a:rPr>
                <a:t>Ali </a:t>
              </a:r>
              <a:r>
                <a:rPr lang="en-US" altLang="en-US" sz="3500" dirty="0" err="1">
                  <a:solidFill>
                    <a:srgbClr val="3333CC"/>
                  </a:solidFill>
                </a:rPr>
                <a:t>Mostafavi</a:t>
              </a:r>
              <a:r>
                <a:rPr lang="en-US" altLang="en-US" sz="3500" dirty="0">
                  <a:solidFill>
                    <a:srgbClr val="3333CC"/>
                  </a:solidFill>
                </a:rPr>
                <a:t> and Leonardo </a:t>
              </a:r>
              <a:r>
                <a:rPr lang="en-US" altLang="en-US" sz="3500" dirty="0" smtClean="0">
                  <a:solidFill>
                    <a:srgbClr val="3333CC"/>
                  </a:solidFill>
                </a:rPr>
                <a:t>Bobadilla</a:t>
              </a:r>
              <a:r>
                <a:rPr lang="en-US" altLang="ja-JP" sz="3500" dirty="0" smtClean="0">
                  <a:solidFill>
                    <a:srgbClr val="3333CC"/>
                  </a:solidFill>
                </a:rPr>
                <a:t>, </a:t>
              </a:r>
              <a:r>
                <a:rPr lang="en-US" altLang="en-US" sz="3500" dirty="0">
                  <a:solidFill>
                    <a:srgbClr val="3333CC"/>
                  </a:solidFill>
                </a:rPr>
                <a:t>Florida International </a:t>
              </a:r>
              <a:r>
                <a:rPr lang="en-US" altLang="en-US" sz="3500" dirty="0" smtClean="0">
                  <a:solidFill>
                    <a:srgbClr val="3333CC"/>
                  </a:solidFill>
                </a:rPr>
                <a:t>University</a:t>
              </a:r>
              <a:endParaRPr lang="en-US" altLang="ja-JP" sz="3500" dirty="0">
                <a:solidFill>
                  <a:srgbClr val="3333CC"/>
                </a:solidFill>
              </a:endParaRPr>
            </a:p>
            <a:p>
              <a:pPr algn="ctr" eaLnBrk="1" hangingPunct="1"/>
              <a:r>
                <a:rPr lang="en-US" altLang="en-US" sz="3500" b="1" dirty="0">
                  <a:solidFill>
                    <a:srgbClr val="3333CC"/>
                  </a:solidFill>
                </a:rPr>
                <a:t>Instructor:</a:t>
              </a:r>
              <a:r>
                <a:rPr lang="en-US" altLang="en-US" sz="3500" b="1" i="1" dirty="0">
                  <a:solidFill>
                    <a:srgbClr val="3333CC"/>
                  </a:solidFill>
                </a:rPr>
                <a:t> </a:t>
              </a:r>
              <a:r>
                <a:rPr lang="en-US" altLang="en-US" sz="3500" dirty="0" err="1">
                  <a:solidFill>
                    <a:srgbClr val="3333CC"/>
                  </a:solidFill>
                </a:rPr>
                <a:t>Masoud</a:t>
              </a:r>
              <a:r>
                <a:rPr lang="en-US" altLang="en-US" sz="3500" dirty="0">
                  <a:solidFill>
                    <a:srgbClr val="3333CC"/>
                  </a:solidFill>
                </a:rPr>
                <a:t> </a:t>
              </a:r>
              <a:r>
                <a:rPr lang="en-US" altLang="en-US" sz="3500" dirty="0" err="1">
                  <a:solidFill>
                    <a:srgbClr val="3333CC"/>
                  </a:solidFill>
                </a:rPr>
                <a:t>Sadjadi</a:t>
              </a:r>
              <a:r>
                <a:rPr lang="en-US" altLang="en-US" sz="3500" dirty="0">
                  <a:solidFill>
                    <a:srgbClr val="3333CC"/>
                  </a:solidFill>
                </a:rPr>
                <a:t>, Florida International University</a:t>
              </a:r>
            </a:p>
          </p:txBody>
        </p:sp>
      </p:grpSp>
      <p:sp>
        <p:nvSpPr>
          <p:cNvPr id="14340" name="Text Box 72"/>
          <p:cNvSpPr txBox="1">
            <a:spLocks noChangeArrowheads="1"/>
          </p:cNvSpPr>
          <p:nvPr/>
        </p:nvSpPr>
        <p:spPr bwMode="auto">
          <a:xfrm>
            <a:off x="914400" y="42379881"/>
            <a:ext cx="30720034" cy="1022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wrap="square" lIns="98655" tIns="49327" rIns="98655" bIns="49327">
            <a:spAutoFit/>
          </a:bodyPr>
          <a:lstStyle>
            <a:lvl1pPr marL="493713" indent="-493713" defTabSz="985838"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defTabSz="985838"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ctr" eaLnBrk="1" hangingPunct="1">
              <a:buClr>
                <a:srgbClr val="3333CC"/>
              </a:buClr>
            </a:pPr>
            <a:r>
              <a:rPr lang="en-US" altLang="en-US" sz="3000" dirty="0"/>
              <a:t>The material presented in this poster is based upon </a:t>
            </a:r>
            <a:r>
              <a:rPr lang="en-US" altLang="en-US" sz="3000" dirty="0" smtClean="0"/>
              <a:t>the ongoing research being conducted by Professors Ali </a:t>
            </a:r>
            <a:r>
              <a:rPr lang="en-US" altLang="en-US" sz="2800" dirty="0" err="1" smtClean="0"/>
              <a:t>Mostafavi</a:t>
            </a:r>
            <a:r>
              <a:rPr lang="en-US" altLang="en-US" sz="3000" dirty="0" smtClean="0"/>
              <a:t> and Leonardo Bobadilla. Special thanks to my family, my team partner Maria Eugenia </a:t>
            </a:r>
            <a:r>
              <a:rPr lang="en-US" altLang="en-US" sz="3000" dirty="0" err="1" smtClean="0"/>
              <a:t>Presa</a:t>
            </a:r>
            <a:r>
              <a:rPr lang="en-US" altLang="en-US" sz="3000" dirty="0" smtClean="0"/>
              <a:t>, our product owners </a:t>
            </a:r>
            <a:r>
              <a:rPr lang="en-US" altLang="en-US" sz="3000" dirty="0"/>
              <a:t>Ali </a:t>
            </a:r>
            <a:r>
              <a:rPr lang="en-US" altLang="en-US" sz="2800" dirty="0" err="1" smtClean="0"/>
              <a:t>Mostafavi</a:t>
            </a:r>
            <a:r>
              <a:rPr lang="en-US" altLang="en-US" sz="3000" dirty="0"/>
              <a:t> </a:t>
            </a:r>
            <a:r>
              <a:rPr lang="en-US" altLang="en-US" sz="3000" dirty="0" smtClean="0"/>
              <a:t>and Leonardo Bobadilla and our professors </a:t>
            </a:r>
            <a:r>
              <a:rPr lang="en-US" altLang="en-US" sz="3000" dirty="0" err="1" smtClean="0"/>
              <a:t>Masoud</a:t>
            </a:r>
            <a:r>
              <a:rPr lang="en-US" altLang="en-US" sz="3000" dirty="0" smtClean="0"/>
              <a:t> </a:t>
            </a:r>
            <a:r>
              <a:rPr lang="en-US" altLang="en-US" sz="3000" dirty="0" err="1" smtClean="0"/>
              <a:t>Sadjadi</a:t>
            </a:r>
            <a:r>
              <a:rPr lang="en-US" altLang="en-US" sz="3000" dirty="0" smtClean="0"/>
              <a:t> and Juan Caraballo for their support and advice.</a:t>
            </a:r>
            <a:endParaRPr lang="en-US" altLang="en-US" sz="3000" dirty="0"/>
          </a:p>
        </p:txBody>
      </p:sp>
      <p:sp>
        <p:nvSpPr>
          <p:cNvPr id="14341" name="Rectangle 18"/>
          <p:cNvSpPr>
            <a:spLocks noChangeArrowheads="1"/>
          </p:cNvSpPr>
          <p:nvPr/>
        </p:nvSpPr>
        <p:spPr bwMode="auto">
          <a:xfrm>
            <a:off x="914400" y="5486400"/>
            <a:ext cx="31089600" cy="35661600"/>
          </a:xfrm>
          <a:prstGeom prst="rect">
            <a:avLst/>
          </a:prstGeom>
          <a:noFill/>
          <a:ln w="63500">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4343" name="Rectangle 18"/>
          <p:cNvSpPr>
            <a:spLocks noChangeArrowheads="1"/>
          </p:cNvSpPr>
          <p:nvPr/>
        </p:nvSpPr>
        <p:spPr bwMode="auto">
          <a:xfrm>
            <a:off x="914400" y="42062400"/>
            <a:ext cx="31089600" cy="1371600"/>
          </a:xfrm>
          <a:prstGeom prst="rect">
            <a:avLst/>
          </a:prstGeom>
          <a:noFill/>
          <a:ln w="63500">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17" name="Text Box 19"/>
          <p:cNvSpPr txBox="1">
            <a:spLocks noChangeArrowheads="1"/>
          </p:cNvSpPr>
          <p:nvPr/>
        </p:nvSpPr>
        <p:spPr bwMode="auto">
          <a:xfrm>
            <a:off x="1192213" y="41605200"/>
            <a:ext cx="5158586" cy="730559"/>
          </a:xfrm>
          <a:prstGeom prst="rect">
            <a:avLst/>
          </a:prstGeom>
          <a:solidFill>
            <a:schemeClr val="bg1"/>
          </a:solidFill>
          <a:ln w="12700">
            <a:solidFill>
              <a:srgbClr val="0033CC"/>
            </a:solidFill>
            <a:miter lim="800000"/>
            <a:headEnd/>
            <a:tailEnd/>
          </a:ln>
          <a:effectLst/>
        </p:spPr>
        <p:txBody>
          <a:bodyPr wrap="square" lIns="98655" tIns="49327" rIns="98655" bIns="49327">
            <a:spAutoFit/>
          </a:bodyPr>
          <a:lstStyle/>
          <a:p>
            <a:pPr algn="ctr" defTabSz="985838">
              <a:spcBef>
                <a:spcPct val="50000"/>
              </a:spcBef>
              <a:defRPr/>
            </a:pPr>
            <a:r>
              <a:rPr lang="en-US" sz="4100" b="1" dirty="0" smtClean="0">
                <a:solidFill>
                  <a:srgbClr val="336699"/>
                </a:solidFill>
                <a:effectLst>
                  <a:outerShdw blurRad="38100" dist="38100" dir="2700000" algn="tl">
                    <a:srgbClr val="DDDDDD"/>
                  </a:outerShdw>
                </a:effectLst>
                <a:latin typeface="Arial" charset="0"/>
                <a:ea typeface="ＭＳ Ｐゴシック" charset="-128"/>
                <a:cs typeface="ＭＳ Ｐゴシック" charset="-128"/>
              </a:rPr>
              <a:t>Acknowledgements</a:t>
            </a:r>
            <a:endParaRPr lang="en-US" sz="4100" b="1" dirty="0">
              <a:solidFill>
                <a:srgbClr val="336699"/>
              </a:solidFill>
              <a:effectLst>
                <a:outerShdw blurRad="38100" dist="38100" dir="2700000" algn="tl">
                  <a:srgbClr val="DDDDDD"/>
                </a:outerShdw>
              </a:effectLst>
              <a:latin typeface="Arial" charset="0"/>
              <a:ea typeface="ＭＳ Ｐゴシック" charset="-128"/>
              <a:cs typeface="ＭＳ Ｐゴシック" charset="-128"/>
            </a:endParaRPr>
          </a:p>
        </p:txBody>
      </p:sp>
      <p:grpSp>
        <p:nvGrpSpPr>
          <p:cNvPr id="13" name="Group 12"/>
          <p:cNvGrpSpPr/>
          <p:nvPr/>
        </p:nvGrpSpPr>
        <p:grpSpPr>
          <a:xfrm>
            <a:off x="13182600" y="381000"/>
            <a:ext cx="7467600" cy="1219200"/>
            <a:chOff x="13182600" y="381000"/>
            <a:chExt cx="7467600" cy="1219200"/>
          </a:xfrm>
        </p:grpSpPr>
        <p:sp>
          <p:nvSpPr>
            <p:cNvPr id="14353" name="Rectangle 6"/>
            <p:cNvSpPr>
              <a:spLocks noChangeArrowheads="1"/>
            </p:cNvSpPr>
            <p:nvPr/>
          </p:nvSpPr>
          <p:spPr bwMode="auto">
            <a:xfrm>
              <a:off x="15925800" y="446088"/>
              <a:ext cx="4724400" cy="1077912"/>
            </a:xfrm>
            <a:prstGeom prst="rect">
              <a:avLst/>
            </a:prstGeom>
            <a:noFill/>
            <a:ln w="9525">
              <a:noFill/>
              <a:miter lim="800000"/>
              <a:headEnd/>
              <a:tailEnd/>
            </a:ln>
          </p:spPr>
          <p:txBody>
            <a:bodyPr anchor="ctr">
              <a:spAutoFit/>
            </a:bodyPr>
            <a:lstStyle>
              <a:lvl1pPr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3200" b="1" dirty="0">
                  <a:solidFill>
                    <a:schemeClr val="accent2"/>
                  </a:solidFill>
                </a:rPr>
                <a:t>School of Computing &amp; Information Sciences</a:t>
              </a:r>
              <a:endParaRPr lang="en-US" altLang="en-US" sz="3200" dirty="0">
                <a:solidFill>
                  <a:schemeClr val="accent2"/>
                </a:solidFill>
              </a:endParaRPr>
            </a:p>
          </p:txBody>
        </p:sp>
        <p:pic>
          <p:nvPicPr>
            <p:cNvPr id="14346" name="Picture 3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182600" y="381000"/>
              <a:ext cx="2630488"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0" name="Text Box 19"/>
          <p:cNvSpPr txBox="1">
            <a:spLocks noChangeArrowheads="1"/>
          </p:cNvSpPr>
          <p:nvPr/>
        </p:nvSpPr>
        <p:spPr bwMode="auto">
          <a:xfrm>
            <a:off x="13928726" y="23911560"/>
            <a:ext cx="5486400" cy="731838"/>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a:spcBef>
                <a:spcPct val="50000"/>
              </a:spcBef>
              <a:defRPr/>
            </a:pPr>
            <a:r>
              <a:rPr lang="en-US" sz="4100" b="1" dirty="0">
                <a:solidFill>
                  <a:srgbClr val="336699"/>
                </a:solidFill>
                <a:effectLst>
                  <a:outerShdw blurRad="38100" dist="38100" dir="2700000" algn="tl">
                    <a:srgbClr val="DDDDDD"/>
                  </a:outerShdw>
                </a:effectLst>
                <a:latin typeface="Arial" charset="0"/>
                <a:ea typeface="ＭＳ Ｐゴシック" charset="-128"/>
                <a:cs typeface="ＭＳ Ｐゴシック" charset="-128"/>
              </a:rPr>
              <a:t>Screenshots</a:t>
            </a:r>
          </a:p>
        </p:txBody>
      </p:sp>
      <p:grpSp>
        <p:nvGrpSpPr>
          <p:cNvPr id="14347" name="Group 14346"/>
          <p:cNvGrpSpPr/>
          <p:nvPr/>
        </p:nvGrpSpPr>
        <p:grpSpPr>
          <a:xfrm>
            <a:off x="1282068" y="24670700"/>
            <a:ext cx="8852532" cy="4590100"/>
            <a:chOff x="1282068" y="24670700"/>
            <a:chExt cx="8852532" cy="4590100"/>
          </a:xfrm>
        </p:grpSpPr>
        <p:sp>
          <p:nvSpPr>
            <p:cNvPr id="3" name="Rounded Rectangle 2"/>
            <p:cNvSpPr/>
            <p:nvPr/>
          </p:nvSpPr>
          <p:spPr bwMode="auto">
            <a:xfrm>
              <a:off x="1282068" y="24670700"/>
              <a:ext cx="8852532" cy="459010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284663"/>
              <a:endParaRPr kumimoji="0" lang="en-US" sz="2800" b="0" i="0" u="none" strike="noStrike" cap="none" normalizeH="0" baseline="0" dirty="0" smtClean="0">
                <a:ln>
                  <a:noFill/>
                </a:ln>
                <a:solidFill>
                  <a:schemeClr val="tx1"/>
                </a:solidFill>
                <a:effectLst/>
                <a:latin typeface="Arial" charset="0"/>
              </a:endParaRPr>
            </a:p>
            <a:p>
              <a:pPr defTabSz="4284663"/>
              <a:endParaRPr kumimoji="0" lang="en-US" sz="2800" b="0" i="0" u="none" strike="noStrike" cap="none" normalizeH="0" baseline="0" dirty="0" smtClean="0">
                <a:ln>
                  <a:noFill/>
                </a:ln>
                <a:solidFill>
                  <a:schemeClr val="tx1"/>
                </a:solidFill>
                <a:effectLst/>
                <a:latin typeface="Arial" charset="0"/>
              </a:endParaRPr>
            </a:p>
            <a:p>
              <a:pPr defTabSz="4284663"/>
              <a:r>
                <a:rPr kumimoji="0" lang="en-US" sz="2800" b="0" i="0" u="none" strike="noStrike" cap="none" normalizeH="0" baseline="0" dirty="0" smtClean="0">
                  <a:ln>
                    <a:noFill/>
                  </a:ln>
                  <a:solidFill>
                    <a:schemeClr val="tx1"/>
                  </a:solidFill>
                  <a:effectLst/>
                  <a:latin typeface="Arial" charset="0"/>
                </a:rPr>
                <a:t>The Smart Systems for Occupancy and Building Energy Control verification</a:t>
              </a:r>
              <a:r>
                <a:rPr kumimoji="0" lang="en-US" sz="2800" b="0" i="0" u="none" strike="noStrike" cap="none" normalizeH="0" dirty="0" smtClean="0">
                  <a:ln>
                    <a:noFill/>
                  </a:ln>
                  <a:solidFill>
                    <a:schemeClr val="tx1"/>
                  </a:solidFill>
                  <a:effectLst/>
                  <a:latin typeface="Arial" charset="0"/>
                </a:rPr>
                <a:t> </a:t>
              </a:r>
              <a:r>
                <a:rPr kumimoji="0" lang="en-US" sz="2800" b="0" i="0" u="none" strike="noStrike" cap="none" normalizeH="0" baseline="0" dirty="0" smtClean="0">
                  <a:ln>
                    <a:noFill/>
                  </a:ln>
                  <a:solidFill>
                    <a:schemeClr val="tx1"/>
                  </a:solidFill>
                  <a:effectLst/>
                  <a:latin typeface="Arial" charset="0"/>
                </a:rPr>
                <a:t>was done using Unit</a:t>
              </a:r>
              <a:r>
                <a:rPr kumimoji="0" lang="en-US" sz="2800" b="0" i="0" u="none" strike="noStrike" cap="none" normalizeH="0" dirty="0" smtClean="0">
                  <a:ln>
                    <a:noFill/>
                  </a:ln>
                  <a:solidFill>
                    <a:schemeClr val="tx1"/>
                  </a:solidFill>
                  <a:effectLst/>
                  <a:latin typeface="Arial" charset="0"/>
                </a:rPr>
                <a:t> Testing (</a:t>
              </a:r>
              <a:r>
                <a:rPr lang="en-US" sz="2800" dirty="0" smtClean="0">
                  <a:latin typeface="Arial" charset="0"/>
                </a:rPr>
                <a:t>Espresso </a:t>
              </a:r>
              <a:r>
                <a:rPr lang="en-US" sz="2800" dirty="0">
                  <a:latin typeface="Arial" charset="0"/>
                </a:rPr>
                <a:t>for automating UI </a:t>
              </a:r>
              <a:r>
                <a:rPr lang="en-US" sz="2800" dirty="0" smtClean="0">
                  <a:latin typeface="Arial" charset="0"/>
                </a:rPr>
                <a:t>testing</a:t>
              </a:r>
              <a:r>
                <a:rPr kumimoji="0" lang="en-US" sz="2800" b="0" i="0" u="none" strike="noStrike" cap="none" normalizeH="0" dirty="0" smtClean="0">
                  <a:ln>
                    <a:noFill/>
                  </a:ln>
                  <a:solidFill>
                    <a:schemeClr val="tx1"/>
                  </a:solidFill>
                  <a:effectLst/>
                  <a:latin typeface="Arial" charset="0"/>
                </a:rPr>
                <a:t>), Integration Testing and System </a:t>
              </a:r>
              <a:r>
                <a:rPr lang="en-US" sz="2800" dirty="0">
                  <a:latin typeface="Arial" charset="0"/>
                </a:rPr>
                <a:t>T</a:t>
              </a:r>
              <a:r>
                <a:rPr kumimoji="0" lang="en-US" sz="2800" b="0" i="0" u="none" strike="noStrike" cap="none" normalizeH="0" dirty="0" smtClean="0">
                  <a:ln>
                    <a:noFill/>
                  </a:ln>
                  <a:solidFill>
                    <a:schemeClr val="tx1"/>
                  </a:solidFill>
                  <a:effectLst/>
                  <a:latin typeface="Arial" charset="0"/>
                </a:rPr>
                <a:t>esting. </a:t>
              </a:r>
              <a:r>
                <a:rPr lang="en-US" sz="2800" dirty="0" smtClean="0"/>
                <a:t>The objective of our System Tests were to make sure that the system was behaving appropriately, as defined by the requirements provided by our clients.</a:t>
              </a:r>
              <a:endParaRPr kumimoji="0" lang="en-US" sz="2800" b="0" i="0" u="none" strike="noStrike" cap="none" normalizeH="0" baseline="0" dirty="0" smtClean="0">
                <a:ln>
                  <a:noFill/>
                </a:ln>
                <a:solidFill>
                  <a:schemeClr val="tx1"/>
                </a:solidFill>
                <a:effectLst/>
                <a:latin typeface="Arial" charset="0"/>
              </a:endParaRPr>
            </a:p>
          </p:txBody>
        </p:sp>
        <p:sp>
          <p:nvSpPr>
            <p:cNvPr id="39" name="Text Box 19"/>
            <p:cNvSpPr txBox="1">
              <a:spLocks noChangeArrowheads="1"/>
            </p:cNvSpPr>
            <p:nvPr/>
          </p:nvSpPr>
          <p:spPr bwMode="auto">
            <a:xfrm>
              <a:off x="3065779" y="24919035"/>
              <a:ext cx="5486400" cy="731838"/>
            </a:xfrm>
            <a:prstGeom prst="rect">
              <a:avLst/>
            </a:prstGeom>
            <a:solidFill>
              <a:schemeClr val="bg1"/>
            </a:solidFill>
            <a:ln w="12700">
              <a:noFill/>
              <a:miter lim="800000"/>
              <a:headEnd/>
              <a:tailEnd/>
            </a:ln>
            <a:effectLst/>
          </p:spPr>
          <p:txBody>
            <a:bodyPr lIns="98655" tIns="49327" rIns="98655" bIns="49327">
              <a:spAutoFit/>
            </a:bodyPr>
            <a:lstStyle/>
            <a:p>
              <a:pPr algn="ctr" defTabSz="985838">
                <a:spcBef>
                  <a:spcPct val="50000"/>
                </a:spcBef>
                <a:defRPr/>
              </a:pPr>
              <a:r>
                <a:rPr lang="en-US" sz="4100" b="1" dirty="0" smtClean="0">
                  <a:solidFill>
                    <a:srgbClr val="336699"/>
                  </a:solidFill>
                  <a:effectLst>
                    <a:outerShdw blurRad="38100" dist="38100" dir="2700000" algn="tl">
                      <a:srgbClr val="DDDDDD"/>
                    </a:outerShdw>
                  </a:effectLst>
                  <a:latin typeface="Arial" charset="0"/>
                  <a:ea typeface="ＭＳ Ｐゴシック" charset="-128"/>
                  <a:cs typeface="ＭＳ Ｐゴシック" charset="-128"/>
                </a:rPr>
                <a:t>Verification</a:t>
              </a:r>
              <a:endParaRPr lang="en-US" sz="4100" b="1" dirty="0">
                <a:solidFill>
                  <a:srgbClr val="336699"/>
                </a:solidFill>
                <a:effectLst>
                  <a:outerShdw blurRad="38100" dist="38100" dir="2700000" algn="tl">
                    <a:srgbClr val="DDDDDD"/>
                  </a:outerShdw>
                </a:effectLst>
                <a:latin typeface="Arial" charset="0"/>
                <a:ea typeface="ＭＳ Ｐゴシック" charset="-128"/>
                <a:cs typeface="ＭＳ Ｐゴシック" charset="-128"/>
              </a:endParaRPr>
            </a:p>
          </p:txBody>
        </p:sp>
      </p:grpSp>
      <p:grpSp>
        <p:nvGrpSpPr>
          <p:cNvPr id="14336" name="Group 14335"/>
          <p:cNvGrpSpPr/>
          <p:nvPr/>
        </p:nvGrpSpPr>
        <p:grpSpPr>
          <a:xfrm>
            <a:off x="10318273" y="6188869"/>
            <a:ext cx="11905030" cy="4451243"/>
            <a:chOff x="10318273" y="6188869"/>
            <a:chExt cx="11905030" cy="4451243"/>
          </a:xfrm>
        </p:grpSpPr>
        <p:sp>
          <p:nvSpPr>
            <p:cNvPr id="5" name="Rounded Rectangle 4"/>
            <p:cNvSpPr/>
            <p:nvPr/>
          </p:nvSpPr>
          <p:spPr bwMode="auto">
            <a:xfrm>
              <a:off x="10318273" y="6188869"/>
              <a:ext cx="11905030" cy="4451243"/>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284663"/>
              <a:endParaRPr kumimoji="0" lang="en-US" sz="2800" b="0" i="0" u="none" strike="noStrike" cap="none" normalizeH="0" baseline="0" dirty="0" smtClean="0">
                <a:ln>
                  <a:noFill/>
                </a:ln>
                <a:solidFill>
                  <a:schemeClr val="tx1"/>
                </a:solidFill>
                <a:effectLst/>
                <a:latin typeface="Arial" charset="0"/>
              </a:endParaRPr>
            </a:p>
            <a:p>
              <a:pPr defTabSz="4284663"/>
              <a:endParaRPr kumimoji="0" lang="en-US" sz="2800" b="0" i="0" u="none" strike="noStrike" cap="none" normalizeH="0" baseline="0" dirty="0" smtClean="0">
                <a:ln>
                  <a:noFill/>
                </a:ln>
                <a:solidFill>
                  <a:schemeClr val="tx1"/>
                </a:solidFill>
                <a:effectLst/>
                <a:latin typeface="Arial" charset="0"/>
              </a:endParaRPr>
            </a:p>
            <a:p>
              <a:pPr defTabSz="4284663"/>
              <a:r>
                <a:rPr kumimoji="0" lang="en-US" sz="2800" b="0" i="0" u="none" strike="noStrike" cap="none" normalizeH="0" baseline="0" dirty="0" smtClean="0">
                  <a:ln>
                    <a:noFill/>
                  </a:ln>
                  <a:solidFill>
                    <a:schemeClr val="tx1"/>
                  </a:solidFill>
                  <a:effectLst/>
                  <a:latin typeface="Arial" charset="0"/>
                </a:rPr>
                <a:t>Currently there</a:t>
              </a:r>
              <a:r>
                <a:rPr kumimoji="0" lang="en-US" sz="2800" b="0" i="0" u="none" strike="noStrike" cap="none" normalizeH="0" dirty="0" smtClean="0">
                  <a:ln>
                    <a:noFill/>
                  </a:ln>
                  <a:solidFill>
                    <a:schemeClr val="tx1"/>
                  </a:solidFill>
                  <a:effectLst/>
                  <a:latin typeface="Arial" charset="0"/>
                </a:rPr>
                <a:t> are no other applications that teach people how to save energy by modifying their behaviors.  We proposed a system which </a:t>
              </a:r>
              <a:r>
                <a:rPr lang="en-US" sz="2800" dirty="0" smtClean="0">
                  <a:latin typeface="Arial" charset="0"/>
                </a:rPr>
                <a:t>can </a:t>
              </a:r>
              <a:r>
                <a:rPr lang="en-US" sz="2800" dirty="0" smtClean="0"/>
                <a:t>provide </a:t>
              </a:r>
              <a:r>
                <a:rPr lang="en-US" sz="2800" dirty="0"/>
                <a:t>information on occupancy </a:t>
              </a:r>
              <a:r>
                <a:rPr lang="en-US" sz="2800" dirty="0" smtClean="0"/>
                <a:t>behaviors and can </a:t>
              </a:r>
              <a:r>
                <a:rPr lang="en-US" sz="2800" dirty="0"/>
                <a:t>give </a:t>
              </a:r>
              <a:r>
                <a:rPr lang="en-US" sz="2800" dirty="0" smtClean="0"/>
                <a:t>users </a:t>
              </a:r>
              <a:r>
                <a:rPr lang="en-US" sz="2800" dirty="0"/>
                <a:t>information about energy </a:t>
              </a:r>
              <a:r>
                <a:rPr lang="en-US" sz="2800" dirty="0" smtClean="0"/>
                <a:t>performance in a building</a:t>
              </a:r>
              <a:r>
                <a:rPr kumimoji="0" lang="en-US" sz="2800" b="0" i="0" u="none" strike="noStrike" cap="none" normalizeH="0" dirty="0" smtClean="0">
                  <a:ln>
                    <a:noFill/>
                  </a:ln>
                  <a:solidFill>
                    <a:schemeClr val="tx1"/>
                  </a:solidFill>
                  <a:effectLst/>
                  <a:latin typeface="Arial" charset="0"/>
                </a:rPr>
                <a:t>. </a:t>
              </a:r>
              <a:r>
                <a:rPr lang="en-US" sz="2800" dirty="0" smtClean="0"/>
                <a:t>Occupant </a:t>
              </a:r>
              <a:r>
                <a:rPr lang="en-US" sz="2800" dirty="0"/>
                <a:t>behaviors have been </a:t>
              </a:r>
              <a:r>
                <a:rPr lang="en-US" sz="2800" dirty="0" smtClean="0"/>
                <a:t>identified as </a:t>
              </a:r>
              <a:r>
                <a:rPr lang="en-US" sz="2800" dirty="0"/>
                <a:t>a major cause of uncertainty in evaluation of energy performance in </a:t>
              </a:r>
              <a:r>
                <a:rPr lang="en-US" sz="2800" dirty="0" smtClean="0"/>
                <a:t>buildings. </a:t>
              </a:r>
              <a:r>
                <a:rPr lang="en-US" sz="2800" dirty="0"/>
                <a:t>The ability to save energy </a:t>
              </a:r>
              <a:r>
                <a:rPr lang="en-US" sz="2800" dirty="0" smtClean="0"/>
                <a:t>is </a:t>
              </a:r>
              <a:r>
                <a:rPr lang="en-US" sz="2800" dirty="0"/>
                <a:t>considered the top </a:t>
              </a:r>
              <a:r>
                <a:rPr lang="en-US" sz="2800" dirty="0" smtClean="0"/>
                <a:t>priority associated </a:t>
              </a:r>
              <a:r>
                <a:rPr lang="en-US" sz="2800" dirty="0"/>
                <a:t>with this project</a:t>
              </a:r>
              <a:r>
                <a:rPr lang="en-US" sz="2800" dirty="0" smtClean="0"/>
                <a:t>.</a:t>
              </a:r>
              <a:endParaRPr kumimoji="0" lang="en-US" sz="2800" b="0" i="0" u="none" strike="noStrike" cap="none" normalizeH="0" baseline="0" dirty="0" smtClean="0">
                <a:ln>
                  <a:noFill/>
                </a:ln>
                <a:solidFill>
                  <a:schemeClr val="tx1"/>
                </a:solidFill>
                <a:effectLst/>
                <a:latin typeface="Arial" charset="0"/>
              </a:endParaRPr>
            </a:p>
          </p:txBody>
        </p:sp>
        <p:sp>
          <p:nvSpPr>
            <p:cNvPr id="34" name="Text Box 19"/>
            <p:cNvSpPr txBox="1">
              <a:spLocks noChangeArrowheads="1"/>
            </p:cNvSpPr>
            <p:nvPr/>
          </p:nvSpPr>
          <p:spPr bwMode="auto">
            <a:xfrm>
              <a:off x="13792200" y="6278563"/>
              <a:ext cx="5486400" cy="731837"/>
            </a:xfrm>
            <a:prstGeom prst="rect">
              <a:avLst/>
            </a:prstGeom>
            <a:solidFill>
              <a:schemeClr val="bg1"/>
            </a:solidFill>
            <a:ln w="12700">
              <a:noFill/>
              <a:miter lim="800000"/>
              <a:headEnd/>
              <a:tailEnd/>
            </a:ln>
            <a:effectLst/>
          </p:spPr>
          <p:txBody>
            <a:bodyPr lIns="98655" tIns="49327" rIns="98655" bIns="49327">
              <a:spAutoFit/>
            </a:bodyPr>
            <a:lstStyle/>
            <a:p>
              <a:pPr algn="ctr" defTabSz="985838">
                <a:spcBef>
                  <a:spcPct val="50000"/>
                </a:spcBef>
                <a:defRPr/>
              </a:pPr>
              <a:r>
                <a:rPr lang="en-US" sz="4100" b="1" dirty="0">
                  <a:solidFill>
                    <a:srgbClr val="336699"/>
                  </a:solidFill>
                  <a:effectLst>
                    <a:outerShdw blurRad="38100" dist="38100" dir="2700000" algn="tl">
                      <a:srgbClr val="DDDDDD"/>
                    </a:outerShdw>
                  </a:effectLst>
                  <a:latin typeface="Arial" charset="0"/>
                  <a:ea typeface="ＭＳ Ｐゴシック" charset="-128"/>
                  <a:cs typeface="ＭＳ Ｐゴシック" charset="-128"/>
                </a:rPr>
                <a:t>Current System</a:t>
              </a:r>
            </a:p>
          </p:txBody>
        </p:sp>
      </p:grpSp>
      <p:grpSp>
        <p:nvGrpSpPr>
          <p:cNvPr id="14337" name="Group 14336"/>
          <p:cNvGrpSpPr/>
          <p:nvPr/>
        </p:nvGrpSpPr>
        <p:grpSpPr>
          <a:xfrm>
            <a:off x="22553983" y="6188869"/>
            <a:ext cx="8992818" cy="8443514"/>
            <a:chOff x="22553983" y="6188869"/>
            <a:chExt cx="8992818" cy="8443514"/>
          </a:xfrm>
        </p:grpSpPr>
        <p:sp>
          <p:nvSpPr>
            <p:cNvPr id="25" name="Rounded Rectangle 24"/>
            <p:cNvSpPr/>
            <p:nvPr/>
          </p:nvSpPr>
          <p:spPr bwMode="auto">
            <a:xfrm>
              <a:off x="22553983" y="6188869"/>
              <a:ext cx="8992818" cy="8443514"/>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2846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endParaRPr>
            </a:p>
            <a:p>
              <a:pPr marL="0" marR="0" indent="0" algn="l" defTabSz="4284663" rtl="0" eaLnBrk="1" fontAlgn="base" latinLnBrk="0" hangingPunct="1">
                <a:lnSpc>
                  <a:spcPct val="100000"/>
                </a:lnSpc>
                <a:spcBef>
                  <a:spcPct val="0"/>
                </a:spcBef>
                <a:spcAft>
                  <a:spcPct val="0"/>
                </a:spcAft>
                <a:buClrTx/>
                <a:buSzTx/>
                <a:buFontTx/>
                <a:buNone/>
                <a:tabLst/>
              </a:pPr>
              <a:endParaRPr lang="en-US" sz="2800" dirty="0">
                <a:latin typeface="Arial" charset="0"/>
              </a:endParaRPr>
            </a:p>
            <a:p>
              <a:pPr marL="0" marR="0" indent="0" algn="l" defTabSz="42846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The system shall…</a:t>
              </a:r>
            </a:p>
            <a:p>
              <a:pPr marL="457200" marR="0" indent="-457200" algn="l" defTabSz="4284663" rtl="0" eaLnBrk="1" fontAlgn="base" latinLnBrk="0" hangingPunct="1">
                <a:lnSpc>
                  <a:spcPct val="100000"/>
                </a:lnSpc>
                <a:spcBef>
                  <a:spcPct val="0"/>
                </a:spcBef>
                <a:spcAft>
                  <a:spcPct val="0"/>
                </a:spcAft>
                <a:buClrTx/>
                <a:buSzTx/>
                <a:buFont typeface="Arial" panose="020B0604020202020204" pitchFamily="34" charset="0"/>
                <a:buChar char="•"/>
                <a:tabLst/>
              </a:pPr>
              <a:r>
                <a:rPr lang="en-US" sz="2800" dirty="0" smtClean="0">
                  <a:latin typeface="Arial" charset="0"/>
                </a:rPr>
                <a:t>Allow legitimate user login.</a:t>
              </a:r>
            </a:p>
            <a:p>
              <a:pPr marL="457200" marR="0" indent="-457200" algn="l" defTabSz="4284663"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sz="2800" b="0" i="0" u="none" strike="noStrike" cap="none" normalizeH="0" baseline="0" dirty="0" smtClean="0">
                  <a:ln>
                    <a:noFill/>
                  </a:ln>
                  <a:solidFill>
                    <a:schemeClr val="tx1"/>
                  </a:solidFill>
                  <a:effectLst/>
                  <a:latin typeface="Arial" charset="0"/>
                </a:rPr>
                <a:t>Allow</a:t>
              </a:r>
              <a:r>
                <a:rPr kumimoji="0" lang="en-US" sz="2800" b="0" i="0" u="none" strike="noStrike" cap="none" normalizeH="0" dirty="0" smtClean="0">
                  <a:ln>
                    <a:noFill/>
                  </a:ln>
                  <a:solidFill>
                    <a:schemeClr val="tx1"/>
                  </a:solidFill>
                  <a:effectLst/>
                  <a:latin typeface="Arial" charset="0"/>
                </a:rPr>
                <a:t> user to logout from the application.</a:t>
              </a:r>
            </a:p>
            <a:p>
              <a:pPr marL="457200" marR="0" indent="-457200" algn="l" defTabSz="4284663" rtl="0" eaLnBrk="1" fontAlgn="base" latinLnBrk="0" hangingPunct="1">
                <a:lnSpc>
                  <a:spcPct val="100000"/>
                </a:lnSpc>
                <a:spcBef>
                  <a:spcPct val="0"/>
                </a:spcBef>
                <a:spcAft>
                  <a:spcPct val="0"/>
                </a:spcAft>
                <a:buClrTx/>
                <a:buSzTx/>
                <a:buFont typeface="Arial" panose="020B0604020202020204" pitchFamily="34" charset="0"/>
                <a:buChar char="•"/>
                <a:tabLst/>
              </a:pPr>
              <a:r>
                <a:rPr lang="en-US" sz="2800" baseline="0" dirty="0" smtClean="0">
                  <a:latin typeface="Arial" charset="0"/>
                </a:rPr>
                <a:t>Allow user to create a account.</a:t>
              </a:r>
            </a:p>
            <a:p>
              <a:pPr marL="457200" marR="0" indent="-457200" algn="l" defTabSz="4284663"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sz="2800" b="0" i="0" u="none" strike="noStrike" cap="none" normalizeH="0" dirty="0" smtClean="0">
                  <a:ln>
                    <a:noFill/>
                  </a:ln>
                  <a:solidFill>
                    <a:schemeClr val="tx1"/>
                  </a:solidFill>
                  <a:effectLst/>
                  <a:latin typeface="Arial" charset="0"/>
                </a:rPr>
                <a:t>Allow user to view temperature inside the building.</a:t>
              </a:r>
            </a:p>
            <a:p>
              <a:pPr marL="457200" marR="0" indent="-457200" algn="l" defTabSz="4284663" rtl="0" eaLnBrk="1" fontAlgn="base" latinLnBrk="0" hangingPunct="1">
                <a:lnSpc>
                  <a:spcPct val="100000"/>
                </a:lnSpc>
                <a:spcBef>
                  <a:spcPct val="0"/>
                </a:spcBef>
                <a:spcAft>
                  <a:spcPct val="0"/>
                </a:spcAft>
                <a:buClrTx/>
                <a:buSzTx/>
                <a:buFont typeface="Arial" panose="020B0604020202020204" pitchFamily="34" charset="0"/>
                <a:buChar char="•"/>
                <a:tabLst/>
              </a:pPr>
              <a:r>
                <a:rPr lang="en-US" sz="2800" baseline="0" dirty="0" smtClean="0">
                  <a:latin typeface="Arial" charset="0"/>
                </a:rPr>
                <a:t>Allow</a:t>
              </a:r>
              <a:r>
                <a:rPr lang="en-US" sz="2800" dirty="0" smtClean="0">
                  <a:latin typeface="Arial" charset="0"/>
                </a:rPr>
                <a:t> user to view temperature outside the building.</a:t>
              </a:r>
            </a:p>
            <a:p>
              <a:pPr marL="457200" marR="0" indent="-457200" algn="l" defTabSz="4284663"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sz="2800" b="0" i="0" u="none" strike="noStrike" cap="none" normalizeH="0" baseline="0" dirty="0" smtClean="0">
                  <a:ln>
                    <a:noFill/>
                  </a:ln>
                  <a:solidFill>
                    <a:schemeClr val="tx1"/>
                  </a:solidFill>
                  <a:effectLst/>
                  <a:latin typeface="Arial" charset="0"/>
                </a:rPr>
                <a:t>Allow</a:t>
              </a:r>
              <a:r>
                <a:rPr kumimoji="0" lang="en-US" sz="2800" b="0" i="0" u="none" strike="noStrike" cap="none" normalizeH="0" dirty="0" smtClean="0">
                  <a:ln>
                    <a:noFill/>
                  </a:ln>
                  <a:solidFill>
                    <a:schemeClr val="tx1"/>
                  </a:solidFill>
                  <a:effectLst/>
                  <a:latin typeface="Arial" charset="0"/>
                </a:rPr>
                <a:t> user to view plug load.</a:t>
              </a:r>
            </a:p>
            <a:p>
              <a:pPr marL="457200" marR="0" indent="-457200" algn="l" defTabSz="4284663" rtl="0" eaLnBrk="1" fontAlgn="base" latinLnBrk="0" hangingPunct="1">
                <a:lnSpc>
                  <a:spcPct val="100000"/>
                </a:lnSpc>
                <a:spcBef>
                  <a:spcPct val="0"/>
                </a:spcBef>
                <a:spcAft>
                  <a:spcPct val="0"/>
                </a:spcAft>
                <a:buClrTx/>
                <a:buSzTx/>
                <a:buFont typeface="Arial" panose="020B0604020202020204" pitchFamily="34" charset="0"/>
                <a:buChar char="•"/>
                <a:tabLst/>
              </a:pPr>
              <a:r>
                <a:rPr lang="en-US" sz="2800" baseline="0" dirty="0" smtClean="0">
                  <a:latin typeface="Arial" charset="0"/>
                </a:rPr>
                <a:t>Allow</a:t>
              </a:r>
              <a:r>
                <a:rPr lang="en-US" sz="2800" dirty="0" smtClean="0">
                  <a:latin typeface="Arial" charset="0"/>
                </a:rPr>
                <a:t> users to predict a zone more likely to waste energy.</a:t>
              </a:r>
            </a:p>
            <a:p>
              <a:pPr marL="457200" marR="0" indent="-457200" algn="l" defTabSz="4284663"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sz="2800" b="0" i="0" u="none" strike="noStrike" cap="none" normalizeH="0" baseline="0" dirty="0" smtClean="0">
                  <a:ln>
                    <a:noFill/>
                  </a:ln>
                  <a:solidFill>
                    <a:schemeClr val="tx1"/>
                  </a:solidFill>
                  <a:effectLst/>
                  <a:latin typeface="Arial" charset="0"/>
                </a:rPr>
                <a:t>Allow</a:t>
              </a:r>
              <a:r>
                <a:rPr kumimoji="0" lang="en-US" sz="2800" b="0" i="0" u="none" strike="noStrike" cap="none" normalizeH="0" dirty="0" smtClean="0">
                  <a:ln>
                    <a:noFill/>
                  </a:ln>
                  <a:solidFill>
                    <a:schemeClr val="tx1"/>
                  </a:solidFill>
                  <a:effectLst/>
                  <a:latin typeface="Arial" charset="0"/>
                </a:rPr>
                <a:t> users to predict how energy saving literacy saves energy.</a:t>
              </a:r>
            </a:p>
            <a:p>
              <a:pPr marL="457200" marR="0" indent="-457200" algn="l" defTabSz="4284663" rtl="0" eaLnBrk="1" fontAlgn="base" latinLnBrk="0" hangingPunct="1">
                <a:lnSpc>
                  <a:spcPct val="100000"/>
                </a:lnSpc>
                <a:spcBef>
                  <a:spcPct val="0"/>
                </a:spcBef>
                <a:spcAft>
                  <a:spcPct val="0"/>
                </a:spcAft>
                <a:buClrTx/>
                <a:buSzTx/>
                <a:buFont typeface="Arial" panose="020B0604020202020204" pitchFamily="34" charset="0"/>
                <a:buChar char="•"/>
                <a:tabLst/>
              </a:pPr>
              <a:r>
                <a:rPr lang="en-US" sz="2800" baseline="0" dirty="0" smtClean="0">
                  <a:latin typeface="Arial" charset="0"/>
                </a:rPr>
                <a:t>Allow users to view</a:t>
              </a:r>
              <a:r>
                <a:rPr lang="en-US" sz="2800" dirty="0" smtClean="0">
                  <a:latin typeface="Arial" charset="0"/>
                </a:rPr>
                <a:t> reward from people that save energy.</a:t>
              </a:r>
            </a:p>
            <a:p>
              <a:pPr marL="457200" marR="0" indent="-457200" algn="l" defTabSz="4284663"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sz="2800" b="0" i="0" u="none" strike="noStrike" cap="none" normalizeH="0" baseline="0" dirty="0" smtClean="0">
                  <a:ln>
                    <a:noFill/>
                  </a:ln>
                  <a:solidFill>
                    <a:schemeClr val="tx1"/>
                  </a:solidFill>
                  <a:effectLst/>
                  <a:latin typeface="Arial" charset="0"/>
                </a:rPr>
                <a:t>Allow users to view educational tips.</a:t>
              </a:r>
            </a:p>
          </p:txBody>
        </p:sp>
        <p:sp>
          <p:nvSpPr>
            <p:cNvPr id="35" name="Text Box 19"/>
            <p:cNvSpPr txBox="1">
              <a:spLocks noChangeArrowheads="1"/>
            </p:cNvSpPr>
            <p:nvPr/>
          </p:nvSpPr>
          <p:spPr bwMode="auto">
            <a:xfrm>
              <a:off x="24130794" y="6326188"/>
              <a:ext cx="5486400" cy="731837"/>
            </a:xfrm>
            <a:prstGeom prst="rect">
              <a:avLst/>
            </a:prstGeom>
            <a:solidFill>
              <a:schemeClr val="bg1"/>
            </a:solidFill>
            <a:ln w="12700">
              <a:noFill/>
              <a:miter lim="800000"/>
              <a:headEnd/>
              <a:tailEnd/>
            </a:ln>
            <a:effectLst/>
          </p:spPr>
          <p:txBody>
            <a:bodyPr lIns="98655" tIns="49327" rIns="98655" bIns="49327">
              <a:spAutoFit/>
            </a:bodyPr>
            <a:lstStyle/>
            <a:p>
              <a:pPr algn="ctr" defTabSz="985838">
                <a:spcBef>
                  <a:spcPct val="50000"/>
                </a:spcBef>
                <a:defRPr/>
              </a:pPr>
              <a:r>
                <a:rPr lang="en-US" sz="4100" b="1" dirty="0">
                  <a:solidFill>
                    <a:srgbClr val="336699"/>
                  </a:solidFill>
                  <a:effectLst>
                    <a:outerShdw blurRad="38100" dist="38100" dir="2700000" algn="tl">
                      <a:srgbClr val="DDDDDD"/>
                    </a:outerShdw>
                  </a:effectLst>
                  <a:latin typeface="Arial" charset="0"/>
                  <a:ea typeface="ＭＳ Ｐゴシック" charset="-128"/>
                  <a:cs typeface="ＭＳ Ｐゴシック" charset="-128"/>
                </a:rPr>
                <a:t>Requirements</a:t>
              </a:r>
            </a:p>
          </p:txBody>
        </p:sp>
      </p:grpSp>
      <p:grpSp>
        <p:nvGrpSpPr>
          <p:cNvPr id="14344" name="Group 14343"/>
          <p:cNvGrpSpPr/>
          <p:nvPr/>
        </p:nvGrpSpPr>
        <p:grpSpPr>
          <a:xfrm>
            <a:off x="22519649" y="14990003"/>
            <a:ext cx="9114786" cy="5279198"/>
            <a:chOff x="22519649" y="14990003"/>
            <a:chExt cx="9114786" cy="5279198"/>
          </a:xfrm>
        </p:grpSpPr>
        <p:sp>
          <p:nvSpPr>
            <p:cNvPr id="6" name="Rounded Rectangle 5"/>
            <p:cNvSpPr/>
            <p:nvPr/>
          </p:nvSpPr>
          <p:spPr bwMode="auto">
            <a:xfrm>
              <a:off x="22519649" y="14990003"/>
              <a:ext cx="9114786" cy="5279198"/>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2846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endParaRPr>
            </a:p>
            <a:p>
              <a:pPr marL="0" marR="0" indent="0" algn="l" defTabSz="42846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endParaRPr>
            </a:p>
            <a:p>
              <a:pPr marL="0" marR="0" indent="0" algn="l" defTabSz="42846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Android Studio was development IDE used for implementing the SSOBEC system. The User</a:t>
              </a:r>
              <a:r>
                <a:rPr kumimoji="0" lang="en-US" sz="2800" b="0" i="0" u="none" strike="noStrike" cap="none" normalizeH="0" dirty="0" smtClean="0">
                  <a:ln>
                    <a:noFill/>
                  </a:ln>
                  <a:solidFill>
                    <a:schemeClr val="tx1"/>
                  </a:solidFill>
                  <a:effectLst/>
                  <a:latin typeface="Arial" charset="0"/>
                </a:rPr>
                <a:t> Interface was done using XML while the controller was done using Java. </a:t>
              </a:r>
              <a:r>
                <a:rPr kumimoji="0" lang="en-US" sz="2800" b="0" i="0" u="none" strike="noStrike" cap="none" normalizeH="0" dirty="0" err="1" smtClean="0">
                  <a:ln>
                    <a:noFill/>
                  </a:ln>
                  <a:solidFill>
                    <a:schemeClr val="tx1"/>
                  </a:solidFill>
                  <a:effectLst/>
                  <a:latin typeface="Arial" charset="0"/>
                </a:rPr>
                <a:t>SQlite</a:t>
              </a:r>
              <a:r>
                <a:rPr kumimoji="0" lang="en-US" sz="2800" b="0" i="0" u="none" strike="noStrike" cap="none" normalizeH="0" dirty="0" smtClean="0">
                  <a:ln>
                    <a:noFill/>
                  </a:ln>
                  <a:solidFill>
                    <a:schemeClr val="tx1"/>
                  </a:solidFill>
                  <a:effectLst/>
                  <a:latin typeface="Arial" charset="0"/>
                </a:rPr>
                <a:t> was also used for data storage in the mobile device.</a:t>
              </a:r>
            </a:p>
            <a:p>
              <a:pPr marL="0" marR="0" indent="0" algn="l" defTabSz="4284663" rtl="0" eaLnBrk="1" fontAlgn="base" latinLnBrk="0" hangingPunct="1">
                <a:lnSpc>
                  <a:spcPct val="100000"/>
                </a:lnSpc>
                <a:spcBef>
                  <a:spcPct val="0"/>
                </a:spcBef>
                <a:spcAft>
                  <a:spcPct val="0"/>
                </a:spcAft>
                <a:buClrTx/>
                <a:buSzTx/>
                <a:buFontTx/>
                <a:buNone/>
                <a:tabLst/>
              </a:pPr>
              <a:r>
                <a:rPr lang="en-US" sz="2800" baseline="0" dirty="0" smtClean="0">
                  <a:latin typeface="Arial" charset="0"/>
                </a:rPr>
                <a:t>Through</a:t>
              </a:r>
              <a:r>
                <a:rPr lang="en-US" sz="2800" dirty="0" smtClean="0">
                  <a:latin typeface="Arial" charset="0"/>
                </a:rPr>
                <a:t> HTTP the system accesses an External MySQL database which serves with the necessary data about the energy performance of the building.</a:t>
              </a:r>
              <a:endParaRPr kumimoji="0" lang="en-US" sz="2800" b="0" i="0" u="none" strike="noStrike" cap="none" normalizeH="0" baseline="0" dirty="0" smtClean="0">
                <a:ln>
                  <a:noFill/>
                </a:ln>
                <a:solidFill>
                  <a:schemeClr val="tx1"/>
                </a:solidFill>
                <a:effectLst/>
                <a:latin typeface="Arial" charset="0"/>
              </a:endParaRPr>
            </a:p>
          </p:txBody>
        </p:sp>
        <p:sp>
          <p:nvSpPr>
            <p:cNvPr id="38" name="Text Box 19"/>
            <p:cNvSpPr txBox="1">
              <a:spLocks noChangeArrowheads="1"/>
            </p:cNvSpPr>
            <p:nvPr/>
          </p:nvSpPr>
          <p:spPr bwMode="auto">
            <a:xfrm>
              <a:off x="24816437" y="15089583"/>
              <a:ext cx="5486400" cy="731838"/>
            </a:xfrm>
            <a:prstGeom prst="rect">
              <a:avLst/>
            </a:prstGeom>
            <a:solidFill>
              <a:schemeClr val="bg1"/>
            </a:solidFill>
            <a:ln w="12700">
              <a:noFill/>
              <a:miter lim="800000"/>
              <a:headEnd/>
              <a:tailEnd/>
            </a:ln>
            <a:effectLst/>
          </p:spPr>
          <p:txBody>
            <a:bodyPr lIns="98655" tIns="49327" rIns="98655" bIns="49327">
              <a:spAutoFit/>
            </a:bodyPr>
            <a:lstStyle/>
            <a:p>
              <a:pPr algn="ctr" defTabSz="985838">
                <a:spcBef>
                  <a:spcPct val="50000"/>
                </a:spcBef>
                <a:defRPr/>
              </a:pPr>
              <a:r>
                <a:rPr lang="en-US" sz="4100" b="1" dirty="0">
                  <a:solidFill>
                    <a:srgbClr val="336699"/>
                  </a:solidFill>
                  <a:effectLst>
                    <a:outerShdw blurRad="38100" dist="38100" dir="2700000" algn="tl">
                      <a:srgbClr val="DDDDDD"/>
                    </a:outerShdw>
                  </a:effectLst>
                  <a:latin typeface="Arial" charset="0"/>
                  <a:ea typeface="ＭＳ Ｐゴシック" charset="-128"/>
                  <a:cs typeface="ＭＳ Ｐゴシック" charset="-128"/>
                </a:rPr>
                <a:t>Implementation</a:t>
              </a:r>
            </a:p>
          </p:txBody>
        </p:sp>
      </p:grpSp>
      <p:grpSp>
        <p:nvGrpSpPr>
          <p:cNvPr id="14342" name="Group 14341"/>
          <p:cNvGrpSpPr/>
          <p:nvPr/>
        </p:nvGrpSpPr>
        <p:grpSpPr>
          <a:xfrm>
            <a:off x="1245079" y="15559046"/>
            <a:ext cx="8742516" cy="8748754"/>
            <a:chOff x="1245079" y="15559046"/>
            <a:chExt cx="8742516" cy="8748754"/>
          </a:xfrm>
        </p:grpSpPr>
        <p:sp>
          <p:nvSpPr>
            <p:cNvPr id="7" name="Rounded Rectangle 6"/>
            <p:cNvSpPr/>
            <p:nvPr/>
          </p:nvSpPr>
          <p:spPr bwMode="auto">
            <a:xfrm>
              <a:off x="1245079" y="15559046"/>
              <a:ext cx="8742516" cy="8748754"/>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284663" rtl="0" eaLnBrk="1" fontAlgn="base" latinLnBrk="0" hangingPunct="1">
                <a:lnSpc>
                  <a:spcPct val="100000"/>
                </a:lnSpc>
                <a:spcBef>
                  <a:spcPct val="0"/>
                </a:spcBef>
                <a:spcAft>
                  <a:spcPct val="0"/>
                </a:spcAft>
                <a:buClrTx/>
                <a:buSzTx/>
                <a:buFontTx/>
                <a:buNone/>
                <a:tabLst/>
              </a:pPr>
              <a:endParaRPr kumimoji="0" lang="en-US" sz="8400" b="0" i="0" u="none" strike="noStrike" cap="none" normalizeH="0" baseline="0" smtClean="0">
                <a:ln>
                  <a:noFill/>
                </a:ln>
                <a:solidFill>
                  <a:schemeClr val="tx1"/>
                </a:solidFill>
                <a:effectLst/>
                <a:latin typeface="Arial" charset="0"/>
              </a:endParaRPr>
            </a:p>
          </p:txBody>
        </p:sp>
        <p:sp>
          <p:nvSpPr>
            <p:cNvPr id="36" name="Text Box 19"/>
            <p:cNvSpPr txBox="1">
              <a:spLocks noChangeArrowheads="1"/>
            </p:cNvSpPr>
            <p:nvPr/>
          </p:nvSpPr>
          <p:spPr bwMode="auto">
            <a:xfrm>
              <a:off x="3238500" y="15785242"/>
              <a:ext cx="5486400" cy="731838"/>
            </a:xfrm>
            <a:prstGeom prst="rect">
              <a:avLst/>
            </a:prstGeom>
            <a:solidFill>
              <a:schemeClr val="bg1"/>
            </a:solidFill>
            <a:ln w="12700">
              <a:solidFill>
                <a:schemeClr val="bg1"/>
              </a:solidFill>
              <a:miter lim="800000"/>
              <a:headEnd/>
              <a:tailEnd/>
            </a:ln>
            <a:effectLst/>
          </p:spPr>
          <p:txBody>
            <a:bodyPr lIns="98655" tIns="49327" rIns="98655" bIns="49327">
              <a:spAutoFit/>
            </a:bodyPr>
            <a:lstStyle/>
            <a:p>
              <a:pPr algn="ctr" defTabSz="985838">
                <a:spcBef>
                  <a:spcPct val="50000"/>
                </a:spcBef>
                <a:defRPr/>
              </a:pPr>
              <a:r>
                <a:rPr lang="en-US" sz="4100" b="1" dirty="0">
                  <a:solidFill>
                    <a:srgbClr val="336699"/>
                  </a:solidFill>
                  <a:effectLst>
                    <a:outerShdw blurRad="38100" dist="38100" dir="2700000" algn="tl">
                      <a:srgbClr val="DDDDDD"/>
                    </a:outerShdw>
                  </a:effectLst>
                  <a:latin typeface="Arial" charset="0"/>
                  <a:ea typeface="ＭＳ Ｐゴシック" charset="-128"/>
                  <a:cs typeface="ＭＳ Ｐゴシック" charset="-128"/>
                </a:rPr>
                <a:t>System Design</a:t>
              </a:r>
            </a:p>
          </p:txBody>
        </p:sp>
      </p:gr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00" y="16265772"/>
            <a:ext cx="9247185" cy="7971541"/>
          </a:xfrm>
          <a:prstGeom prst="rect">
            <a:avLst/>
          </a:prstGeom>
        </p:spPr>
      </p:pic>
      <p:grpSp>
        <p:nvGrpSpPr>
          <p:cNvPr id="14338" name="Group 14337"/>
          <p:cNvGrpSpPr/>
          <p:nvPr/>
        </p:nvGrpSpPr>
        <p:grpSpPr>
          <a:xfrm>
            <a:off x="10452737" y="11094720"/>
            <a:ext cx="11601769" cy="18135600"/>
            <a:chOff x="10452737" y="11094720"/>
            <a:chExt cx="11601769" cy="18135600"/>
          </a:xfrm>
        </p:grpSpPr>
        <p:sp>
          <p:nvSpPr>
            <p:cNvPr id="10" name="Rounded Rectangle 9"/>
            <p:cNvSpPr/>
            <p:nvPr/>
          </p:nvSpPr>
          <p:spPr bwMode="auto">
            <a:xfrm>
              <a:off x="10452737" y="11094720"/>
              <a:ext cx="11601769" cy="1813560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284663" rtl="0" eaLnBrk="1" fontAlgn="base" latinLnBrk="0" hangingPunct="1">
                <a:lnSpc>
                  <a:spcPct val="100000"/>
                </a:lnSpc>
                <a:spcBef>
                  <a:spcPct val="0"/>
                </a:spcBef>
                <a:spcAft>
                  <a:spcPct val="0"/>
                </a:spcAft>
                <a:buClrTx/>
                <a:buSzTx/>
                <a:buFontTx/>
                <a:buNone/>
                <a:tabLst/>
              </a:pPr>
              <a:endParaRPr kumimoji="0" lang="en-US" sz="8400" b="0" i="0" u="none" strike="noStrike" cap="none" normalizeH="0" baseline="0" dirty="0" smtClean="0">
                <a:ln>
                  <a:noFill/>
                </a:ln>
                <a:solidFill>
                  <a:schemeClr val="tx1"/>
                </a:solidFill>
                <a:effectLst/>
                <a:latin typeface="Arial" charset="0"/>
              </a:endParaRPr>
            </a:p>
          </p:txBody>
        </p:sp>
        <p:pic>
          <p:nvPicPr>
            <p:cNvPr id="11" name="Picture 10"/>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668000" y="12239652"/>
              <a:ext cx="10820400" cy="15946312"/>
            </a:xfrm>
            <a:prstGeom prst="rect">
              <a:avLst/>
            </a:prstGeom>
          </p:spPr>
        </p:pic>
        <p:sp>
          <p:nvSpPr>
            <p:cNvPr id="37" name="Text Box 19"/>
            <p:cNvSpPr txBox="1">
              <a:spLocks noChangeArrowheads="1"/>
            </p:cNvSpPr>
            <p:nvPr/>
          </p:nvSpPr>
          <p:spPr bwMode="auto">
            <a:xfrm>
              <a:off x="14447837" y="11539468"/>
              <a:ext cx="5089526" cy="731838"/>
            </a:xfrm>
            <a:prstGeom prst="rect">
              <a:avLst/>
            </a:prstGeom>
            <a:solidFill>
              <a:schemeClr val="bg1"/>
            </a:solidFill>
            <a:ln w="12700">
              <a:noFill/>
              <a:miter lim="800000"/>
              <a:headEnd/>
              <a:tailEnd/>
            </a:ln>
            <a:effectLst/>
          </p:spPr>
          <p:txBody>
            <a:bodyPr wrap="square" lIns="98655" tIns="49327" rIns="98655" bIns="49327">
              <a:spAutoFit/>
            </a:bodyPr>
            <a:lstStyle/>
            <a:p>
              <a:pPr algn="ctr" defTabSz="985838">
                <a:spcBef>
                  <a:spcPct val="50000"/>
                </a:spcBef>
                <a:defRPr/>
              </a:pPr>
              <a:r>
                <a:rPr lang="en-US" sz="4100" b="1" dirty="0">
                  <a:solidFill>
                    <a:srgbClr val="336699"/>
                  </a:solidFill>
                  <a:effectLst>
                    <a:outerShdw blurRad="38100" dist="38100" dir="2700000" algn="tl">
                      <a:srgbClr val="DDDDDD"/>
                    </a:outerShdw>
                  </a:effectLst>
                  <a:latin typeface="Arial" charset="0"/>
                  <a:ea typeface="ＭＳ Ｐゴシック" charset="-128"/>
                  <a:cs typeface="ＭＳ Ｐゴシック" charset="-128"/>
                </a:rPr>
                <a:t>Object Design</a:t>
              </a:r>
            </a:p>
          </p:txBody>
        </p:sp>
      </p:grpSp>
      <p:sp>
        <p:nvSpPr>
          <p:cNvPr id="12" name="Rounded Rectangle 11"/>
          <p:cNvSpPr/>
          <p:nvPr/>
        </p:nvSpPr>
        <p:spPr bwMode="auto">
          <a:xfrm>
            <a:off x="1439384" y="29718001"/>
            <a:ext cx="30389356" cy="10347960"/>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284663" rtl="0" eaLnBrk="1" fontAlgn="base" latinLnBrk="0" hangingPunct="1">
              <a:lnSpc>
                <a:spcPct val="100000"/>
              </a:lnSpc>
              <a:spcBef>
                <a:spcPct val="0"/>
              </a:spcBef>
              <a:spcAft>
                <a:spcPct val="0"/>
              </a:spcAft>
              <a:buClrTx/>
              <a:buSzTx/>
              <a:buFontTx/>
              <a:buNone/>
              <a:tabLst/>
            </a:pPr>
            <a:endParaRPr kumimoji="0" lang="en-US" sz="8400" b="0" i="0" u="none" strike="noStrike" cap="none" normalizeH="0" baseline="0" dirty="0" smtClean="0">
              <a:ln>
                <a:noFill/>
              </a:ln>
              <a:solidFill>
                <a:schemeClr val="bg1"/>
              </a:solidFill>
              <a:effectLst/>
              <a:latin typeface="Arial" charset="0"/>
            </a:endParaRPr>
          </a:p>
        </p:txBody>
      </p:sp>
      <p:sp>
        <p:nvSpPr>
          <p:cNvPr id="45" name="Text Box 19"/>
          <p:cNvSpPr txBox="1">
            <a:spLocks noChangeArrowheads="1"/>
          </p:cNvSpPr>
          <p:nvPr/>
        </p:nvSpPr>
        <p:spPr bwMode="auto">
          <a:xfrm>
            <a:off x="11806874" y="30243144"/>
            <a:ext cx="5486400" cy="731838"/>
          </a:xfrm>
          <a:prstGeom prst="rect">
            <a:avLst/>
          </a:prstGeom>
          <a:solidFill>
            <a:schemeClr val="bg1"/>
          </a:solidFill>
          <a:ln w="12700">
            <a:solidFill>
              <a:schemeClr val="bg1"/>
            </a:solidFill>
            <a:miter lim="800000"/>
            <a:headEnd/>
            <a:tailEnd/>
          </a:ln>
          <a:effectLst/>
        </p:spPr>
        <p:txBody>
          <a:bodyPr lIns="98655" tIns="49327" rIns="98655" bIns="49327">
            <a:spAutoFit/>
          </a:bodyPr>
          <a:lstStyle/>
          <a:p>
            <a:pPr algn="ctr" defTabSz="985838">
              <a:spcBef>
                <a:spcPct val="50000"/>
              </a:spcBef>
              <a:defRPr/>
            </a:pPr>
            <a:r>
              <a:rPr lang="en-US" sz="4100" b="1" dirty="0" smtClean="0">
                <a:solidFill>
                  <a:srgbClr val="336699"/>
                </a:solidFill>
                <a:effectLst>
                  <a:outerShdw blurRad="38100" dist="38100" dir="2700000" algn="tl">
                    <a:srgbClr val="DDDDDD"/>
                  </a:outerShdw>
                </a:effectLst>
                <a:latin typeface="Arial" charset="0"/>
                <a:ea typeface="ＭＳ Ｐゴシック" charset="-128"/>
                <a:cs typeface="ＭＳ Ｐゴシック" charset="-128"/>
              </a:rPr>
              <a:t>Screenshots</a:t>
            </a:r>
            <a:endParaRPr lang="en-US" sz="4100" b="1" dirty="0">
              <a:solidFill>
                <a:srgbClr val="336699"/>
              </a:solidFill>
              <a:effectLst>
                <a:outerShdw blurRad="38100" dist="38100" dir="2700000" algn="tl">
                  <a:srgbClr val="DDDDDD"/>
                </a:outerShdw>
              </a:effectLst>
              <a:latin typeface="Arial" charset="0"/>
              <a:ea typeface="ＭＳ Ｐゴシック" charset="-128"/>
              <a:cs typeface="ＭＳ Ｐゴシック" charset="-128"/>
            </a:endParaRPr>
          </a:p>
        </p:txBody>
      </p:sp>
      <p:grpSp>
        <p:nvGrpSpPr>
          <p:cNvPr id="14348" name="Group 14347"/>
          <p:cNvGrpSpPr/>
          <p:nvPr/>
        </p:nvGrpSpPr>
        <p:grpSpPr>
          <a:xfrm>
            <a:off x="1630688" y="31242000"/>
            <a:ext cx="4195127" cy="7772400"/>
            <a:chOff x="1630688" y="31242000"/>
            <a:chExt cx="4195127" cy="7772400"/>
          </a:xfrm>
        </p:grpSpPr>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30688" y="32302196"/>
              <a:ext cx="4195127" cy="6712204"/>
            </a:xfrm>
            <a:prstGeom prst="rect">
              <a:avLst/>
            </a:prstGeom>
          </p:spPr>
        </p:pic>
        <p:sp>
          <p:nvSpPr>
            <p:cNvPr id="26" name="TextBox 25"/>
            <p:cNvSpPr txBox="1"/>
            <p:nvPr/>
          </p:nvSpPr>
          <p:spPr>
            <a:xfrm>
              <a:off x="2601913" y="31242000"/>
              <a:ext cx="2057400" cy="523220"/>
            </a:xfrm>
            <a:prstGeom prst="rect">
              <a:avLst/>
            </a:prstGeom>
            <a:noFill/>
          </p:spPr>
          <p:txBody>
            <a:bodyPr wrap="square" rtlCol="0">
              <a:spAutoFit/>
            </a:bodyPr>
            <a:lstStyle/>
            <a:p>
              <a:r>
                <a:rPr lang="en-US" sz="2800" dirty="0" smtClean="0"/>
                <a:t>Login View</a:t>
              </a:r>
              <a:endParaRPr lang="en-US" sz="2800" dirty="0"/>
            </a:p>
          </p:txBody>
        </p:sp>
      </p:grpSp>
      <p:grpSp>
        <p:nvGrpSpPr>
          <p:cNvPr id="14349" name="Group 14348"/>
          <p:cNvGrpSpPr/>
          <p:nvPr/>
        </p:nvGrpSpPr>
        <p:grpSpPr>
          <a:xfrm>
            <a:off x="5943600" y="31242000"/>
            <a:ext cx="4191000" cy="7772400"/>
            <a:chOff x="5943600" y="31242000"/>
            <a:chExt cx="4191000" cy="7772400"/>
          </a:xfrm>
        </p:grpSpPr>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943600" y="32308800"/>
              <a:ext cx="4191000" cy="6705600"/>
            </a:xfrm>
            <a:prstGeom prst="rect">
              <a:avLst/>
            </a:prstGeom>
          </p:spPr>
        </p:pic>
        <p:sp>
          <p:nvSpPr>
            <p:cNvPr id="52" name="TextBox 51"/>
            <p:cNvSpPr txBox="1"/>
            <p:nvPr/>
          </p:nvSpPr>
          <p:spPr>
            <a:xfrm>
              <a:off x="6350799" y="31242000"/>
              <a:ext cx="2717001" cy="523220"/>
            </a:xfrm>
            <a:prstGeom prst="rect">
              <a:avLst/>
            </a:prstGeom>
            <a:noFill/>
          </p:spPr>
          <p:txBody>
            <a:bodyPr wrap="square" rtlCol="0">
              <a:spAutoFit/>
            </a:bodyPr>
            <a:lstStyle/>
            <a:p>
              <a:r>
                <a:rPr lang="en-US" sz="2800" dirty="0" smtClean="0"/>
                <a:t>Create Account</a:t>
              </a:r>
              <a:endParaRPr lang="en-US" sz="2800" dirty="0"/>
            </a:p>
          </p:txBody>
        </p:sp>
      </p:grpSp>
      <p:grpSp>
        <p:nvGrpSpPr>
          <p:cNvPr id="14350" name="Group 14349"/>
          <p:cNvGrpSpPr/>
          <p:nvPr/>
        </p:nvGrpSpPr>
        <p:grpSpPr>
          <a:xfrm>
            <a:off x="10247044" y="31242000"/>
            <a:ext cx="4202381" cy="7790612"/>
            <a:chOff x="10247044" y="31242000"/>
            <a:chExt cx="4202381" cy="7790612"/>
          </a:xfrm>
        </p:grpSpPr>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247044" y="32308800"/>
              <a:ext cx="4202381" cy="6723812"/>
            </a:xfrm>
            <a:prstGeom prst="rect">
              <a:avLst/>
            </a:prstGeom>
          </p:spPr>
        </p:pic>
        <p:sp>
          <p:nvSpPr>
            <p:cNvPr id="53" name="TextBox 52"/>
            <p:cNvSpPr txBox="1"/>
            <p:nvPr/>
          </p:nvSpPr>
          <p:spPr>
            <a:xfrm>
              <a:off x="11218862" y="31242000"/>
              <a:ext cx="2709863" cy="523220"/>
            </a:xfrm>
            <a:prstGeom prst="rect">
              <a:avLst/>
            </a:prstGeom>
            <a:noFill/>
          </p:spPr>
          <p:txBody>
            <a:bodyPr wrap="square" rtlCol="0">
              <a:spAutoFit/>
            </a:bodyPr>
            <a:lstStyle/>
            <a:p>
              <a:r>
                <a:rPr lang="en-US" sz="2800" dirty="0" smtClean="0"/>
                <a:t>Reward Zone</a:t>
              </a:r>
              <a:endParaRPr lang="en-US" sz="2800" dirty="0"/>
            </a:p>
          </p:txBody>
        </p:sp>
      </p:grpSp>
      <p:grpSp>
        <p:nvGrpSpPr>
          <p:cNvPr id="14351" name="Group 14350"/>
          <p:cNvGrpSpPr/>
          <p:nvPr/>
        </p:nvGrpSpPr>
        <p:grpSpPr>
          <a:xfrm>
            <a:off x="14550074" y="31229193"/>
            <a:ext cx="4202382" cy="7803419"/>
            <a:chOff x="14550074" y="31229193"/>
            <a:chExt cx="4202382" cy="7803419"/>
          </a:xfrm>
        </p:grpSpPr>
        <p:pic>
          <p:nvPicPr>
            <p:cNvPr id="16" name="Picture 1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550074" y="32308800"/>
              <a:ext cx="4202382" cy="6723812"/>
            </a:xfrm>
            <a:prstGeom prst="rect">
              <a:avLst/>
            </a:prstGeom>
          </p:spPr>
        </p:pic>
        <p:sp>
          <p:nvSpPr>
            <p:cNvPr id="54" name="TextBox 53"/>
            <p:cNvSpPr txBox="1"/>
            <p:nvPr/>
          </p:nvSpPr>
          <p:spPr>
            <a:xfrm>
              <a:off x="15012833" y="31229193"/>
              <a:ext cx="3318185" cy="954107"/>
            </a:xfrm>
            <a:prstGeom prst="rect">
              <a:avLst/>
            </a:prstGeom>
            <a:noFill/>
          </p:spPr>
          <p:txBody>
            <a:bodyPr wrap="square" rtlCol="0">
              <a:spAutoFit/>
            </a:bodyPr>
            <a:lstStyle/>
            <a:p>
              <a:pPr algn="ctr"/>
              <a:r>
                <a:rPr lang="en-US" sz="2800" dirty="0" smtClean="0"/>
                <a:t>Zone Description Option</a:t>
              </a:r>
              <a:endParaRPr lang="en-US" sz="2800" dirty="0"/>
            </a:p>
          </p:txBody>
        </p:sp>
      </p:grpSp>
      <p:grpSp>
        <p:nvGrpSpPr>
          <p:cNvPr id="14352" name="Group 14351"/>
          <p:cNvGrpSpPr/>
          <p:nvPr/>
        </p:nvGrpSpPr>
        <p:grpSpPr>
          <a:xfrm>
            <a:off x="18835019" y="31231215"/>
            <a:ext cx="4202381" cy="7801397"/>
            <a:chOff x="18835019" y="31231215"/>
            <a:chExt cx="4202381" cy="7801397"/>
          </a:xfrm>
        </p:grpSpPr>
        <p:pic>
          <p:nvPicPr>
            <p:cNvPr id="18" name="Picture 1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835019" y="32308800"/>
              <a:ext cx="4202381" cy="6723812"/>
            </a:xfrm>
            <a:prstGeom prst="rect">
              <a:avLst/>
            </a:prstGeom>
          </p:spPr>
        </p:pic>
        <p:sp>
          <p:nvSpPr>
            <p:cNvPr id="55" name="TextBox 54"/>
            <p:cNvSpPr txBox="1"/>
            <p:nvPr/>
          </p:nvSpPr>
          <p:spPr>
            <a:xfrm>
              <a:off x="19415126" y="31231215"/>
              <a:ext cx="3226123" cy="523220"/>
            </a:xfrm>
            <a:prstGeom prst="rect">
              <a:avLst/>
            </a:prstGeom>
            <a:noFill/>
          </p:spPr>
          <p:txBody>
            <a:bodyPr wrap="square" rtlCol="0">
              <a:spAutoFit/>
            </a:bodyPr>
            <a:lstStyle/>
            <a:p>
              <a:r>
                <a:rPr lang="en-US" sz="2800" dirty="0" smtClean="0"/>
                <a:t>Temperature View</a:t>
              </a:r>
              <a:endParaRPr lang="en-US" sz="2800" dirty="0"/>
            </a:p>
          </p:txBody>
        </p:sp>
      </p:grpSp>
      <p:grpSp>
        <p:nvGrpSpPr>
          <p:cNvPr id="14354" name="Group 14353"/>
          <p:cNvGrpSpPr/>
          <p:nvPr/>
        </p:nvGrpSpPr>
        <p:grpSpPr>
          <a:xfrm>
            <a:off x="23088600" y="31209343"/>
            <a:ext cx="4202383" cy="7823269"/>
            <a:chOff x="23088600" y="31209343"/>
            <a:chExt cx="4202383" cy="7823269"/>
          </a:xfrm>
        </p:grpSpPr>
        <p:pic>
          <p:nvPicPr>
            <p:cNvPr id="19" name="Picture 1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3088600" y="32308800"/>
              <a:ext cx="4202383" cy="6723812"/>
            </a:xfrm>
            <a:prstGeom prst="rect">
              <a:avLst/>
            </a:prstGeom>
          </p:spPr>
        </p:pic>
        <p:sp>
          <p:nvSpPr>
            <p:cNvPr id="56" name="TextBox 55"/>
            <p:cNvSpPr txBox="1"/>
            <p:nvPr/>
          </p:nvSpPr>
          <p:spPr>
            <a:xfrm>
              <a:off x="23317200" y="31209343"/>
              <a:ext cx="3722366" cy="954107"/>
            </a:xfrm>
            <a:prstGeom prst="rect">
              <a:avLst/>
            </a:prstGeom>
            <a:noFill/>
          </p:spPr>
          <p:txBody>
            <a:bodyPr wrap="square" rtlCol="0">
              <a:spAutoFit/>
            </a:bodyPr>
            <a:lstStyle/>
            <a:p>
              <a:pPr algn="ctr"/>
              <a:r>
                <a:rPr lang="en-US" sz="2800" dirty="0" smtClean="0"/>
                <a:t>Predict Consumption of Air Conditioning</a:t>
              </a:r>
              <a:endParaRPr lang="en-US" sz="2800" dirty="0"/>
            </a:p>
          </p:txBody>
        </p:sp>
      </p:grpSp>
      <p:grpSp>
        <p:nvGrpSpPr>
          <p:cNvPr id="14355" name="Group 14354"/>
          <p:cNvGrpSpPr/>
          <p:nvPr/>
        </p:nvGrpSpPr>
        <p:grpSpPr>
          <a:xfrm>
            <a:off x="27403425" y="31202293"/>
            <a:ext cx="4191000" cy="7812107"/>
            <a:chOff x="27403425" y="31202293"/>
            <a:chExt cx="4191000" cy="7812107"/>
          </a:xfrm>
        </p:grpSpPr>
        <p:pic>
          <p:nvPicPr>
            <p:cNvPr id="20" name="Picture 1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7403425" y="32308800"/>
              <a:ext cx="4191000" cy="6705600"/>
            </a:xfrm>
            <a:prstGeom prst="rect">
              <a:avLst/>
            </a:prstGeom>
          </p:spPr>
        </p:pic>
        <p:sp>
          <p:nvSpPr>
            <p:cNvPr id="57" name="TextBox 56"/>
            <p:cNvSpPr txBox="1"/>
            <p:nvPr/>
          </p:nvSpPr>
          <p:spPr>
            <a:xfrm>
              <a:off x="27595834" y="31202293"/>
              <a:ext cx="3722366" cy="954107"/>
            </a:xfrm>
            <a:prstGeom prst="rect">
              <a:avLst/>
            </a:prstGeom>
            <a:noFill/>
          </p:spPr>
          <p:txBody>
            <a:bodyPr wrap="square" rtlCol="0">
              <a:spAutoFit/>
            </a:bodyPr>
            <a:lstStyle/>
            <a:p>
              <a:pPr algn="ctr"/>
              <a:r>
                <a:rPr lang="en-US" sz="2800" dirty="0" smtClean="0"/>
                <a:t>Predict Consumption of Appliances</a:t>
              </a:r>
              <a:endParaRPr lang="en-US" sz="2800" dirty="0"/>
            </a:p>
          </p:txBody>
        </p:sp>
      </p:grpSp>
      <p:grpSp>
        <p:nvGrpSpPr>
          <p:cNvPr id="8" name="Group 7"/>
          <p:cNvGrpSpPr/>
          <p:nvPr/>
        </p:nvGrpSpPr>
        <p:grpSpPr>
          <a:xfrm>
            <a:off x="25536264" y="611848"/>
            <a:ext cx="7062935" cy="4334056"/>
            <a:chOff x="25536264" y="611848"/>
            <a:chExt cx="7062935" cy="4334056"/>
          </a:xfrm>
        </p:grpSpPr>
        <p:pic>
          <p:nvPicPr>
            <p:cNvPr id="22" name="Picture 30" descr="http://git-scm.com/images/logo@2x.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215720" y="2385466"/>
              <a:ext cx="2375410" cy="9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22" descr="http://upload.wikimedia.org/wikipedia/en/7/71/StarUML_logo.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536264" y="611848"/>
              <a:ext cx="3171013" cy="1211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32" descr="http://blog.kanbanize.com/wp-content/uploads/2014/11/GitHub.jpg"/>
            <p:cNvPicPr>
              <a:picLocks noChangeAspect="1" noChangeArrowheads="1"/>
            </p:cNvPicPr>
            <p:nvPr/>
          </p:nvPicPr>
          <p:blipFill>
            <a:blip r:embed="rId1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990812" y="1698625"/>
              <a:ext cx="3608387" cy="211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34" descr="http://www.sourcetreeapp.com/images/logoSourceTree.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907118" y="863943"/>
              <a:ext cx="3294700" cy="754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5"/>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27595834" y="3757201"/>
              <a:ext cx="3480835" cy="1188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 name="Group 1"/>
          <p:cNvGrpSpPr/>
          <p:nvPr/>
        </p:nvGrpSpPr>
        <p:grpSpPr>
          <a:xfrm>
            <a:off x="570492" y="392868"/>
            <a:ext cx="9676552" cy="4722883"/>
            <a:chOff x="570492" y="392868"/>
            <a:chExt cx="9676552" cy="4722883"/>
          </a:xfrm>
        </p:grpSpPr>
        <p:pic>
          <p:nvPicPr>
            <p:cNvPr id="21" name="Picture 24" descr="https://cetatech.ceta-ciemat.es/wp-content/uploads/2015/02/android-studio-logo.jpg"/>
            <p:cNvPicPr>
              <a:picLocks noChangeAspect="1" noChangeArrowheads="1"/>
            </p:cNvPicPr>
            <p:nvPr/>
          </p:nvPicPr>
          <p:blipFill>
            <a:blip r:embed="rId1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30582" y="392868"/>
              <a:ext cx="4716462" cy="1987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http://www.laurivan.com/wp-content/uploads/2014/08/1200x301xgradle-logo.jpg.pagespeed.ic.JcIv80ZPIp.jp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570492" y="3128072"/>
              <a:ext cx="4357688" cy="1093053"/>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8" descr="http://www.broadwayinfosys.com/images/PHP-Mysql.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692652" y="3196464"/>
              <a:ext cx="3554412" cy="191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1" name="Group 30"/>
          <p:cNvGrpSpPr/>
          <p:nvPr/>
        </p:nvGrpSpPr>
        <p:grpSpPr>
          <a:xfrm>
            <a:off x="1245078" y="6155731"/>
            <a:ext cx="8742516" cy="9060019"/>
            <a:chOff x="1245078" y="6155731"/>
            <a:chExt cx="8742516" cy="9060019"/>
          </a:xfrm>
        </p:grpSpPr>
        <p:sp>
          <p:nvSpPr>
            <p:cNvPr id="24" name="Rounded Rectangle 23"/>
            <p:cNvSpPr/>
            <p:nvPr/>
          </p:nvSpPr>
          <p:spPr bwMode="auto">
            <a:xfrm>
              <a:off x="1245078" y="6155731"/>
              <a:ext cx="8742516" cy="9060019"/>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284663"/>
              <a:endParaRPr lang="en-US" altLang="en-US" sz="2800" dirty="0" smtClean="0"/>
            </a:p>
            <a:p>
              <a:pPr defTabSz="4284663"/>
              <a:endParaRPr lang="en-US" altLang="en-US" sz="2800" dirty="0"/>
            </a:p>
            <a:p>
              <a:pPr defTabSz="4284663"/>
              <a:endParaRPr lang="en-US" altLang="en-US" sz="2800" dirty="0" smtClean="0"/>
            </a:p>
            <a:p>
              <a:pPr defTabSz="4284663"/>
              <a:endParaRPr lang="en-US" altLang="en-US" sz="2800" dirty="0"/>
            </a:p>
            <a:p>
              <a:pPr defTabSz="4284663"/>
              <a:endParaRPr lang="en-US" altLang="en-US" sz="2800" dirty="0" smtClean="0"/>
            </a:p>
            <a:p>
              <a:pPr defTabSz="4284663"/>
              <a:endParaRPr lang="en-US" altLang="en-US" sz="2800" dirty="0"/>
            </a:p>
            <a:p>
              <a:pPr defTabSz="4284663"/>
              <a:endParaRPr lang="en-US" altLang="en-US" sz="2800" dirty="0" smtClean="0"/>
            </a:p>
            <a:p>
              <a:pPr defTabSz="4284663"/>
              <a:endParaRPr lang="en-US" altLang="en-US" sz="2800" dirty="0" smtClean="0"/>
            </a:p>
            <a:p>
              <a:pPr defTabSz="4284663"/>
              <a:endParaRPr lang="en-US" altLang="en-US" sz="2800" dirty="0" smtClean="0"/>
            </a:p>
            <a:p>
              <a:pPr defTabSz="4284663"/>
              <a:endParaRPr lang="en-US" altLang="en-US" sz="2800" dirty="0" smtClean="0"/>
            </a:p>
            <a:p>
              <a:pPr defTabSz="4284663"/>
              <a:r>
                <a:rPr lang="en-US" altLang="en-US" sz="2800" dirty="0" smtClean="0"/>
                <a:t>Buildings are the number one energy consumers in the United States and it is estimated that consumption will continue increasing in future years. Everyone knows that saving energy is a good thing, but most people will only be motivated to curtail their energy consumption when you can demonstrate just how much energy they are wasting, and how much potential there is for them to improve.</a:t>
              </a:r>
              <a:endParaRPr kumimoji="0" lang="en-US" sz="8400" b="0" i="0" u="none" strike="noStrike" cap="none" normalizeH="0" baseline="0" dirty="0" smtClean="0">
                <a:ln>
                  <a:noFill/>
                </a:ln>
                <a:solidFill>
                  <a:schemeClr val="tx1"/>
                </a:solidFill>
                <a:effectLst/>
                <a:latin typeface="Arial" charset="0"/>
              </a:endParaRPr>
            </a:p>
          </p:txBody>
        </p:sp>
        <p:pic>
          <p:nvPicPr>
            <p:cNvPr id="32" name="Picture 31"/>
            <p:cNvPicPr>
              <a:picLocks noChangeAspect="1"/>
            </p:cNvPicPr>
            <p:nvPr/>
          </p:nvPicPr>
          <p:blipFill>
            <a:blip r:embed="rId21">
              <a:extLst>
                <a:ext uri="{BEBA8EAE-BF5A-486C-A8C5-ECC9F3942E4B}">
                  <a14:imgProps xmlns:a14="http://schemas.microsoft.com/office/drawing/2010/main">
                    <a14:imgLayer r:embed="rId22">
                      <a14:imgEffect>
                        <a14:brightnessContrast bright="20000" contrast="-40000"/>
                      </a14:imgEffect>
                    </a14:imgLayer>
                  </a14:imgProps>
                </a:ext>
              </a:extLst>
            </a:blip>
            <a:stretch>
              <a:fillRect/>
            </a:stretch>
          </p:blipFill>
          <p:spPr>
            <a:xfrm>
              <a:off x="2648695" y="6781800"/>
              <a:ext cx="6245001" cy="4159734"/>
            </a:xfrm>
            <a:prstGeom prst="rect">
              <a:avLst/>
            </a:prstGeom>
          </p:spPr>
        </p:pic>
        <p:sp>
          <p:nvSpPr>
            <p:cNvPr id="215" name="Text Box 19"/>
            <p:cNvSpPr txBox="1">
              <a:spLocks noChangeArrowheads="1"/>
            </p:cNvSpPr>
            <p:nvPr/>
          </p:nvSpPr>
          <p:spPr bwMode="auto">
            <a:xfrm>
              <a:off x="3132362" y="6347184"/>
              <a:ext cx="5486400" cy="731837"/>
            </a:xfrm>
            <a:prstGeom prst="rect">
              <a:avLst/>
            </a:prstGeom>
            <a:solidFill>
              <a:schemeClr val="bg1"/>
            </a:solidFill>
            <a:ln w="12700">
              <a:noFill/>
              <a:miter lim="800000"/>
              <a:headEnd/>
              <a:tailEnd/>
            </a:ln>
            <a:effectLst/>
          </p:spPr>
          <p:txBody>
            <a:bodyPr lIns="98655" tIns="49327" rIns="98655" bIns="49327">
              <a:spAutoFit/>
            </a:bodyPr>
            <a:lstStyle/>
            <a:p>
              <a:pPr algn="ctr" defTabSz="985838">
                <a:spcBef>
                  <a:spcPct val="50000"/>
                </a:spcBef>
                <a:defRPr/>
              </a:pPr>
              <a:r>
                <a:rPr lang="en-US" sz="4100" b="1" dirty="0">
                  <a:solidFill>
                    <a:srgbClr val="336699"/>
                  </a:solidFill>
                  <a:effectLst>
                    <a:outerShdw blurRad="38100" dist="38100" dir="2700000" algn="tl">
                      <a:srgbClr val="DDDDDD"/>
                    </a:outerShdw>
                  </a:effectLst>
                  <a:latin typeface="Arial" charset="0"/>
                  <a:ea typeface="ＭＳ Ｐゴシック" charset="-128"/>
                  <a:cs typeface="ＭＳ Ｐゴシック" charset="-128"/>
                </a:rPr>
                <a:t>Problem</a:t>
              </a:r>
            </a:p>
          </p:txBody>
        </p:sp>
      </p:grpSp>
      <p:pic>
        <p:nvPicPr>
          <p:cNvPr id="1028" name="Picture 4" descr="http://www.constructionamericas.fiu.edu/wp-content/uploads/2014/12/FIU-OHL-School-Construction.jpg"/>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44555" y="357276"/>
            <a:ext cx="5268782" cy="2634391"/>
          </a:xfrm>
          <a:prstGeom prst="rect">
            <a:avLst/>
          </a:prstGeom>
          <a:noFill/>
          <a:extLst>
            <a:ext uri="{909E8E84-426E-40DD-AFC4-6F175D3DCCD1}">
              <a14:hiddenFill xmlns:a14="http://schemas.microsoft.com/office/drawing/2010/main">
                <a:solidFill>
                  <a:srgbClr val="FFFFFF"/>
                </a:solidFill>
              </a14:hiddenFill>
            </a:ext>
          </a:extLst>
        </p:spPr>
      </p:pic>
      <p:grpSp>
        <p:nvGrpSpPr>
          <p:cNvPr id="14345" name="Group 14344"/>
          <p:cNvGrpSpPr/>
          <p:nvPr/>
        </p:nvGrpSpPr>
        <p:grpSpPr>
          <a:xfrm>
            <a:off x="22519649" y="20637987"/>
            <a:ext cx="9011912" cy="8622814"/>
            <a:chOff x="22519649" y="20637987"/>
            <a:chExt cx="9011912" cy="8622814"/>
          </a:xfrm>
        </p:grpSpPr>
        <p:sp>
          <p:nvSpPr>
            <p:cNvPr id="4" name="Rounded Rectangle 3"/>
            <p:cNvSpPr/>
            <p:nvPr/>
          </p:nvSpPr>
          <p:spPr bwMode="auto">
            <a:xfrm>
              <a:off x="22519649" y="20637987"/>
              <a:ext cx="9011912" cy="8622814"/>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284663"/>
              <a:endParaRPr lang="en-US" sz="2800" dirty="0" smtClean="0">
                <a:latin typeface="Arial" charset="0"/>
              </a:endParaRPr>
            </a:p>
            <a:p>
              <a:pPr defTabSz="4284663"/>
              <a:r>
                <a:rPr lang="en-US" sz="2800" dirty="0" smtClean="0">
                  <a:latin typeface="Arial" charset="0"/>
                </a:rPr>
                <a:t>The </a:t>
              </a:r>
              <a:r>
                <a:rPr lang="en-US" sz="2800" dirty="0">
                  <a:latin typeface="Arial" charset="0"/>
                </a:rPr>
                <a:t>goal of our project is to teach people how to save energy because simple changes in </a:t>
              </a:r>
              <a:r>
                <a:rPr lang="en-US" sz="2800" dirty="0" smtClean="0">
                  <a:latin typeface="Arial" charset="0"/>
                </a:rPr>
                <a:t>occupants behaviors </a:t>
              </a:r>
              <a:r>
                <a:rPr lang="en-US" sz="2800" dirty="0">
                  <a:latin typeface="Arial" charset="0"/>
                </a:rPr>
                <a:t>can quickly lead to significant energy </a:t>
              </a:r>
              <a:r>
                <a:rPr lang="en-US" sz="2800" dirty="0" smtClean="0">
                  <a:latin typeface="Arial" charset="0"/>
                </a:rPr>
                <a:t>savings. </a:t>
              </a:r>
              <a:r>
                <a:rPr lang="en-US" sz="2800" dirty="0">
                  <a:latin typeface="Arial" charset="0"/>
                </a:rPr>
                <a:t>This application </a:t>
              </a:r>
              <a:r>
                <a:rPr lang="en-US" sz="2800" dirty="0"/>
                <a:t>provides information on occupancy behavior and energy consumption in buildings. This will include </a:t>
              </a:r>
              <a:r>
                <a:rPr lang="en-US" sz="2800" dirty="0" smtClean="0"/>
                <a:t>displaying the </a:t>
              </a:r>
              <a:r>
                <a:rPr lang="en-US" sz="2800" dirty="0"/>
                <a:t>occupancy in different zones, artificial and natural lighting information, and temperature inside and outside the building, plug load information, </a:t>
              </a:r>
              <a:r>
                <a:rPr lang="en-US" sz="2800" dirty="0" smtClean="0"/>
                <a:t>predictions </a:t>
              </a:r>
              <a:r>
                <a:rPr lang="en-US" sz="2800" dirty="0"/>
                <a:t>for air </a:t>
              </a:r>
              <a:r>
                <a:rPr lang="en-US" sz="2800" dirty="0" smtClean="0"/>
                <a:t>conditioning, predictions </a:t>
              </a:r>
              <a:r>
                <a:rPr lang="en-US" sz="2800" dirty="0"/>
                <a:t>for consumption of some appliances and prediction for the monthly </a:t>
              </a:r>
              <a:r>
                <a:rPr lang="en-US" sz="2800" dirty="0" smtClean="0"/>
                <a:t>costs associated with energy expenditure. </a:t>
              </a:r>
              <a:r>
                <a:rPr lang="en-US" sz="2800" dirty="0"/>
                <a:t>This application will display the information in real </a:t>
              </a:r>
              <a:r>
                <a:rPr lang="en-US" sz="2800" dirty="0" smtClean="0"/>
                <a:t>time so </a:t>
              </a:r>
              <a:r>
                <a:rPr lang="en-US" sz="2800" dirty="0"/>
                <a:t>that </a:t>
              </a:r>
              <a:r>
                <a:rPr lang="en-US" sz="2800" dirty="0" smtClean="0"/>
                <a:t>it can </a:t>
              </a:r>
              <a:r>
                <a:rPr lang="en-US" sz="2800" dirty="0"/>
                <a:t>help to teach people to use the electricity in an efficient way. </a:t>
              </a:r>
            </a:p>
            <a:p>
              <a:pPr defTabSz="4284663"/>
              <a:endParaRPr kumimoji="0" lang="en-US" sz="2800" b="0" i="0" u="none" strike="noStrike" cap="none" normalizeH="0" baseline="0" dirty="0" smtClean="0">
                <a:ln>
                  <a:noFill/>
                </a:ln>
                <a:solidFill>
                  <a:schemeClr val="tx1"/>
                </a:solidFill>
                <a:effectLst/>
                <a:latin typeface="Arial" charset="0"/>
              </a:endParaRPr>
            </a:p>
          </p:txBody>
        </p:sp>
        <p:sp>
          <p:nvSpPr>
            <p:cNvPr id="44" name="Text Box 19"/>
            <p:cNvSpPr txBox="1">
              <a:spLocks noChangeArrowheads="1"/>
            </p:cNvSpPr>
            <p:nvPr/>
          </p:nvSpPr>
          <p:spPr bwMode="auto">
            <a:xfrm>
              <a:off x="24816437" y="20878800"/>
              <a:ext cx="5486400" cy="731838"/>
            </a:xfrm>
            <a:prstGeom prst="rect">
              <a:avLst/>
            </a:prstGeom>
            <a:solidFill>
              <a:schemeClr val="bg1"/>
            </a:solidFill>
            <a:ln w="12700">
              <a:solidFill>
                <a:schemeClr val="bg1"/>
              </a:solidFill>
              <a:miter lim="800000"/>
              <a:headEnd/>
              <a:tailEnd/>
            </a:ln>
            <a:effectLst/>
          </p:spPr>
          <p:txBody>
            <a:bodyPr lIns="98655" tIns="49327" rIns="98655" bIns="49327">
              <a:spAutoFit/>
            </a:bodyPr>
            <a:lstStyle/>
            <a:p>
              <a:pPr algn="ctr" defTabSz="985838">
                <a:spcBef>
                  <a:spcPct val="50000"/>
                </a:spcBef>
                <a:defRPr/>
              </a:pPr>
              <a:r>
                <a:rPr lang="en-US" sz="4100" b="1" dirty="0">
                  <a:solidFill>
                    <a:srgbClr val="336699"/>
                  </a:solidFill>
                  <a:effectLst>
                    <a:outerShdw blurRad="38100" dist="38100" dir="2700000" algn="tl">
                      <a:srgbClr val="DDDDDD"/>
                    </a:outerShdw>
                  </a:effectLst>
                  <a:latin typeface="Arial" charset="0"/>
                  <a:ea typeface="ＭＳ Ｐゴシック" charset="-128"/>
                  <a:cs typeface="ＭＳ Ｐゴシック" charset="-128"/>
                </a:rPr>
                <a:t>Summary</a:t>
              </a: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284663" rtl="0" eaLnBrk="1" fontAlgn="base" latinLnBrk="0" hangingPunct="1">
          <a:lnSpc>
            <a:spcPct val="100000"/>
          </a:lnSpc>
          <a:spcBef>
            <a:spcPct val="0"/>
          </a:spcBef>
          <a:spcAft>
            <a:spcPct val="0"/>
          </a:spcAft>
          <a:buClrTx/>
          <a:buSzTx/>
          <a:buFontTx/>
          <a:buNone/>
          <a:tabLst/>
          <a:defRPr kumimoji="0" lang="en-US" sz="8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284663" rtl="0" eaLnBrk="1" fontAlgn="base" latinLnBrk="0" hangingPunct="1">
          <a:lnSpc>
            <a:spcPct val="100000"/>
          </a:lnSpc>
          <a:spcBef>
            <a:spcPct val="0"/>
          </a:spcBef>
          <a:spcAft>
            <a:spcPct val="0"/>
          </a:spcAft>
          <a:buClrTx/>
          <a:buSzTx/>
          <a:buFontTx/>
          <a:buNone/>
          <a:tabLst/>
          <a:defRPr kumimoji="0" lang="en-US" sz="8400" b="0" i="0" u="none" strike="noStrike" cap="none" normalizeH="0" baseline="0" smtClean="0">
            <a:ln>
              <a:noFill/>
            </a:ln>
            <a:solidFill>
              <a:schemeClr val="tx1"/>
            </a:solidFill>
            <a:effectLst/>
            <a:latin typeface="Arial" charset="0"/>
          </a:defRPr>
        </a:defPPr>
      </a:lstStyle>
    </a:ln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11796</TotalTime>
  <Words>607</Words>
  <Application>Microsoft Office PowerPoint</Application>
  <PresentationFormat>Custom</PresentationFormat>
  <Paragraphs>62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ＭＳ Ｐゴシック</vt:lpstr>
      <vt:lpstr>Arial</vt:lpstr>
      <vt:lpstr>Calibri</vt:lpstr>
      <vt:lpstr>Times New Roman</vt:lpstr>
      <vt:lpstr>Diseño predeterminado</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Me</dc:creator>
  <cp:lastModifiedBy>Fresa</cp:lastModifiedBy>
  <cp:revision>69</cp:revision>
  <dcterms:created xsi:type="dcterms:W3CDTF">2012-11-19T15:27:41Z</dcterms:created>
  <dcterms:modified xsi:type="dcterms:W3CDTF">2015-04-27T18:59:14Z</dcterms:modified>
</cp:coreProperties>
</file>