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220" autoAdjust="0"/>
    <p:restoredTop sz="99828" autoAdjust="0"/>
  </p:normalViewPr>
  <p:slideViewPr>
    <p:cSldViewPr>
      <p:cViewPr>
        <p:scale>
          <a:sx n="45" d="100"/>
          <a:sy n="45" d="100"/>
        </p:scale>
        <p:origin x="-488" y="-8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70C7A1-C418-CD41-BCB6-AA99A16A3757}" type="datetime1">
              <a:rPr lang="en-US"/>
              <a:pPr/>
              <a:t>7/28/15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AAF67-FA35-654A-BC5B-E5D13B645B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6FF989-D378-C84E-824F-5EA76921EBA3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321"/>
            <a:ext cx="27979687" cy="940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2579"/>
            <a:ext cx="23043356" cy="1121484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CE32E2-92DF-7644-9432-AFDB1AB951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9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D8F6B-397E-3246-94E0-BEA2E1E34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79" y="1757084"/>
            <a:ext cx="7406878" cy="374500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6" y="1757084"/>
            <a:ext cx="22106335" cy="374500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94AD7-5A12-ED47-8F6A-849AB7079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F1494-7B7B-F545-A08B-2223506D0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5210"/>
            <a:ext cx="27980878" cy="87159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4007"/>
            <a:ext cx="27980878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ABEBA-C2B6-C74E-9D37-EEE3F7A6A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5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2177"/>
            <a:ext cx="14756606" cy="28964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642E5-8EF5-D84F-9F70-6E622110B9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318"/>
            <a:ext cx="14544676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949"/>
            <a:ext cx="14544676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318"/>
            <a:ext cx="14550628" cy="4094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949"/>
            <a:ext cx="14550628" cy="252871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8D284B-E281-8845-A13E-466E26F72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3F7A43-15B5-AA45-AC82-4B43097C2F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8F5E2-6273-1447-B51E-C955AB45B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5" y="1748118"/>
            <a:ext cx="10829926" cy="743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118"/>
            <a:ext cx="18402300" cy="37459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5" y="9184341"/>
            <a:ext cx="10829926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B9E63B-35DF-3E45-8DC6-684B2BF831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2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4289"/>
            <a:ext cx="19751278" cy="36262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059"/>
            <a:ext cx="19751278" cy="263338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0512"/>
            <a:ext cx="19751278" cy="5152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8EAFE-8551-244C-BD45-1DB322762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2550"/>
            <a:ext cx="29627512" cy="289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4650" y="39968488"/>
            <a:ext cx="768191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ctr">
              <a:defRPr sz="66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8460" tIns="214230" rIns="428460" bIns="214230" numCol="1" anchor="t" anchorCtr="0" compatLnSpc="1">
            <a:prstTxWarp prst="textNoShape">
              <a:avLst/>
            </a:prstTxWarp>
          </a:bodyPr>
          <a:lstStyle>
            <a:lvl1pPr algn="r">
              <a:defRPr sz="6600"/>
            </a:lvl1pPr>
          </a:lstStyle>
          <a:p>
            <a:fld id="{7FEF6CF7-0561-F74E-95E1-85CC7C631B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284663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6pPr>
      <a:lvl7pPr marL="9144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7pPr>
      <a:lvl8pPr marL="13716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8pPr>
      <a:lvl9pPr marL="1828800" algn="ctr" defTabSz="4284663" rtl="0" fontAlgn="base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Arial" charset="0"/>
        </a:defRPr>
      </a:lvl9pPr>
    </p:titleStyle>
    <p:bodyStyle>
      <a:lvl1pPr marL="1606550" indent="-1606550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481388" indent="-1339850" algn="l" defTabSz="4284663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  <a:ea typeface="ＭＳ Ｐゴシック" charset="-128"/>
        </a:defRPr>
      </a:lvl2pPr>
      <a:lvl3pPr marL="5356225" indent="-1071563" algn="l" defTabSz="4284663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  <a:ea typeface="ＭＳ Ｐゴシック" charset="-128"/>
        </a:defRPr>
      </a:lvl3pPr>
      <a:lvl4pPr marL="7497763" indent="-1071563" algn="l" defTabSz="4284663" rtl="0" eaLnBrk="0" fontAlgn="base" hangingPunct="0">
        <a:spcBef>
          <a:spcPct val="20000"/>
        </a:spcBef>
        <a:spcAft>
          <a:spcPct val="0"/>
        </a:spcAft>
        <a:buChar char="–"/>
        <a:defRPr sz="9400">
          <a:solidFill>
            <a:schemeClr val="tx1"/>
          </a:solidFill>
          <a:latin typeface="+mn-lt"/>
          <a:ea typeface="ＭＳ Ｐゴシック" charset="-128"/>
        </a:defRPr>
      </a:lvl4pPr>
      <a:lvl5pPr marL="9640888" indent="-1071563" algn="l" defTabSz="4284663" rtl="0" eaLnBrk="0" fontAlgn="base" hangingPunct="0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  <a:ea typeface="ＭＳ Ｐゴシック" charset="-128"/>
        </a:defRPr>
      </a:lvl5pPr>
      <a:lvl6pPr marL="100980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6pPr>
      <a:lvl7pPr marL="105552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7pPr>
      <a:lvl8pPr marL="110124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8pPr>
      <a:lvl9pPr marL="11469688" indent="-1071563" algn="l" defTabSz="4284663" rtl="0" fontAlgn="base">
        <a:spcBef>
          <a:spcPct val="20000"/>
        </a:spcBef>
        <a:spcAft>
          <a:spcPct val="0"/>
        </a:spcAft>
        <a:buChar char="»"/>
        <a:defRPr sz="9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3" Type="http://schemas.openxmlformats.org/officeDocument/2006/relationships/image" Target="../media/image11.gif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5"/>
          <p:cNvSpPr txBox="1">
            <a:spLocks noChangeArrowheads="1"/>
          </p:cNvSpPr>
          <p:nvPr/>
        </p:nvSpPr>
        <p:spPr bwMode="auto">
          <a:xfrm>
            <a:off x="5791200" y="2257425"/>
            <a:ext cx="2133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sz="7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Senior Project, </a:t>
            </a:r>
            <a:r>
              <a:rPr lang="en-US" sz="7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2015, Summer</a:t>
            </a:r>
            <a:endParaRPr lang="en-US" sz="7200" dirty="0">
              <a:latin typeface="Times New Roman" charset="0"/>
            </a:endParaRP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567488" y="2743200"/>
            <a:ext cx="19797712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800" b="1" dirty="0" smtClean="0">
                <a:solidFill>
                  <a:srgbClr val="3333CC"/>
                </a:solidFill>
              </a:rPr>
              <a:t>Smart Systems for Occupancy and Building Energy Control</a:t>
            </a:r>
            <a:endParaRPr lang="en-US" sz="4800" b="1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Irvin Steve Cardenas,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Mentor: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smtClean="0">
                <a:solidFill>
                  <a:srgbClr val="3333CC"/>
                </a:solidFill>
              </a:rPr>
              <a:t>Leonardo Bobadilla and Ali </a:t>
            </a:r>
            <a:r>
              <a:rPr lang="en-US" sz="3500" dirty="0" err="1" smtClean="0">
                <a:solidFill>
                  <a:srgbClr val="3333CC"/>
                </a:solidFill>
              </a:rPr>
              <a:t>Mostafavi</a:t>
            </a:r>
            <a:r>
              <a:rPr lang="en-US" altLang="ja-JP" sz="3500" dirty="0" smtClean="0">
                <a:solidFill>
                  <a:srgbClr val="3333CC"/>
                </a:solidFill>
              </a:rPr>
              <a:t>, Florida International University </a:t>
            </a:r>
            <a:endParaRPr lang="en-US" altLang="ja-JP" sz="3500" dirty="0">
              <a:solidFill>
                <a:srgbClr val="3333CC"/>
              </a:solidFill>
            </a:endParaRPr>
          </a:p>
          <a:p>
            <a:pPr algn="ctr" eaLnBrk="1" hangingPunct="1"/>
            <a:r>
              <a:rPr lang="en-US" sz="3500" b="1" dirty="0">
                <a:solidFill>
                  <a:srgbClr val="3333CC"/>
                </a:solidFill>
              </a:rPr>
              <a:t>Instructor:</a:t>
            </a:r>
            <a:r>
              <a:rPr lang="en-US" sz="3500" b="1" i="1" dirty="0">
                <a:solidFill>
                  <a:srgbClr val="3333CC"/>
                </a:solidFill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Masoud</a:t>
            </a:r>
            <a:r>
              <a:rPr lang="en-US" sz="3500" dirty="0">
                <a:solidFill>
                  <a:srgbClr val="3333CC"/>
                </a:solidFill>
              </a:rPr>
              <a:t> </a:t>
            </a:r>
            <a:r>
              <a:rPr lang="en-US" sz="3500" dirty="0" err="1">
                <a:solidFill>
                  <a:srgbClr val="3333CC"/>
                </a:solidFill>
              </a:rPr>
              <a:t>Sadjadi</a:t>
            </a:r>
            <a:r>
              <a:rPr lang="en-US" sz="3500" dirty="0">
                <a:solidFill>
                  <a:srgbClr val="3333CC"/>
                </a:solidFill>
              </a:rPr>
              <a:t>, Florida International University</a:t>
            </a:r>
          </a:p>
        </p:txBody>
      </p: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1143000" y="42334853"/>
            <a:ext cx="30632400" cy="10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55" tIns="49327" rIns="98655" bIns="49327">
            <a:spAutoFit/>
          </a:bodyPr>
          <a:lstStyle>
            <a:lvl1pPr marL="493713" indent="-493713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buClr>
                <a:srgbClr val="3333CC"/>
              </a:buClr>
            </a:pPr>
            <a:r>
              <a:rPr lang="en-US" sz="3000" dirty="0"/>
              <a:t>The material presented in this poster is based </a:t>
            </a:r>
            <a:r>
              <a:rPr lang="en-US" sz="3000" dirty="0" smtClean="0"/>
              <a:t>upon the ongoing research being conducted by Dr. Leonardo Bobadilla and Dr. Ali </a:t>
            </a:r>
            <a:r>
              <a:rPr lang="en-US" sz="3000" dirty="0" err="1" smtClean="0"/>
              <a:t>Mostafavi</a:t>
            </a:r>
            <a:r>
              <a:rPr lang="en-US" sz="3000" dirty="0" smtClean="0"/>
              <a:t>. I </a:t>
            </a:r>
            <a:r>
              <a:rPr lang="en-US" sz="3000" dirty="0"/>
              <a:t>am thankful </a:t>
            </a:r>
            <a:r>
              <a:rPr lang="en-US" sz="3000" dirty="0" smtClean="0"/>
              <a:t>for</a:t>
            </a:r>
            <a:r>
              <a:rPr lang="en-US" sz="3000" dirty="0" smtClean="0"/>
              <a:t> </a:t>
            </a:r>
            <a:r>
              <a:rPr lang="en-US" sz="3000" dirty="0"/>
              <a:t>the help that I received </a:t>
            </a:r>
            <a:r>
              <a:rPr lang="en-US" sz="3000" dirty="0" smtClean="0"/>
              <a:t>from my partner Diana </a:t>
            </a:r>
            <a:r>
              <a:rPr lang="en-US" sz="3000" dirty="0" err="1" smtClean="0"/>
              <a:t>Leante</a:t>
            </a:r>
            <a:r>
              <a:rPr lang="en-US" sz="3000" dirty="0" smtClean="0"/>
              <a:t> and for the advice provided by Dr. </a:t>
            </a:r>
            <a:r>
              <a:rPr lang="en-US" sz="3000" dirty="0" err="1" smtClean="0"/>
              <a:t>Masoud</a:t>
            </a:r>
            <a:r>
              <a:rPr lang="en-US" sz="3000" dirty="0" smtClean="0"/>
              <a:t> </a:t>
            </a:r>
            <a:r>
              <a:rPr lang="en-US" sz="3000" dirty="0" err="1" smtClean="0"/>
              <a:t>Sadjadi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14341" name="Rectangle 18"/>
          <p:cNvSpPr>
            <a:spLocks noChangeArrowheads="1"/>
          </p:cNvSpPr>
          <p:nvPr/>
        </p:nvSpPr>
        <p:spPr bwMode="auto">
          <a:xfrm>
            <a:off x="914400" y="5486400"/>
            <a:ext cx="31089600" cy="3566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Text Box 19"/>
          <p:cNvSpPr txBox="1">
            <a:spLocks noChangeArrowheads="1"/>
          </p:cNvSpPr>
          <p:nvPr/>
        </p:nvSpPr>
        <p:spPr bwMode="auto">
          <a:xfrm>
            <a:off x="3124200" y="5943600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Problem</a:t>
            </a:r>
          </a:p>
        </p:txBody>
      </p:sp>
      <p:sp>
        <p:nvSpPr>
          <p:cNvPr id="14343" name="Rectangle 18"/>
          <p:cNvSpPr>
            <a:spLocks noChangeArrowheads="1"/>
          </p:cNvSpPr>
          <p:nvPr/>
        </p:nvSpPr>
        <p:spPr bwMode="auto">
          <a:xfrm>
            <a:off x="914400" y="42062400"/>
            <a:ext cx="31089600" cy="1371600"/>
          </a:xfrm>
          <a:prstGeom prst="rect">
            <a:avLst/>
          </a:prstGeom>
          <a:noFill/>
          <a:ln w="63500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 Box 19"/>
          <p:cNvSpPr txBox="1">
            <a:spLocks noChangeArrowheads="1"/>
          </p:cNvSpPr>
          <p:nvPr/>
        </p:nvSpPr>
        <p:spPr bwMode="auto">
          <a:xfrm>
            <a:off x="1192213" y="41605200"/>
            <a:ext cx="4979987" cy="73025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Acknowledgement</a:t>
            </a:r>
          </a:p>
        </p:txBody>
      </p: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15925800" y="446088"/>
            <a:ext cx="4724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cs typeface="Calibri" charset="0"/>
              </a:rPr>
              <a:t>School of Computing &amp; Information Sciences</a:t>
            </a:r>
            <a:endParaRPr lang="en-US" sz="3200">
              <a:solidFill>
                <a:schemeClr val="accent2"/>
              </a:solidFill>
              <a:cs typeface="Calibri" charset="0"/>
            </a:endParaRPr>
          </a:p>
        </p:txBody>
      </p:sp>
      <p:pic>
        <p:nvPicPr>
          <p:cNvPr id="14346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81000"/>
            <a:ext cx="26304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3792200" y="5989638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Current System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4536400" y="5943600"/>
            <a:ext cx="5486400" cy="731837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Requirements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048000" y="1481296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System </a:t>
            </a:r>
            <a:r>
              <a:rPr lang="en-US" sz="41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Design</a:t>
            </a:r>
            <a:endParaRPr lang="en-US" sz="4100" b="1" dirty="0">
              <a:solidFill>
                <a:srgbClr val="336699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3792200" y="1405096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Object Design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4536400" y="1397476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Implementation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124200" y="2593816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Verification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13716000" y="31623000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 dirty="0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Screenshots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4536400" y="20756562"/>
            <a:ext cx="5486400" cy="731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lIns="98655" tIns="49327" rIns="98655" bIns="49327">
            <a:spAutoFit/>
          </a:bodyPr>
          <a:lstStyle>
            <a:lvl1pPr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85838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100" b="1">
                <a:solidFill>
                  <a:srgbClr val="33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Summary</a:t>
            </a:r>
          </a:p>
        </p:txBody>
      </p:sp>
      <p:pic>
        <p:nvPicPr>
          <p:cNvPr id="23" name="Picture 4" descr="http://www.constructionamericas.fiu.edu/wp-content/uploads/2014/12/FIU-OHL-School-Construc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5" y="609600"/>
            <a:ext cx="5268782" cy="26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2000px-Tux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3261360"/>
            <a:ext cx="1524000" cy="1767840"/>
          </a:xfrm>
          <a:prstGeom prst="rect">
            <a:avLst/>
          </a:prstGeom>
        </p:spPr>
      </p:pic>
      <p:pic>
        <p:nvPicPr>
          <p:cNvPr id="5" name="Picture 4" descr="apache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33" y="3124200"/>
            <a:ext cx="2226067" cy="1981200"/>
          </a:xfrm>
          <a:prstGeom prst="rect">
            <a:avLst/>
          </a:prstGeom>
        </p:spPr>
      </p:pic>
      <p:pic>
        <p:nvPicPr>
          <p:cNvPr id="26" name="Picture 28" descr="http://www.broadwayinfosys.com/images/PHP-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2851148" cy="153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4" descr="https://cetatech.ceta-ciemat.es/wp-content/uploads/2015/02/android-studio-log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0" y="685800"/>
            <a:ext cx="4191000" cy="176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roid_robot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0" y="762000"/>
            <a:ext cx="1427734" cy="1676400"/>
          </a:xfrm>
          <a:prstGeom prst="rect">
            <a:avLst/>
          </a:prstGeom>
        </p:spPr>
      </p:pic>
      <p:pic>
        <p:nvPicPr>
          <p:cNvPr id="7" name="Picture 6" descr="espresso_lockup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0" y="2667000"/>
            <a:ext cx="2352458" cy="2667000"/>
          </a:xfrm>
          <a:prstGeom prst="rect">
            <a:avLst/>
          </a:prstGeom>
        </p:spPr>
      </p:pic>
      <p:pic>
        <p:nvPicPr>
          <p:cNvPr id="30" name="Picture 30" descr="http://git-scm.com/images/logo@2x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0" y="3962400"/>
            <a:ext cx="2590800" cy="1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http://www.laurivan.com/wp-content/uploads/2014/08/1200x301xgradle-logo.jpg.pagespeed.ic.JcIv80ZPIp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0" y="2743200"/>
            <a:ext cx="4038600" cy="101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ML_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925286"/>
            <a:ext cx="2438400" cy="1741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7010400"/>
            <a:ext cx="8991600" cy="7417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Literature review on the design and development of buildings delineate the development of these structures for the sole purpose of comfort and refuge.</a:t>
            </a: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Overtime, these buildings and its components have evolved with </a:t>
            </a:r>
            <a:r>
              <a:rPr lang="en-US" sz="2800" dirty="0" smtClean="0">
                <a:solidFill>
                  <a:srgbClr val="336699"/>
                </a:solidFill>
              </a:rPr>
              <a:t>technology </a:t>
            </a:r>
            <a:r>
              <a:rPr lang="en-US" sz="2800" dirty="0" smtClean="0">
                <a:solidFill>
                  <a:srgbClr val="336699"/>
                </a:solidFill>
              </a:rPr>
              <a:t>to provide the most comfort to its inhabitant</a:t>
            </a:r>
            <a:r>
              <a:rPr lang="en-US" sz="2800" dirty="0" smtClean="0">
                <a:solidFill>
                  <a:srgbClr val="336699"/>
                </a:solidFill>
              </a:rPr>
              <a:t>.</a:t>
            </a:r>
            <a:endParaRPr lang="en-US" sz="2800" dirty="0" smtClean="0">
              <a:solidFill>
                <a:srgbClr val="336699"/>
              </a:solidFill>
            </a:endParaRP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But, state-of-the-art buildings, </a:t>
            </a:r>
            <a:r>
              <a:rPr lang="en-US" sz="2800" dirty="0" smtClean="0">
                <a:solidFill>
                  <a:srgbClr val="336699"/>
                </a:solidFill>
              </a:rPr>
              <a:t>smart buildings, have a broader mission that involves providing energy efficiency (minimizing energy costs) and reducing environmental impact</a:t>
            </a:r>
            <a:r>
              <a:rPr lang="en-US" sz="2800" dirty="0" smtClean="0">
                <a:solidFill>
                  <a:srgbClr val="336699"/>
                </a:solidFill>
              </a:rPr>
              <a:t>. Understanding the problem of developing such smart buildings entails the consideration of its users as key players who can either have a positive or negative impact on the efficiency of a building. Thus, the problem of developing a smart building begins </a:t>
            </a:r>
            <a:r>
              <a:rPr lang="en-US" sz="2800" dirty="0" smtClean="0">
                <a:solidFill>
                  <a:srgbClr val="336699"/>
                </a:solidFill>
              </a:rPr>
              <a:t>by </a:t>
            </a:r>
            <a:r>
              <a:rPr lang="en-US" sz="2800" dirty="0" smtClean="0">
                <a:solidFill>
                  <a:srgbClr val="336699"/>
                </a:solidFill>
              </a:rPr>
              <a:t>educating users </a:t>
            </a:r>
            <a:r>
              <a:rPr lang="en-US" sz="2800" dirty="0" smtClean="0">
                <a:solidFill>
                  <a:srgbClr val="336699"/>
                </a:solidFill>
              </a:rPr>
              <a:t>on their energy consumption </a:t>
            </a:r>
            <a:r>
              <a:rPr lang="en-US" sz="2800" dirty="0" smtClean="0">
                <a:solidFill>
                  <a:srgbClr val="336699"/>
                </a:solidFill>
              </a:rPr>
              <a:t>habits and making them energ</a:t>
            </a:r>
            <a:r>
              <a:rPr lang="en-US" sz="2800" dirty="0" smtClean="0">
                <a:solidFill>
                  <a:srgbClr val="336699"/>
                </a:solidFill>
              </a:rPr>
              <a:t>y literate</a:t>
            </a:r>
            <a:r>
              <a:rPr lang="en-US" sz="2800" dirty="0" smtClean="0">
                <a:solidFill>
                  <a:srgbClr val="336699"/>
                </a:solidFill>
              </a:rPr>
              <a:t>.</a:t>
            </a:r>
            <a:endParaRPr lang="en-US" sz="2800" dirty="0">
              <a:solidFill>
                <a:srgbClr val="336699"/>
              </a:solidFill>
            </a:endParaRPr>
          </a:p>
          <a:p>
            <a:pPr algn="just"/>
            <a:endParaRPr lang="en-US" sz="2800" dirty="0">
              <a:solidFill>
                <a:srgbClr val="3366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23088600" y="15082420"/>
            <a:ext cx="8458200" cy="526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SSOBEC is an Android application written natively </a:t>
            </a:r>
            <a:r>
              <a:rPr lang="en-US" sz="2800" dirty="0" smtClean="0">
                <a:solidFill>
                  <a:srgbClr val="336699"/>
                </a:solidFill>
              </a:rPr>
              <a:t>in Java </a:t>
            </a:r>
            <a:r>
              <a:rPr lang="en-US" sz="2800" dirty="0" smtClean="0">
                <a:solidFill>
                  <a:srgbClr val="336699"/>
                </a:solidFill>
              </a:rPr>
              <a:t>8 and the Android 5.0 SDK API Level 22 (Lollipop Version) with backwards compatibility to Android Version 4.1 API Level 16 (Jelly Bean). </a:t>
            </a: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The backend </a:t>
            </a:r>
            <a:r>
              <a:rPr lang="en-US" sz="2800" dirty="0" smtClean="0">
                <a:solidFill>
                  <a:srgbClr val="336699"/>
                </a:solidFill>
              </a:rPr>
              <a:t>service of </a:t>
            </a:r>
            <a:r>
              <a:rPr lang="en-US" sz="2800" dirty="0" smtClean="0">
                <a:solidFill>
                  <a:srgbClr val="336699"/>
                </a:solidFill>
              </a:rPr>
              <a:t>the application </a:t>
            </a:r>
            <a:r>
              <a:rPr lang="en-US" sz="2800" dirty="0" smtClean="0">
                <a:solidFill>
                  <a:srgbClr val="336699"/>
                </a:solidFill>
              </a:rPr>
              <a:t>is hosted </a:t>
            </a:r>
            <a:r>
              <a:rPr lang="en-US" sz="2800" dirty="0" smtClean="0">
                <a:solidFill>
                  <a:srgbClr val="336699"/>
                </a:solidFill>
              </a:rPr>
              <a:t>on </a:t>
            </a:r>
            <a:r>
              <a:rPr lang="en-US" sz="2800" dirty="0" smtClean="0">
                <a:solidFill>
                  <a:srgbClr val="336699"/>
                </a:solidFill>
              </a:rPr>
              <a:t>Linux, Apache, MySQL, and PHP (LAMP) </a:t>
            </a:r>
            <a:r>
              <a:rPr lang="en-US" sz="2800" dirty="0" smtClean="0">
                <a:solidFill>
                  <a:srgbClr val="336699"/>
                </a:solidFill>
              </a:rPr>
              <a:t>server with an API written in PHP </a:t>
            </a:r>
            <a:r>
              <a:rPr lang="en-US" sz="2800" dirty="0" smtClean="0">
                <a:solidFill>
                  <a:srgbClr val="336699"/>
                </a:solidFill>
              </a:rPr>
              <a:t>5</a:t>
            </a:r>
            <a:r>
              <a:rPr lang="en-US" sz="2800" dirty="0">
                <a:solidFill>
                  <a:srgbClr val="336699"/>
                </a:solidFill>
              </a:rPr>
              <a:t> </a:t>
            </a:r>
            <a:r>
              <a:rPr lang="en-US" sz="2800" dirty="0" smtClean="0">
                <a:solidFill>
                  <a:srgbClr val="336699"/>
                </a:solidFill>
              </a:rPr>
              <a:t>that allows the application to query and update a MySQL database.</a:t>
            </a:r>
            <a:endParaRPr lang="en-US" sz="2800" dirty="0" smtClean="0">
              <a:solidFill>
                <a:srgbClr val="336699"/>
              </a:solidFill>
            </a:endParaRP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Validation of the mobile application was performed using the Espresso testing framework, provided by the Android Testing Support Library.</a:t>
            </a:r>
          </a:p>
          <a:p>
            <a:pPr algn="just"/>
            <a:endParaRPr lang="en-US" sz="2800" dirty="0">
              <a:solidFill>
                <a:srgbClr val="336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15955150"/>
            <a:ext cx="8991600" cy="957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The Android mobile application follows the Model View Controller (MVC) design pattern. Where as the system as whole implements a client-server model.</a:t>
            </a: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  <a:p>
            <a:pPr algn="just"/>
            <a:endParaRPr lang="en-US" sz="2800" dirty="0">
              <a:solidFill>
                <a:schemeClr val="accent6"/>
              </a:solidFill>
            </a:endParaRPr>
          </a:p>
          <a:p>
            <a:pPr algn="just"/>
            <a:endParaRPr lang="en-US" sz="2800" dirty="0" smtClean="0">
              <a:solidFill>
                <a:schemeClr val="accent6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631550"/>
            <a:ext cx="9247185" cy="79715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012400" y="6980238"/>
            <a:ext cx="8534400" cy="655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The system shall...</a:t>
            </a:r>
          </a:p>
          <a:p>
            <a:pPr algn="just"/>
            <a:endParaRPr lang="en-US" sz="2800" dirty="0" smtClean="0">
              <a:solidFill>
                <a:srgbClr val="336699"/>
              </a:solidFill>
            </a:endParaRP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the login of a General Users and Facility Manager User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Users to </a:t>
            </a:r>
            <a:r>
              <a:rPr lang="en-US" sz="2800" dirty="0" err="1" smtClean="0">
                <a:solidFill>
                  <a:srgbClr val="336699"/>
                </a:solidFill>
              </a:rPr>
              <a:t>unfollow</a:t>
            </a:r>
            <a:r>
              <a:rPr lang="en-US" sz="2800" dirty="0" smtClean="0">
                <a:solidFill>
                  <a:srgbClr val="336699"/>
                </a:solidFill>
              </a:rPr>
              <a:t> a zone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Users add appliances to a zone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Users to earn points by sending notifications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Notify Users of wasteful regions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Facility Manager User to edit a zone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Facility Manager User to add users to existing zone</a:t>
            </a:r>
          </a:p>
          <a:p>
            <a:pPr marL="571500" indent="-571500" algn="just">
              <a:buFont typeface="Arial"/>
              <a:buChar char="•"/>
            </a:pPr>
            <a:r>
              <a:rPr lang="en-US" sz="2800" dirty="0" smtClean="0">
                <a:solidFill>
                  <a:srgbClr val="336699"/>
                </a:solidFill>
              </a:rPr>
              <a:t>Allow Facility Manager User to remove a user from an existing zone</a:t>
            </a:r>
          </a:p>
          <a:p>
            <a:pPr marL="571500" indent="-571500" algn="just">
              <a:buFont typeface="Arial"/>
              <a:buChar char="•"/>
            </a:pPr>
            <a:endParaRPr lang="en-US" sz="2800" dirty="0">
              <a:solidFill>
                <a:srgbClr val="3366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0" y="7010400"/>
            <a:ext cx="11353800" cy="6555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SSOBEC is a novel system that is composed of a mobile Android </a:t>
            </a:r>
            <a:r>
              <a:rPr lang="en-US" sz="2800" dirty="0" smtClean="0">
                <a:solidFill>
                  <a:srgbClr val="336699"/>
                </a:solidFill>
              </a:rPr>
              <a:t>application, </a:t>
            </a:r>
            <a:r>
              <a:rPr lang="en-US" sz="2800" dirty="0" smtClean="0">
                <a:solidFill>
                  <a:srgbClr val="336699"/>
                </a:solidFill>
              </a:rPr>
              <a:t>a backend </a:t>
            </a:r>
            <a:r>
              <a:rPr lang="en-US" sz="2800" dirty="0" smtClean="0">
                <a:solidFill>
                  <a:srgbClr val="336699"/>
                </a:solidFill>
              </a:rPr>
              <a:t>service and a web </a:t>
            </a:r>
            <a:r>
              <a:rPr lang="en-US" sz="2800" dirty="0" smtClean="0">
                <a:solidFill>
                  <a:srgbClr val="336699"/>
                </a:solidFill>
              </a:rPr>
              <a:t>API that allows users to directly interact with a building's lighting </a:t>
            </a:r>
            <a:r>
              <a:rPr lang="en-US" sz="2800" dirty="0" smtClean="0">
                <a:solidFill>
                  <a:srgbClr val="336699"/>
                </a:solidFill>
              </a:rPr>
              <a:t>system, </a:t>
            </a:r>
            <a:r>
              <a:rPr lang="en-US" sz="2800" dirty="0" smtClean="0">
                <a:solidFill>
                  <a:srgbClr val="336699"/>
                </a:solidFill>
              </a:rPr>
              <a:t>appliances</a:t>
            </a:r>
            <a:r>
              <a:rPr lang="en-US" sz="2800" dirty="0" smtClean="0">
                <a:solidFill>
                  <a:srgbClr val="336699"/>
                </a:solidFill>
              </a:rPr>
              <a:t>, and other users; </a:t>
            </a:r>
            <a:r>
              <a:rPr lang="en-US" sz="2800" dirty="0" smtClean="0">
                <a:solidFill>
                  <a:srgbClr val="336699"/>
                </a:solidFill>
              </a:rPr>
              <a:t>all while becoming energy literate. </a:t>
            </a: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The first release of the system included the basic functionality that </a:t>
            </a:r>
            <a:r>
              <a:rPr lang="en-US" sz="2800" dirty="0" smtClean="0">
                <a:solidFill>
                  <a:srgbClr val="336699"/>
                </a:solidFill>
              </a:rPr>
              <a:t>allows </a:t>
            </a:r>
            <a:r>
              <a:rPr lang="en-US" sz="2800" dirty="0" smtClean="0">
                <a:solidFill>
                  <a:srgbClr val="336699"/>
                </a:solidFill>
              </a:rPr>
              <a:t>users to connect to the service and view energy efficiency </a:t>
            </a:r>
            <a:r>
              <a:rPr lang="en-US" sz="2800" dirty="0" smtClean="0">
                <a:solidFill>
                  <a:srgbClr val="336699"/>
                </a:solidFill>
              </a:rPr>
              <a:t>information, as well as statistics.</a:t>
            </a:r>
            <a:endParaRPr lang="en-US" sz="2800" dirty="0" smtClean="0">
              <a:solidFill>
                <a:srgbClr val="336699"/>
              </a:solidFill>
            </a:endParaRPr>
          </a:p>
          <a:p>
            <a:pPr algn="just"/>
            <a:r>
              <a:rPr lang="en-US" sz="2800" dirty="0" smtClean="0">
                <a:solidFill>
                  <a:srgbClr val="336699"/>
                </a:solidFill>
              </a:rPr>
              <a:t>The current release allows for different user roles, functionality to add users, follow and </a:t>
            </a:r>
            <a:r>
              <a:rPr lang="en-US" sz="2800" dirty="0" err="1" smtClean="0">
                <a:solidFill>
                  <a:srgbClr val="336699"/>
                </a:solidFill>
              </a:rPr>
              <a:t>unfollow</a:t>
            </a:r>
            <a:r>
              <a:rPr lang="en-US" sz="2800" dirty="0" smtClean="0">
                <a:solidFill>
                  <a:srgbClr val="336699"/>
                </a:solidFill>
              </a:rPr>
              <a:t> </a:t>
            </a:r>
            <a:r>
              <a:rPr lang="en-US" sz="2800" dirty="0" smtClean="0">
                <a:solidFill>
                  <a:srgbClr val="336699"/>
                </a:solidFill>
              </a:rPr>
              <a:t>zones among other features. Most importantly, this release has </a:t>
            </a:r>
            <a:r>
              <a:rPr lang="en-US" sz="2800" dirty="0" smtClean="0">
                <a:solidFill>
                  <a:srgbClr val="336699"/>
                </a:solidFill>
              </a:rPr>
              <a:t>added the aspect of </a:t>
            </a:r>
            <a:r>
              <a:rPr lang="en-US" sz="2800" dirty="0" smtClean="0">
                <a:solidFill>
                  <a:srgbClr val="336699"/>
                </a:solidFill>
              </a:rPr>
              <a:t>social gaming by </a:t>
            </a:r>
            <a:r>
              <a:rPr lang="en-US" sz="2800" dirty="0" smtClean="0">
                <a:solidFill>
                  <a:srgbClr val="336699"/>
                </a:solidFill>
              </a:rPr>
              <a:t>allowing user to earn rewards for positive energy conscious </a:t>
            </a:r>
            <a:r>
              <a:rPr lang="en-US" sz="2800" dirty="0" smtClean="0">
                <a:solidFill>
                  <a:srgbClr val="336699"/>
                </a:solidFill>
              </a:rPr>
              <a:t>behavior. The latter is included, not only to educate users but to create a community-driven smart building that is energy efficient based on positive user behavior and incentive.</a:t>
            </a:r>
          </a:p>
          <a:p>
            <a:pPr algn="just"/>
            <a:endParaRPr lang="en-US" sz="2800" dirty="0">
              <a:solidFill>
                <a:srgbClr val="3366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88600" y="21846124"/>
            <a:ext cx="8458199" cy="8710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336699"/>
                </a:solidFill>
              </a:rPr>
              <a:t>Smart Systems for Occupancy and Building Energy Control (SSOBEC) proposes a novel energy consumption monitoring system that enables real-time analysis of energy performance. SSOBEC gives way to continuous energy consumption improvements through reward-driven user </a:t>
            </a:r>
            <a:r>
              <a:rPr lang="en-US" sz="2800" dirty="0" smtClean="0">
                <a:solidFill>
                  <a:srgbClr val="336699"/>
                </a:solidFill>
              </a:rPr>
              <a:t>behavior and  </a:t>
            </a:r>
            <a:r>
              <a:rPr lang="en-US" sz="2800" dirty="0" smtClean="0">
                <a:solidFill>
                  <a:srgbClr val="336699"/>
                </a:solidFill>
              </a:rPr>
              <a:t>social gaming</a:t>
            </a:r>
            <a:r>
              <a:rPr lang="en-US" sz="2800" dirty="0" smtClean="0">
                <a:solidFill>
                  <a:srgbClr val="336699"/>
                </a:solidFill>
              </a:rPr>
              <a:t>.</a:t>
            </a:r>
            <a:endParaRPr lang="en-US" sz="2800" dirty="0" smtClean="0">
              <a:solidFill>
                <a:srgbClr val="336699"/>
              </a:solidFill>
            </a:endParaRPr>
          </a:p>
          <a:p>
            <a:pPr algn="just"/>
            <a:r>
              <a:rPr lang="en-US" sz="2800" dirty="0">
                <a:solidFill>
                  <a:srgbClr val="336699"/>
                </a:solidFill>
              </a:rPr>
              <a:t>The second release of the Android mobile application pushes the concept of </a:t>
            </a:r>
            <a:r>
              <a:rPr lang="en-US" sz="2800" dirty="0" smtClean="0">
                <a:solidFill>
                  <a:srgbClr val="336699"/>
                </a:solidFill>
              </a:rPr>
              <a:t>energy literacy through social gaming. </a:t>
            </a:r>
            <a:r>
              <a:rPr lang="en-US" sz="2800" dirty="0">
                <a:solidFill>
                  <a:srgbClr val="336699"/>
                </a:solidFill>
              </a:rPr>
              <a:t>It enables multi-user interaction and allows users to earn rewards based on </a:t>
            </a:r>
            <a:r>
              <a:rPr lang="en-US" sz="2800" dirty="0" smtClean="0">
                <a:solidFill>
                  <a:srgbClr val="336699"/>
                </a:solidFill>
              </a:rPr>
              <a:t>positive behavior </a:t>
            </a:r>
            <a:r>
              <a:rPr lang="en-US" sz="2800" dirty="0">
                <a:solidFill>
                  <a:srgbClr val="336699"/>
                </a:solidFill>
              </a:rPr>
              <a:t>that </a:t>
            </a:r>
            <a:r>
              <a:rPr lang="en-US" sz="2800" dirty="0" smtClean="0">
                <a:solidFill>
                  <a:srgbClr val="336699"/>
                </a:solidFill>
              </a:rPr>
              <a:t>yields in improvement to a building’s </a:t>
            </a:r>
            <a:r>
              <a:rPr lang="en-US" sz="2800" dirty="0">
                <a:solidFill>
                  <a:srgbClr val="336699"/>
                </a:solidFill>
              </a:rPr>
              <a:t>energy </a:t>
            </a:r>
            <a:r>
              <a:rPr lang="en-US" sz="2800" dirty="0" smtClean="0">
                <a:solidFill>
                  <a:srgbClr val="336699"/>
                </a:solidFill>
              </a:rPr>
              <a:t>efficiency. </a:t>
            </a:r>
            <a:r>
              <a:rPr lang="en-US" sz="2800" dirty="0" smtClean="0">
                <a:solidFill>
                  <a:srgbClr val="336699"/>
                </a:solidFill>
              </a:rPr>
              <a:t>This release has features that include: </a:t>
            </a:r>
            <a:r>
              <a:rPr lang="en-US" sz="2800" dirty="0">
                <a:solidFill>
                  <a:srgbClr val="336699"/>
                </a:solidFill>
              </a:rPr>
              <a:t>different user roles, the ability to turn appliances and light fixtures </a:t>
            </a:r>
            <a:r>
              <a:rPr lang="en-US" sz="2800" dirty="0" smtClean="0">
                <a:solidFill>
                  <a:srgbClr val="336699"/>
                </a:solidFill>
              </a:rPr>
              <a:t>on/off</a:t>
            </a:r>
            <a:r>
              <a:rPr lang="en-US" sz="2800" dirty="0">
                <a:solidFill>
                  <a:srgbClr val="336699"/>
                </a:solidFill>
              </a:rPr>
              <a:t>, and the ability </a:t>
            </a:r>
            <a:r>
              <a:rPr lang="en-US" sz="2800" dirty="0" smtClean="0">
                <a:solidFill>
                  <a:srgbClr val="336699"/>
                </a:solidFill>
              </a:rPr>
              <a:t>to edit </a:t>
            </a:r>
            <a:r>
              <a:rPr lang="en-US" sz="2800" dirty="0">
                <a:solidFill>
                  <a:srgbClr val="336699"/>
                </a:solidFill>
              </a:rPr>
              <a:t>a building's virtual model. The latter </a:t>
            </a:r>
            <a:r>
              <a:rPr lang="en-US" sz="2800" dirty="0" smtClean="0">
                <a:solidFill>
                  <a:srgbClr val="336699"/>
                </a:solidFill>
              </a:rPr>
              <a:t>includes adding </a:t>
            </a:r>
            <a:r>
              <a:rPr lang="en-US" sz="2800" dirty="0">
                <a:solidFill>
                  <a:srgbClr val="336699"/>
                </a:solidFill>
              </a:rPr>
              <a:t>or </a:t>
            </a:r>
            <a:r>
              <a:rPr lang="en-US" sz="2800" dirty="0" smtClean="0">
                <a:solidFill>
                  <a:srgbClr val="336699"/>
                </a:solidFill>
              </a:rPr>
              <a:t>removing </a:t>
            </a:r>
            <a:r>
              <a:rPr lang="en-US" sz="2800" dirty="0">
                <a:solidFill>
                  <a:srgbClr val="336699"/>
                </a:solidFill>
              </a:rPr>
              <a:t>a zone, </a:t>
            </a:r>
            <a:r>
              <a:rPr lang="en-US" sz="2800" dirty="0" smtClean="0">
                <a:solidFill>
                  <a:srgbClr val="336699"/>
                </a:solidFill>
              </a:rPr>
              <a:t>adding </a:t>
            </a:r>
            <a:r>
              <a:rPr lang="en-US" sz="2800" dirty="0">
                <a:solidFill>
                  <a:srgbClr val="336699"/>
                </a:solidFill>
              </a:rPr>
              <a:t>or </a:t>
            </a:r>
            <a:r>
              <a:rPr lang="en-US" sz="2800" dirty="0" smtClean="0">
                <a:solidFill>
                  <a:srgbClr val="336699"/>
                </a:solidFill>
              </a:rPr>
              <a:t>removing </a:t>
            </a:r>
            <a:r>
              <a:rPr lang="en-US" sz="2800" dirty="0">
                <a:solidFill>
                  <a:srgbClr val="336699"/>
                </a:solidFill>
              </a:rPr>
              <a:t>users </a:t>
            </a:r>
            <a:r>
              <a:rPr lang="en-US" sz="2800" dirty="0" smtClean="0">
                <a:solidFill>
                  <a:srgbClr val="336699"/>
                </a:solidFill>
              </a:rPr>
              <a:t>from </a:t>
            </a:r>
            <a:r>
              <a:rPr lang="en-US" sz="2800" dirty="0">
                <a:solidFill>
                  <a:srgbClr val="336699"/>
                </a:solidFill>
              </a:rPr>
              <a:t>a zone and </a:t>
            </a:r>
            <a:r>
              <a:rPr lang="en-US" sz="2800" dirty="0" smtClean="0">
                <a:solidFill>
                  <a:srgbClr val="336699"/>
                </a:solidFill>
              </a:rPr>
              <a:t>being able to edit zone attributes</a:t>
            </a:r>
            <a:r>
              <a:rPr lang="en-US" sz="2800" dirty="0" smtClean="0">
                <a:solidFill>
                  <a:srgbClr val="336699"/>
                </a:solidFill>
              </a:rPr>
              <a:t>.</a:t>
            </a:r>
          </a:p>
          <a:p>
            <a:pPr algn="just"/>
            <a:endParaRPr lang="en-US" sz="2800" dirty="0">
              <a:solidFill>
                <a:srgbClr val="3366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27069395"/>
            <a:ext cx="8991600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6699"/>
                </a:solidFill>
              </a:rPr>
              <a:t>Software Verification was performed on the application using the Android Espresso </a:t>
            </a:r>
            <a:r>
              <a:rPr lang="en-US" sz="2800" dirty="0" smtClean="0">
                <a:solidFill>
                  <a:srgbClr val="336699"/>
                </a:solidFill>
              </a:rPr>
              <a:t>testing </a:t>
            </a:r>
            <a:r>
              <a:rPr lang="en-US" sz="2800" dirty="0">
                <a:solidFill>
                  <a:srgbClr val="336699"/>
                </a:solidFill>
              </a:rPr>
              <a:t>framework. Espresso enables the creation of static unit test as well as test that interact with GUI components or </a:t>
            </a:r>
            <a:r>
              <a:rPr lang="en-US" sz="2800" dirty="0" smtClean="0">
                <a:solidFill>
                  <a:srgbClr val="336699"/>
                </a:solidFill>
              </a:rPr>
              <a:t>views of the mobile application. </a:t>
            </a:r>
            <a:r>
              <a:rPr lang="en-US" sz="2800" dirty="0">
                <a:solidFill>
                  <a:srgbClr val="336699"/>
                </a:solidFill>
              </a:rPr>
              <a:t>To test backwards </a:t>
            </a:r>
            <a:r>
              <a:rPr lang="en-US" sz="2800" dirty="0" smtClean="0">
                <a:solidFill>
                  <a:srgbClr val="336699"/>
                </a:solidFill>
              </a:rPr>
              <a:t>compatibility, </a:t>
            </a:r>
            <a:r>
              <a:rPr lang="en-US" sz="2800" dirty="0">
                <a:solidFill>
                  <a:srgbClr val="336699"/>
                </a:solidFill>
              </a:rPr>
              <a:t>the tests were </a:t>
            </a:r>
            <a:r>
              <a:rPr lang="en-US" sz="2800" dirty="0" smtClean="0">
                <a:solidFill>
                  <a:srgbClr val="336699"/>
                </a:solidFill>
              </a:rPr>
              <a:t>performed </a:t>
            </a:r>
            <a:r>
              <a:rPr lang="en-US" sz="2800" dirty="0" smtClean="0">
                <a:solidFill>
                  <a:srgbClr val="336699"/>
                </a:solidFill>
              </a:rPr>
              <a:t>on </a:t>
            </a:r>
            <a:r>
              <a:rPr lang="en-US" sz="2800" dirty="0">
                <a:solidFill>
                  <a:srgbClr val="336699"/>
                </a:solidFill>
              </a:rPr>
              <a:t>devices that support API Level 22 (Lollipop) to API Level 16 (Jelly Bean).</a:t>
            </a:r>
          </a:p>
          <a:p>
            <a:r>
              <a:rPr lang="en-US" sz="2800" dirty="0">
                <a:solidFill>
                  <a:srgbClr val="336699"/>
                </a:solidFill>
              </a:rPr>
              <a:t>The Espresso testing framework allowed for functional, behavioral, and integration testing</a:t>
            </a:r>
            <a:r>
              <a:rPr lang="en-US" sz="2800" dirty="0" smtClean="0">
                <a:solidFill>
                  <a:srgbClr val="336699"/>
                </a:solidFill>
              </a:rPr>
              <a:t>.</a:t>
            </a:r>
          </a:p>
          <a:p>
            <a:endParaRPr lang="en-US" sz="2800" dirty="0">
              <a:solidFill>
                <a:srgbClr val="336699"/>
              </a:solidFill>
            </a:endParaRPr>
          </a:p>
        </p:txBody>
      </p:sp>
      <p:pic>
        <p:nvPicPr>
          <p:cNvPr id="16" name="Picture 15" descr="Unfollow_a_Zon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33985200"/>
            <a:ext cx="3905250" cy="6248400"/>
          </a:xfrm>
          <a:prstGeom prst="rect">
            <a:avLst/>
          </a:prstGeom>
        </p:spPr>
      </p:pic>
      <p:pic>
        <p:nvPicPr>
          <p:cNvPr id="17" name="Picture 16" descr="General_us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985200"/>
            <a:ext cx="3898470" cy="62375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33985200"/>
            <a:ext cx="3884912" cy="6215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0" y="33985200"/>
            <a:ext cx="3905250" cy="6248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0" y="33985200"/>
            <a:ext cx="3905249" cy="62484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1" y="33985200"/>
            <a:ext cx="3905249" cy="62484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0" y="33985200"/>
            <a:ext cx="3905250" cy="624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1200" y="33070800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99"/>
                </a:solidFill>
              </a:rPr>
              <a:t>Facility Manager</a:t>
            </a:r>
            <a:endParaRPr lang="en-US" sz="2800" b="1" dirty="0">
              <a:solidFill>
                <a:srgbClr val="336699"/>
              </a:solidFill>
            </a:endParaRPr>
          </a:p>
        </p:txBody>
      </p:sp>
      <p:pic>
        <p:nvPicPr>
          <p:cNvPr id="3" name="Picture 2" descr="ClassDiagram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5124812"/>
            <a:ext cx="12268200" cy="161933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324600" y="33080980"/>
            <a:ext cx="295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336699"/>
                </a:solidFill>
              </a:rPr>
              <a:t>Unfollow</a:t>
            </a:r>
            <a:r>
              <a:rPr lang="en-US" sz="2800" b="1" dirty="0" smtClean="0">
                <a:solidFill>
                  <a:srgbClr val="336699"/>
                </a:solidFill>
              </a:rPr>
              <a:t> a Zone</a:t>
            </a:r>
            <a:endParaRPr lang="en-US" sz="2800" b="1" dirty="0">
              <a:solidFill>
                <a:srgbClr val="336699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44200" y="33070800"/>
            <a:ext cx="2578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99"/>
                </a:solidFill>
              </a:rPr>
              <a:t>Follow a Zone</a:t>
            </a:r>
            <a:endParaRPr lang="en-US" sz="2800" b="1" dirty="0">
              <a:solidFill>
                <a:srgbClr val="33669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40000" y="33070800"/>
            <a:ext cx="211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99"/>
                </a:solidFill>
              </a:rPr>
              <a:t>Edit a Zone</a:t>
            </a:r>
            <a:endParaRPr lang="en-US" sz="2800" b="1" dirty="0">
              <a:solidFill>
                <a:srgbClr val="336699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041600" y="32689800"/>
            <a:ext cx="2838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336699"/>
                </a:solidFill>
              </a:rPr>
              <a:t>Add/Remove </a:t>
            </a:r>
            <a:endParaRPr lang="en-US" sz="2800" b="1" dirty="0" smtClean="0">
              <a:solidFill>
                <a:srgbClr val="336699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336699"/>
                </a:solidFill>
              </a:rPr>
              <a:t>User </a:t>
            </a:r>
            <a:r>
              <a:rPr lang="en-US" sz="2800" b="1" dirty="0" smtClean="0">
                <a:solidFill>
                  <a:srgbClr val="336699"/>
                </a:solidFill>
              </a:rPr>
              <a:t>from Zone</a:t>
            </a:r>
            <a:endParaRPr lang="en-US" sz="2800" b="1" dirty="0">
              <a:solidFill>
                <a:srgbClr val="3366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265038" y="33080980"/>
            <a:ext cx="318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99"/>
                </a:solidFill>
              </a:rPr>
              <a:t>Wasteful Regions</a:t>
            </a:r>
            <a:endParaRPr lang="en-US" sz="2800" b="1" dirty="0">
              <a:solidFill>
                <a:srgbClr val="336699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514988" y="33070800"/>
            <a:ext cx="3336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99"/>
                </a:solidFill>
              </a:rPr>
              <a:t>Send Notifications</a:t>
            </a:r>
            <a:endParaRPr lang="en-US" sz="2800" b="1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2846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12735</TotalTime>
  <Words>844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</dc:creator>
  <cp:lastModifiedBy>Irvin Cardenas</cp:lastModifiedBy>
  <cp:revision>64</cp:revision>
  <dcterms:created xsi:type="dcterms:W3CDTF">2012-11-19T15:27:41Z</dcterms:created>
  <dcterms:modified xsi:type="dcterms:W3CDTF">2015-07-28T13:08:02Z</dcterms:modified>
</cp:coreProperties>
</file>