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9411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823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5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5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21912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188362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94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5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Dalaidis</a:t>
            </a:r>
          </a:p>
        </p:txBody>
      </p:sp>
    </p:spTree>
    <p:extLst>
      <p:ext uri="{BB962C8B-B14F-4D97-AF65-F5344CB8AC3E}">
        <p14:creationId xmlns:p14="http://schemas.microsoft.com/office/powerpoint/2010/main" val="340179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108071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7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724325" y="683199"/>
            <a:ext cx="7772400" cy="285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Systems for Occupancy and Building Energy Control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Dalaidis Hidalgo, Maria E. Presa Reyes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 Mostafavi, Leonardo Bobadilla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3886198"/>
            <a:ext cx="6400799" cy="215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Font typeface="Arial"/>
              <a:buNone/>
            </a:pPr>
            <a:endParaRPr sz="25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CIS 4911 Senior Project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School of Computing and Information Sciences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Florida International University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Font typeface="Arial"/>
              <a:buNone/>
            </a:pPr>
            <a:endParaRPr sz="25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560828" y="6231850"/>
            <a:ext cx="20994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2/2/2015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Feasibility Study (1) 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28617" r="43977"/>
          <a:stretch/>
        </p:blipFill>
        <p:spPr>
          <a:xfrm>
            <a:off x="6654525" y="1298175"/>
            <a:ext cx="2133599" cy="1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57200" y="1970400"/>
            <a:ext cx="84465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Current System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Sensor data is saved in spreadsheets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Data visualization graphs are made using outside software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No device that tells you the data in real time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New System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Sensor data is saved in a database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Data visualization graphs will be made automatically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Will display the data of the current state of the room (e.g. current temperature, occupancy, ...)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Feasibility Study (2)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2030200"/>
            <a:ext cx="84465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User Requirements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Own an Android device.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Have access to WiFi.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Be an occupant of a building that is using the sensors.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Alternative Solutions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Web Application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Desktop Application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400"/>
              <a:t>iPhone Application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1026" name="Picture 2" descr="SequenceDiagra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4" y="1587903"/>
            <a:ext cx="7324085" cy="49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00" y="1781350"/>
            <a:ext cx="6877376" cy="4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8574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Buildings are the number one consumers in energy of the U.S.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Examples of impacts in energy performance while occupants are not around: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Leaving the lights 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Using certain plug-loads (e.g. TV)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Excess use of heat and cooling 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924" y="4322100"/>
            <a:ext cx="3085874" cy="2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6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An Android application for Occupancy and Energy Control.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Benefits: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Greater efficient use of electricity.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Rational use of energy resource.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Better protection of the family economy.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Preservation of our natural resources. </a:t>
            </a:r>
          </a:p>
          <a:p>
            <a:pPr marL="800100" lvl="0" indent="-13970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How the sensors work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91375"/>
            <a:ext cx="2210575" cy="1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150" y="2475525"/>
            <a:ext cx="1422049" cy="22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34525" y="2383137"/>
            <a:ext cx="1422049" cy="2275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Shape 108"/>
          <p:cNvGrpSpPr/>
          <p:nvPr/>
        </p:nvGrpSpPr>
        <p:grpSpPr>
          <a:xfrm>
            <a:off x="4585949" y="2069150"/>
            <a:ext cx="852600" cy="2499899"/>
            <a:chOff x="4075874" y="1760225"/>
            <a:chExt cx="852600" cy="2499899"/>
          </a:xfrm>
        </p:grpSpPr>
        <p:sp>
          <p:nvSpPr>
            <p:cNvPr id="109" name="Shape 109"/>
            <p:cNvSpPr/>
            <p:nvPr/>
          </p:nvSpPr>
          <p:spPr>
            <a:xfrm rot="5400000">
              <a:off x="3252224" y="2583874"/>
              <a:ext cx="2499899" cy="852600"/>
            </a:xfrm>
            <a:prstGeom prst="parallelogram">
              <a:avLst>
                <a:gd name="adj" fmla="val 17979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679075" y="3030925"/>
              <a:ext cx="111600" cy="1677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111" name="Shape 111"/>
          <p:cNvCxnSpPr/>
          <p:nvPr/>
        </p:nvCxnSpPr>
        <p:spPr>
          <a:xfrm>
            <a:off x="3736550" y="4904200"/>
            <a:ext cx="1564499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3415300" y="5001975"/>
            <a:ext cx="2210699" cy="17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/>
              <a:t>Going from A to B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-US"/>
              <a:t>Entering the Room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7630124" y="1976762"/>
            <a:ext cx="852600" cy="2499899"/>
            <a:chOff x="4075874" y="1760225"/>
            <a:chExt cx="852600" cy="2499899"/>
          </a:xfrm>
        </p:grpSpPr>
        <p:sp>
          <p:nvSpPr>
            <p:cNvPr id="114" name="Shape 114"/>
            <p:cNvSpPr/>
            <p:nvPr/>
          </p:nvSpPr>
          <p:spPr>
            <a:xfrm rot="5400000">
              <a:off x="3252224" y="2583874"/>
              <a:ext cx="2499899" cy="852600"/>
            </a:xfrm>
            <a:prstGeom prst="parallelogram">
              <a:avLst>
                <a:gd name="adj" fmla="val 17979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679075" y="3030925"/>
              <a:ext cx="111600" cy="1677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6272025" y="5070300"/>
            <a:ext cx="2210699" cy="17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Going from B to A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Leaving the Room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6614900" y="4916675"/>
            <a:ext cx="1690199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275125" y="4034825"/>
            <a:ext cx="3044999" cy="149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Different sensors to measure: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Occupancy Behavior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Current Temperature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Lighting Condition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Plug Load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35875" y="3044175"/>
            <a:ext cx="20532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>
                <a:solidFill>
                  <a:srgbClr val="666666"/>
                </a:solidFill>
              </a:rPr>
              <a:t>Occupancy Behavior and Temperature Sensor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Our layer of focus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114" y="5084150"/>
            <a:ext cx="691798" cy="134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450" y="3369775"/>
            <a:ext cx="1021079" cy="1142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26" idx="0"/>
            <a:endCxn id="127" idx="2"/>
          </p:cNvCxnSpPr>
          <p:nvPr/>
        </p:nvCxnSpPr>
        <p:spPr>
          <a:xfrm rot="10800000">
            <a:off x="4572014" y="4512650"/>
            <a:ext cx="0" cy="57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175" y="1962350"/>
            <a:ext cx="1021075" cy="5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000" y="1962350"/>
            <a:ext cx="1021075" cy="5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750" y="1962350"/>
            <a:ext cx="1021075" cy="5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865825" y="1946400"/>
            <a:ext cx="1326899" cy="8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/>
              <a:t>...</a:t>
            </a:r>
          </a:p>
        </p:txBody>
      </p:sp>
      <p:cxnSp>
        <p:nvCxnSpPr>
          <p:cNvPr id="133" name="Shape 133"/>
          <p:cNvCxnSpPr>
            <a:stCxn id="129" idx="2"/>
            <a:endCxn id="127" idx="0"/>
          </p:cNvCxnSpPr>
          <p:nvPr/>
        </p:nvCxnSpPr>
        <p:spPr>
          <a:xfrm>
            <a:off x="2652712" y="2540548"/>
            <a:ext cx="1919399" cy="82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>
            <a:stCxn id="130" idx="2"/>
            <a:endCxn id="127" idx="0"/>
          </p:cNvCxnSpPr>
          <p:nvPr/>
        </p:nvCxnSpPr>
        <p:spPr>
          <a:xfrm>
            <a:off x="4014537" y="2540548"/>
            <a:ext cx="557400" cy="82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>
            <a:stCxn id="131" idx="2"/>
            <a:endCxn id="127" idx="0"/>
          </p:cNvCxnSpPr>
          <p:nvPr/>
        </p:nvCxnSpPr>
        <p:spPr>
          <a:xfrm flipH="1">
            <a:off x="4571887" y="2540548"/>
            <a:ext cx="1919400" cy="82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457200" y="2083350"/>
            <a:ext cx="1326899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Sensors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67675" y="3609625"/>
            <a:ext cx="1326899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Database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67675" y="5466125"/>
            <a:ext cx="15744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6AA84F"/>
                </a:solidFill>
              </a:rPr>
              <a:t>Android Application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62" y="1665925"/>
            <a:ext cx="5365224" cy="45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00" y="2164375"/>
            <a:ext cx="6332524" cy="37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Floorplan of a building floor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00" y="2164375"/>
            <a:ext cx="6332524" cy="37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844750" y="2528717"/>
            <a:ext cx="1119300" cy="528900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100" b="1">
                <a:solidFill>
                  <a:srgbClr val="990000"/>
                </a:solidFill>
              </a:rPr>
              <a:t>Zone 1</a:t>
            </a:r>
          </a:p>
        </p:txBody>
      </p:sp>
      <p:sp>
        <p:nvSpPr>
          <p:cNvPr id="160" name="Shape 160"/>
          <p:cNvSpPr/>
          <p:nvPr/>
        </p:nvSpPr>
        <p:spPr>
          <a:xfrm>
            <a:off x="3129608" y="2528724"/>
            <a:ext cx="1119300" cy="528900"/>
          </a:xfrm>
          <a:prstGeom prst="rect">
            <a:avLst/>
          </a:prstGeom>
          <a:solidFill>
            <a:srgbClr val="F9CB9C"/>
          </a:solidFill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>
                <a:solidFill>
                  <a:srgbClr val="990000"/>
                </a:solidFill>
              </a:rPr>
              <a:t>Zone 2</a:t>
            </a:r>
          </a:p>
        </p:txBody>
      </p:sp>
      <p:sp>
        <p:nvSpPr>
          <p:cNvPr id="161" name="Shape 161"/>
          <p:cNvSpPr/>
          <p:nvPr/>
        </p:nvSpPr>
        <p:spPr>
          <a:xfrm>
            <a:off x="4414447" y="2528729"/>
            <a:ext cx="1119300" cy="528900"/>
          </a:xfrm>
          <a:prstGeom prst="rect">
            <a:avLst/>
          </a:prstGeom>
          <a:solidFill>
            <a:srgbClr val="A4C2F4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>
                <a:solidFill>
                  <a:srgbClr val="0000FF"/>
                </a:solidFill>
              </a:rPr>
              <a:t>Zone 3</a:t>
            </a:r>
          </a:p>
        </p:txBody>
      </p:sp>
      <p:sp>
        <p:nvSpPr>
          <p:cNvPr id="162" name="Shape 162"/>
          <p:cNvSpPr/>
          <p:nvPr/>
        </p:nvSpPr>
        <p:spPr>
          <a:xfrm>
            <a:off x="5699289" y="2528725"/>
            <a:ext cx="1119300" cy="528900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 b="1">
                <a:solidFill>
                  <a:srgbClr val="38761D"/>
                </a:solidFill>
              </a:rPr>
              <a:t>Zone 4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Representing different rooms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00" y="1174250"/>
            <a:ext cx="2491002" cy="4921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1455335" y="2326581"/>
            <a:ext cx="942900" cy="6728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990000"/>
                </a:solidFill>
              </a:rPr>
              <a:t>Zone 1</a:t>
            </a:r>
          </a:p>
        </p:txBody>
      </p:sp>
      <p:sp>
        <p:nvSpPr>
          <p:cNvPr id="171" name="Shape 171"/>
          <p:cNvSpPr/>
          <p:nvPr/>
        </p:nvSpPr>
        <p:spPr>
          <a:xfrm>
            <a:off x="1455335" y="3101937"/>
            <a:ext cx="942900" cy="672899"/>
          </a:xfrm>
          <a:prstGeom prst="rect">
            <a:avLst/>
          </a:prstGeom>
          <a:solidFill>
            <a:srgbClr val="A4C2F4"/>
          </a:solidFill>
          <a:ln w="1905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</a:rPr>
              <a:t>Zone 3</a:t>
            </a:r>
          </a:p>
        </p:txBody>
      </p:sp>
      <p:sp>
        <p:nvSpPr>
          <p:cNvPr id="172" name="Shape 172"/>
          <p:cNvSpPr/>
          <p:nvPr/>
        </p:nvSpPr>
        <p:spPr>
          <a:xfrm>
            <a:off x="2477563" y="3101937"/>
            <a:ext cx="942900" cy="672899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38761D"/>
                </a:solidFill>
              </a:rPr>
              <a:t>Zone 4</a:t>
            </a:r>
          </a:p>
        </p:txBody>
      </p:sp>
      <p:sp>
        <p:nvSpPr>
          <p:cNvPr id="173" name="Shape 173"/>
          <p:cNvSpPr/>
          <p:nvPr/>
        </p:nvSpPr>
        <p:spPr>
          <a:xfrm>
            <a:off x="2477563" y="2326581"/>
            <a:ext cx="942900" cy="672899"/>
          </a:xfrm>
          <a:prstGeom prst="rect">
            <a:avLst/>
          </a:prstGeom>
          <a:solidFill>
            <a:srgbClr val="F9CB9C"/>
          </a:solidFill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990000"/>
                </a:solidFill>
              </a:rPr>
              <a:t>Zone 2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45" y="1174250"/>
            <a:ext cx="2491002" cy="4921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5200788" y="1806246"/>
            <a:ext cx="2111400" cy="396300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990000"/>
                </a:solidFill>
              </a:rPr>
              <a:t>Zone 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650100" y="459825"/>
            <a:ext cx="1575600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MyZonesActivity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189700" y="427875"/>
            <a:ext cx="2133599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ZoneDescriptionActivity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3852975" y="3635112"/>
            <a:ext cx="988200" cy="0"/>
          </a:xfrm>
          <a:prstGeom prst="straightConnector1">
            <a:avLst/>
          </a:prstGeom>
          <a:noFill/>
          <a:ln w="28575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79" name="Shape 179"/>
          <p:cNvGrpSpPr/>
          <p:nvPr/>
        </p:nvGrpSpPr>
        <p:grpSpPr>
          <a:xfrm>
            <a:off x="5244450" y="3715075"/>
            <a:ext cx="2024100" cy="396300"/>
            <a:chOff x="5299200" y="2398275"/>
            <a:chExt cx="2024100" cy="396300"/>
          </a:xfrm>
        </p:grpSpPr>
        <p:sp>
          <p:nvSpPr>
            <p:cNvPr id="180" name="Shape 180"/>
            <p:cNvSpPr/>
            <p:nvPr/>
          </p:nvSpPr>
          <p:spPr>
            <a:xfrm>
              <a:off x="5299200" y="2398275"/>
              <a:ext cx="2024100" cy="3963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/>
                <a:t>Temperature</a:t>
              </a:r>
            </a:p>
          </p:txBody>
        </p:sp>
        <p:sp>
          <p:nvSpPr>
            <p:cNvPr id="181" name="Shape 181"/>
            <p:cNvSpPr/>
            <p:nvPr/>
          </p:nvSpPr>
          <p:spPr>
            <a:xfrm rot="5400000">
              <a:off x="7037374" y="2549475"/>
              <a:ext cx="119700" cy="93900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2" name="Shape 182"/>
          <p:cNvSpPr/>
          <p:nvPr/>
        </p:nvSpPr>
        <p:spPr>
          <a:xfrm>
            <a:off x="5253175" y="2340112"/>
            <a:ext cx="2024100" cy="1295099"/>
          </a:xfrm>
          <a:prstGeom prst="rect">
            <a:avLst/>
          </a:prstGeom>
          <a:noFill/>
          <a:ln w="19050" cap="flat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/>
              <a:t>Occupancy Velocity: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/>
              <a:t>Person-hour occupancy: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/>
              <a:t>Occupancy-driven lighting variation: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5244450" y="2326575"/>
            <a:ext cx="2024100" cy="396300"/>
            <a:chOff x="5299200" y="2398275"/>
            <a:chExt cx="2024100" cy="396300"/>
          </a:xfrm>
        </p:grpSpPr>
        <p:sp>
          <p:nvSpPr>
            <p:cNvPr id="184" name="Shape 184"/>
            <p:cNvSpPr/>
            <p:nvPr/>
          </p:nvSpPr>
          <p:spPr>
            <a:xfrm>
              <a:off x="5299200" y="2398275"/>
              <a:ext cx="2024100" cy="3963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/>
                <a:t>Occupancy</a:t>
              </a:r>
            </a:p>
          </p:txBody>
        </p:sp>
        <p:sp>
          <p:nvSpPr>
            <p:cNvPr id="185" name="Shape 185"/>
            <p:cNvSpPr/>
            <p:nvPr/>
          </p:nvSpPr>
          <p:spPr>
            <a:xfrm rot="10800000">
              <a:off x="7037374" y="2549474"/>
              <a:ext cx="119700" cy="93900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6" name="Shape 186"/>
          <p:cNvSpPr/>
          <p:nvPr/>
        </p:nvSpPr>
        <p:spPr>
          <a:xfrm>
            <a:off x="6342300" y="2846900"/>
            <a:ext cx="173999" cy="1527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53200" y="2999600"/>
            <a:ext cx="173999" cy="1527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048500" y="3194700"/>
            <a:ext cx="173999" cy="1527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89" name="Shape 189"/>
          <p:cNvGrpSpPr/>
          <p:nvPr/>
        </p:nvGrpSpPr>
        <p:grpSpPr>
          <a:xfrm>
            <a:off x="5244450" y="4191225"/>
            <a:ext cx="2024100" cy="396300"/>
            <a:chOff x="5299200" y="2398275"/>
            <a:chExt cx="2024100" cy="396300"/>
          </a:xfrm>
        </p:grpSpPr>
        <p:sp>
          <p:nvSpPr>
            <p:cNvPr id="190" name="Shape 190"/>
            <p:cNvSpPr/>
            <p:nvPr/>
          </p:nvSpPr>
          <p:spPr>
            <a:xfrm>
              <a:off x="5299200" y="2398275"/>
              <a:ext cx="2024100" cy="3963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/>
                <a:t>Plug Load</a:t>
              </a:r>
            </a:p>
          </p:txBody>
        </p:sp>
        <p:sp>
          <p:nvSpPr>
            <p:cNvPr id="191" name="Shape 191"/>
            <p:cNvSpPr/>
            <p:nvPr/>
          </p:nvSpPr>
          <p:spPr>
            <a:xfrm rot="5400000">
              <a:off x="7037374" y="2549475"/>
              <a:ext cx="119700" cy="93900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5244200" y="4674150"/>
            <a:ext cx="2024100" cy="396300"/>
            <a:chOff x="5299200" y="2398275"/>
            <a:chExt cx="2024100" cy="396300"/>
          </a:xfrm>
        </p:grpSpPr>
        <p:sp>
          <p:nvSpPr>
            <p:cNvPr id="193" name="Shape 193"/>
            <p:cNvSpPr/>
            <p:nvPr/>
          </p:nvSpPr>
          <p:spPr>
            <a:xfrm>
              <a:off x="5299200" y="2398275"/>
              <a:ext cx="2024100" cy="3963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/>
                <a:t>Lighting</a:t>
              </a:r>
            </a:p>
          </p:txBody>
        </p:sp>
        <p:sp>
          <p:nvSpPr>
            <p:cNvPr id="194" name="Shape 194"/>
            <p:cNvSpPr/>
            <p:nvPr/>
          </p:nvSpPr>
          <p:spPr>
            <a:xfrm rot="5400000">
              <a:off x="7037374" y="2549475"/>
              <a:ext cx="119700" cy="93900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325</Words>
  <Application>Microsoft Office PowerPoint</Application>
  <PresentationFormat>On-screen Show (4:3)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Smart Systems for Occupancy and Building Energy Control  Team: Dalaidis Hidalgo, Maria E. Presa Reyes Mentor: Ali Mostafavi, Leonardo Bobadilla</vt:lpstr>
      <vt:lpstr>Problem</vt:lpstr>
      <vt:lpstr>Solution</vt:lpstr>
      <vt:lpstr>How the sensors work</vt:lpstr>
      <vt:lpstr>Our layer of focus</vt:lpstr>
      <vt:lpstr>Use Case Diagram</vt:lpstr>
      <vt:lpstr>Floorplan of a building floor</vt:lpstr>
      <vt:lpstr>Representing different rooms</vt:lpstr>
      <vt:lpstr>PowerPoint Presentation</vt:lpstr>
      <vt:lpstr>Feasibility Study (1) </vt:lpstr>
      <vt:lpstr>Feasibility Study (2) </vt:lpstr>
      <vt:lpstr>Sequence Diagram</vt:lpstr>
      <vt:lpstr>Class Diagram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Systems for Occupancy and Building Energy Control  Team: Dalaidis Hidalgo, Maria E. Presa Reyes Mentor: Ali Mostafavi, Leonardo Bobadilla</dc:title>
  <dc:creator>Fresa</dc:creator>
  <cp:lastModifiedBy>Fresa</cp:lastModifiedBy>
  <cp:revision>4</cp:revision>
  <dcterms:modified xsi:type="dcterms:W3CDTF">2015-02-02T05:21:02Z</dcterms:modified>
</cp:coreProperties>
</file>