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68" r:id="rId3"/>
    <p:sldId id="269" r:id="rId4"/>
    <p:sldId id="275" r:id="rId5"/>
    <p:sldId id="297" r:id="rId6"/>
    <p:sldId id="277" r:id="rId7"/>
    <p:sldId id="298" r:id="rId8"/>
    <p:sldId id="278" r:id="rId9"/>
    <p:sldId id="280" r:id="rId10"/>
    <p:sldId id="270" r:id="rId11"/>
    <p:sldId id="281" r:id="rId12"/>
    <p:sldId id="282" r:id="rId13"/>
    <p:sldId id="274" r:id="rId14"/>
    <p:sldId id="283" r:id="rId15"/>
    <p:sldId id="284" r:id="rId16"/>
    <p:sldId id="285" r:id="rId17"/>
    <p:sldId id="286" r:id="rId18"/>
    <p:sldId id="287" r:id="rId19"/>
    <p:sldId id="289" r:id="rId20"/>
    <p:sldId id="290" r:id="rId21"/>
    <p:sldId id="291" r:id="rId22"/>
    <p:sldId id="295"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96335"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C06123-275C-4BBD-BD2E-858AA5B8E16F}" type="datetimeFigureOut">
              <a:rPr lang="en-US" smtClean="0"/>
              <a:t>5/3/2015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A7B175-2441-48BD-8D1C-C56E6B3C9ED9}" type="slidenum">
              <a:rPr lang="en-US" smtClean="0"/>
              <a:t>‹#›</a:t>
            </a:fld>
            <a:endParaRPr lang="en-US"/>
          </a:p>
        </p:txBody>
      </p:sp>
    </p:spTree>
    <p:extLst>
      <p:ext uri="{BB962C8B-B14F-4D97-AF65-F5344CB8AC3E}">
        <p14:creationId xmlns:p14="http://schemas.microsoft.com/office/powerpoint/2010/main" val="247781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A7B175-2441-48BD-8D1C-C56E6B3C9ED9}" type="slidenum">
              <a:rPr lang="en-US" smtClean="0"/>
              <a:t>12</a:t>
            </a:fld>
            <a:endParaRPr lang="en-US"/>
          </a:p>
        </p:txBody>
      </p:sp>
    </p:spTree>
    <p:extLst>
      <p:ext uri="{BB962C8B-B14F-4D97-AF65-F5344CB8AC3E}">
        <p14:creationId xmlns:p14="http://schemas.microsoft.com/office/powerpoint/2010/main" val="171533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part of our system deployment, our application runs </a:t>
            </a:r>
            <a:endParaRPr lang="en-US" dirty="0"/>
          </a:p>
        </p:txBody>
      </p:sp>
      <p:sp>
        <p:nvSpPr>
          <p:cNvPr id="4" name="Slide Number Placeholder 3"/>
          <p:cNvSpPr>
            <a:spLocks noGrp="1"/>
          </p:cNvSpPr>
          <p:nvPr>
            <p:ph type="sldNum" sz="quarter" idx="10"/>
          </p:nvPr>
        </p:nvSpPr>
        <p:spPr/>
        <p:txBody>
          <a:bodyPr/>
          <a:lstStyle/>
          <a:p>
            <a:fld id="{9BA7B175-2441-48BD-8D1C-C56E6B3C9ED9}" type="slidenum">
              <a:rPr lang="en-US" smtClean="0"/>
              <a:t>15</a:t>
            </a:fld>
            <a:endParaRPr lang="en-US"/>
          </a:p>
        </p:txBody>
      </p:sp>
    </p:spTree>
    <p:extLst>
      <p:ext uri="{BB962C8B-B14F-4D97-AF65-F5344CB8AC3E}">
        <p14:creationId xmlns:p14="http://schemas.microsoft.com/office/powerpoint/2010/main" val="3798262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4DBA54-AC06-429F-B615-C44D4419E9DD}"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58FE0-53F1-426D-A187-CD5488A0E0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45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DBA54-AC06-429F-B615-C44D4419E9DD}"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200948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DBA54-AC06-429F-B615-C44D4419E9DD}"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249918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DBA54-AC06-429F-B615-C44D4419E9DD}"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403037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DBA54-AC06-429F-B615-C44D4419E9DD}" type="datetimeFigureOut">
              <a:rPr lang="en-US" smtClean="0"/>
              <a:t>5/3/2015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58FE0-53F1-426D-A187-CD5488A0E0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09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4DBA54-AC06-429F-B615-C44D4419E9DD}"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381374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4DBA54-AC06-429F-B615-C44D4419E9DD}" type="datetimeFigureOut">
              <a:rPr lang="en-US" smtClean="0"/>
              <a:t>5/3/2015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395841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4DBA54-AC06-429F-B615-C44D4419E9DD}" type="datetimeFigureOut">
              <a:rPr lang="en-US" smtClean="0"/>
              <a:t>5/3/2015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34741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4DBA54-AC06-429F-B615-C44D4419E9DD}" type="datetimeFigureOut">
              <a:rPr lang="en-US" smtClean="0"/>
              <a:t>5/3/2015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111675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4DBA54-AC06-429F-B615-C44D4419E9DD}" type="datetimeFigureOut">
              <a:rPr lang="en-US" smtClean="0"/>
              <a:t>5/3/2015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458FE0-53F1-426D-A187-CD5488A0E005}" type="slidenum">
              <a:rPr lang="en-US" smtClean="0"/>
              <a:t>‹#›</a:t>
            </a:fld>
            <a:endParaRPr lang="en-US"/>
          </a:p>
        </p:txBody>
      </p:sp>
    </p:spTree>
    <p:extLst>
      <p:ext uri="{BB962C8B-B14F-4D97-AF65-F5344CB8AC3E}">
        <p14:creationId xmlns:p14="http://schemas.microsoft.com/office/powerpoint/2010/main" val="972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DBA54-AC06-429F-B615-C44D4419E9DD}" type="datetimeFigureOut">
              <a:rPr lang="en-US" smtClean="0"/>
              <a:t>5/3/2015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58FE0-53F1-426D-A187-CD5488A0E005}" type="slidenum">
              <a:rPr lang="en-US" smtClean="0"/>
              <a:t>‹#›</a:t>
            </a:fld>
            <a:endParaRPr lang="en-US"/>
          </a:p>
        </p:txBody>
      </p:sp>
    </p:spTree>
    <p:extLst>
      <p:ext uri="{BB962C8B-B14F-4D97-AF65-F5344CB8AC3E}">
        <p14:creationId xmlns:p14="http://schemas.microsoft.com/office/powerpoint/2010/main" val="304349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4DBA54-AC06-429F-B615-C44D4419E9DD}" type="datetimeFigureOut">
              <a:rPr lang="en-US" smtClean="0"/>
              <a:t>5/3/2015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458FE0-53F1-426D-A187-CD5488A0E0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453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9222" y="1672941"/>
            <a:ext cx="10547797" cy="1261328"/>
          </a:xfrm>
        </p:spPr>
        <p:txBody>
          <a:bodyPr>
            <a:noAutofit/>
          </a:bodyPr>
          <a:lstStyle/>
          <a:p>
            <a:pPr algn="ctr"/>
            <a:r>
              <a:rPr lang="en-US" sz="4000" b="1" dirty="0"/>
              <a:t>Smart Systems for Occupancy and Building Energy Control</a:t>
            </a:r>
            <a:endParaRPr lang="en-US" sz="4000" b="1" dirty="0" smtClean="0">
              <a:effectLst/>
            </a:endParaRPr>
          </a:p>
          <a:p>
            <a:pPr algn="ctr"/>
            <a:r>
              <a:rPr lang="en-US" sz="4000" b="1" dirty="0" smtClean="0"/>
              <a:t/>
            </a:r>
            <a:br>
              <a:rPr lang="en-US" sz="4000" b="1" dirty="0" smtClean="0"/>
            </a:br>
            <a:endParaRPr lang="en-US" sz="4000" b="1" dirty="0"/>
          </a:p>
        </p:txBody>
      </p:sp>
      <p:sp>
        <p:nvSpPr>
          <p:cNvPr id="4" name="Rectangle 3"/>
          <p:cNvSpPr/>
          <p:nvPr/>
        </p:nvSpPr>
        <p:spPr>
          <a:xfrm>
            <a:off x="3035121" y="3987934"/>
            <a:ext cx="6096000" cy="923330"/>
          </a:xfrm>
          <a:prstGeom prst="rect">
            <a:avLst/>
          </a:prstGeom>
        </p:spPr>
        <p:txBody>
          <a:bodyPr>
            <a:spAutoFit/>
          </a:bodyPr>
          <a:lstStyle/>
          <a:p>
            <a:pPr algn="ctr"/>
            <a:r>
              <a:rPr lang="pt-BR" b="0" i="0" u="none" strike="noStrike" dirty="0" smtClean="0">
                <a:solidFill>
                  <a:srgbClr val="000000"/>
                </a:solidFill>
                <a:effectLst/>
                <a:latin typeface="Calibri" panose="020F0502020204030204" pitchFamily="34" charset="0"/>
              </a:rPr>
              <a:t>Team: Dalaidis Hidalgo, Maria E. Presa Reyes</a:t>
            </a:r>
            <a:br>
              <a:rPr lang="pt-BR" b="0" i="0" u="none" strike="noStrike" dirty="0" smtClean="0">
                <a:solidFill>
                  <a:srgbClr val="000000"/>
                </a:solidFill>
                <a:effectLst/>
                <a:latin typeface="Calibri" panose="020F0502020204030204" pitchFamily="34" charset="0"/>
              </a:rPr>
            </a:br>
            <a:r>
              <a:rPr lang="pt-BR" b="0" i="0" u="none" strike="noStrike" dirty="0" smtClean="0">
                <a:solidFill>
                  <a:srgbClr val="000000"/>
                </a:solidFill>
                <a:effectLst/>
                <a:latin typeface="Calibri" panose="020F0502020204030204" pitchFamily="34" charset="0"/>
              </a:rPr>
              <a:t>Mentor: Ali Mostafavi, Leonardo Bobadilla</a:t>
            </a:r>
            <a:r>
              <a:rPr lang="pt-BR" dirty="0" smtClean="0"/>
              <a:t/>
            </a:r>
            <a:br>
              <a:rPr lang="pt-BR" dirty="0" smtClean="0"/>
            </a:br>
            <a:endParaRPr lang="en-US" dirty="0"/>
          </a:p>
        </p:txBody>
      </p:sp>
    </p:spTree>
    <p:extLst>
      <p:ext uri="{BB962C8B-B14F-4D97-AF65-F5344CB8AC3E}">
        <p14:creationId xmlns:p14="http://schemas.microsoft.com/office/powerpoint/2010/main" val="1376318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a:t>
            </a:r>
            <a:br>
              <a:rPr lang="en-US" dirty="0" smtClean="0"/>
            </a:br>
            <a:r>
              <a:rPr lang="en-US" dirty="0" smtClean="0"/>
              <a:t>Implemented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262" y="95532"/>
            <a:ext cx="6582627" cy="620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024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Use </a:t>
            </a:r>
            <a:br>
              <a:rPr lang="en-US" dirty="0" smtClean="0"/>
            </a:br>
            <a:r>
              <a:rPr lang="en-US" dirty="0" smtClean="0"/>
              <a:t>Case Model</a:t>
            </a:r>
            <a:endParaRPr lang="en-US" dirty="0"/>
          </a:p>
        </p:txBody>
      </p:sp>
      <p:pic>
        <p:nvPicPr>
          <p:cNvPr id="10242" name="Picture 2" descr="Use Case 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6" y="0"/>
            <a:ext cx="7800191" cy="682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389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76393"/>
            <a:ext cx="10058400" cy="760967"/>
          </a:xfrm>
        </p:spPr>
        <p:txBody>
          <a:bodyPr>
            <a:noAutofit/>
          </a:bodyPr>
          <a:lstStyle/>
          <a:p>
            <a:r>
              <a:rPr lang="en-US" sz="3600" dirty="0" smtClean="0"/>
              <a:t>SSOBEC15- </a:t>
            </a:r>
            <a:r>
              <a:rPr lang="en-US" sz="3600" dirty="0"/>
              <a:t>Predict a zone more likely to waste energy</a:t>
            </a:r>
          </a:p>
        </p:txBody>
      </p:sp>
      <p:sp>
        <p:nvSpPr>
          <p:cNvPr id="3" name="Rectangle 2"/>
          <p:cNvSpPr/>
          <p:nvPr/>
        </p:nvSpPr>
        <p:spPr>
          <a:xfrm>
            <a:off x="1193800" y="1893144"/>
            <a:ext cx="10141608" cy="4247317"/>
          </a:xfrm>
          <a:prstGeom prst="rect">
            <a:avLst/>
          </a:prstGeom>
        </p:spPr>
        <p:txBody>
          <a:bodyPr wrap="square">
            <a:spAutoFit/>
          </a:bodyPr>
          <a:lstStyle/>
          <a:p>
            <a:r>
              <a:rPr lang="en-US" dirty="0"/>
              <a:t>USER STORY DESCRIPTION: As a user, I need to be able to predict what zone is more likely to waste energy, so that I can make a better decision in order to save energy.</a:t>
            </a:r>
          </a:p>
          <a:p>
            <a:r>
              <a:rPr lang="en-US" dirty="0"/>
              <a:t>ACTORS:</a:t>
            </a:r>
          </a:p>
          <a:p>
            <a:pPr marL="285750" indent="-285750">
              <a:buFont typeface="Arial" panose="020B0604020202020204" pitchFamily="34" charset="0"/>
              <a:buChar char="•"/>
            </a:pPr>
            <a:r>
              <a:rPr lang="en-US" dirty="0"/>
              <a:t>User</a:t>
            </a:r>
          </a:p>
          <a:p>
            <a:r>
              <a:rPr lang="en-US" dirty="0"/>
              <a:t>PRE-CONDITIONS:</a:t>
            </a:r>
          </a:p>
          <a:p>
            <a:pPr marL="285750" lvl="0" indent="-285750" fontAlgn="base">
              <a:buFont typeface="Arial" panose="020B0604020202020204" pitchFamily="34" charset="0"/>
              <a:buChar char="•"/>
            </a:pPr>
            <a:r>
              <a:rPr lang="en-US" dirty="0"/>
              <a:t>User is logged in.</a:t>
            </a:r>
          </a:p>
          <a:p>
            <a:pPr marL="285750" lvl="0" indent="-285750" fontAlgn="base">
              <a:buFont typeface="Arial" panose="020B0604020202020204" pitchFamily="34" charset="0"/>
              <a:buChar char="•"/>
            </a:pPr>
            <a:r>
              <a:rPr lang="en-US" dirty="0"/>
              <a:t>User is in the </a:t>
            </a:r>
            <a:r>
              <a:rPr lang="en-US" dirty="0" smtClean="0"/>
              <a:t>Description </a:t>
            </a:r>
            <a:r>
              <a:rPr lang="en-US" dirty="0"/>
              <a:t>View.</a:t>
            </a:r>
          </a:p>
          <a:p>
            <a:r>
              <a:rPr lang="en-US" dirty="0" smtClean="0"/>
              <a:t>DESCRIPTION</a:t>
            </a:r>
            <a:r>
              <a:rPr lang="en-US" dirty="0"/>
              <a:t>:	</a:t>
            </a:r>
          </a:p>
          <a:p>
            <a:pPr marL="285750" lvl="0" indent="-285750" fontAlgn="base">
              <a:buFont typeface="Arial" panose="020B0604020202020204" pitchFamily="34" charset="0"/>
              <a:buChar char="•"/>
            </a:pPr>
            <a:r>
              <a:rPr lang="en-US" u="sng" dirty="0"/>
              <a:t>Use case begins</a:t>
            </a:r>
            <a:r>
              <a:rPr lang="en-US" dirty="0"/>
              <a:t> when the User clicks on the prediction of air conditioning button in </a:t>
            </a:r>
            <a:r>
              <a:rPr lang="en-US" dirty="0" smtClean="0"/>
              <a:t>Zone Description View.</a:t>
            </a:r>
            <a:endParaRPr lang="en-US" dirty="0"/>
          </a:p>
          <a:p>
            <a:pPr marL="285750" lvl="0" indent="-285750" fontAlgn="base">
              <a:buFont typeface="Arial" panose="020B0604020202020204" pitchFamily="34" charset="0"/>
              <a:buChar char="•"/>
            </a:pPr>
            <a:r>
              <a:rPr lang="en-US" dirty="0"/>
              <a:t>The System responds by getting the prediction of the zone more likely to waste energy in air conditioning using the Naïve Bayes algorithm which access the External Database, show the prediction of energy consumption.</a:t>
            </a:r>
          </a:p>
          <a:p>
            <a:pPr marL="285750" lvl="0" indent="-285750" fontAlgn="base">
              <a:buFont typeface="Arial" panose="020B0604020202020204" pitchFamily="34" charset="0"/>
              <a:buChar char="•"/>
            </a:pPr>
            <a:r>
              <a:rPr lang="en-US" dirty="0"/>
              <a:t> </a:t>
            </a:r>
            <a:r>
              <a:rPr lang="en-US" u="sng" dirty="0"/>
              <a:t>Use case ends</a:t>
            </a:r>
            <a:r>
              <a:rPr lang="en-US" dirty="0"/>
              <a:t> when the User is able to see the prediction of energy consumption of air conditioning in the View.</a:t>
            </a:r>
          </a:p>
        </p:txBody>
      </p:sp>
    </p:spTree>
    <p:extLst>
      <p:ext uri="{BB962C8B-B14F-4D97-AF65-F5344CB8AC3E}">
        <p14:creationId xmlns:p14="http://schemas.microsoft.com/office/powerpoint/2010/main" val="3799447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Sequence Diagram</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310" y="1857080"/>
            <a:ext cx="8371574" cy="4353219"/>
          </a:xfrm>
          <a:prstGeom prst="rect">
            <a:avLst/>
          </a:prstGeom>
        </p:spPr>
      </p:pic>
    </p:spTree>
    <p:extLst>
      <p:ext uri="{BB962C8B-B14F-4D97-AF65-F5344CB8AC3E}">
        <p14:creationId xmlns:p14="http://schemas.microsoft.com/office/powerpoint/2010/main" val="3095655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665" y="936965"/>
            <a:ext cx="6289964" cy="5422267"/>
          </a:xfrm>
          <a:prstGeom prst="rect">
            <a:avLst/>
          </a:prstGeom>
        </p:spPr>
      </p:pic>
    </p:spTree>
    <p:extLst>
      <p:ext uri="{BB962C8B-B14F-4D97-AF65-F5344CB8AC3E}">
        <p14:creationId xmlns:p14="http://schemas.microsoft.com/office/powerpoint/2010/main" val="1475014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Deployment</a:t>
            </a:r>
            <a:endParaRPr lang="en-US" dirty="0"/>
          </a:p>
        </p:txBody>
      </p:sp>
      <p:pic>
        <p:nvPicPr>
          <p:cNvPr id="1026" name="Picture 10"/>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406471" y="2654165"/>
            <a:ext cx="9357504" cy="289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8524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Persistent </a:t>
            </a:r>
            <a:r>
              <a:rPr lang="en-US" dirty="0" smtClean="0"/>
              <a:t>Data </a:t>
            </a:r>
            <a:r>
              <a:rPr lang="en-US" dirty="0"/>
              <a:t>D</a:t>
            </a:r>
            <a:r>
              <a:rPr lang="en-US" dirty="0" smtClean="0"/>
              <a:t>esign</a:t>
            </a:r>
            <a:endParaRPr lang="en-US" dirty="0"/>
          </a:p>
        </p:txBody>
      </p:sp>
      <p:pic>
        <p:nvPicPr>
          <p:cNvPr id="2050" name="Picture 2" descr="vertabelo_ermodel (1)"/>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995404" y="1853462"/>
            <a:ext cx="8388457" cy="438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9050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Security/Privacy</a:t>
            </a:r>
          </a:p>
        </p:txBody>
      </p:sp>
      <p:pic>
        <p:nvPicPr>
          <p:cNvPr id="14338" name="Picture 2" descr="http://photos2.appleinsidercdn.com/ios.sandbox.0314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8150" y="185980"/>
            <a:ext cx="5602107" cy="5998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451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a:t>
            </a:r>
            <a:r>
              <a:rPr lang="en-US" dirty="0" smtClean="0"/>
              <a:t>Class </a:t>
            </a:r>
            <a:br>
              <a:rPr lang="en-US" dirty="0" smtClean="0"/>
            </a:br>
            <a:r>
              <a:rPr lang="en-US" dirty="0" smtClean="0"/>
              <a:t>Diagram</a:t>
            </a:r>
            <a:endParaRPr lang="en-US" dirty="0"/>
          </a:p>
        </p:txBody>
      </p:sp>
      <p:pic>
        <p:nvPicPr>
          <p:cNvPr id="15362" name="Picture 2" descr="C:\Users\Maria\Desktop\MinimalClass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655" y="0"/>
            <a:ext cx="5106089" cy="678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41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
            </a:r>
            <a:r>
              <a:rPr lang="en-US" dirty="0" smtClean="0"/>
              <a:t>Machine</a:t>
            </a:r>
            <a:endParaRPr lang="en-US" dirty="0"/>
          </a:p>
        </p:txBody>
      </p:sp>
      <p:sp>
        <p:nvSpPr>
          <p:cNvPr id="5" name="Rounded Rectangle 4"/>
          <p:cNvSpPr/>
          <p:nvPr/>
        </p:nvSpPr>
        <p:spPr>
          <a:xfrm>
            <a:off x="2328862" y="4777859"/>
            <a:ext cx="12573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Activity</a:t>
            </a:r>
          </a:p>
        </p:txBody>
      </p:sp>
      <p:sp>
        <p:nvSpPr>
          <p:cNvPr id="6" name="Rounded Rectangle 5"/>
          <p:cNvSpPr/>
          <p:nvPr/>
        </p:nvSpPr>
        <p:spPr>
          <a:xfrm>
            <a:off x="5319712" y="4777859"/>
            <a:ext cx="12573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Running</a:t>
            </a:r>
          </a:p>
        </p:txBody>
      </p:sp>
      <p:sp>
        <p:nvSpPr>
          <p:cNvPr id="7" name="Rounded Rectangle 6"/>
          <p:cNvSpPr/>
          <p:nvPr/>
        </p:nvSpPr>
        <p:spPr>
          <a:xfrm>
            <a:off x="5319712" y="2177534"/>
            <a:ext cx="12573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Stopped</a:t>
            </a:r>
          </a:p>
        </p:txBody>
      </p:sp>
      <p:sp>
        <p:nvSpPr>
          <p:cNvPr id="8" name="Rounded Rectangle 7"/>
          <p:cNvSpPr/>
          <p:nvPr/>
        </p:nvSpPr>
        <p:spPr>
          <a:xfrm>
            <a:off x="5319712" y="3323709"/>
            <a:ext cx="12573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Paused</a:t>
            </a:r>
          </a:p>
        </p:txBody>
      </p:sp>
      <p:sp>
        <p:nvSpPr>
          <p:cNvPr id="9" name="Rounded Rectangle 8"/>
          <p:cNvSpPr/>
          <p:nvPr/>
        </p:nvSpPr>
        <p:spPr>
          <a:xfrm>
            <a:off x="8113712" y="2177534"/>
            <a:ext cx="12573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Destroyed</a:t>
            </a:r>
          </a:p>
        </p:txBody>
      </p:sp>
      <p:cxnSp>
        <p:nvCxnSpPr>
          <p:cNvPr id="11" name="Straight Arrow Connector 10"/>
          <p:cNvCxnSpPr>
            <a:stCxn id="5" idx="3"/>
            <a:endCxn id="6" idx="1"/>
          </p:cNvCxnSpPr>
          <p:nvPr/>
        </p:nvCxnSpPr>
        <p:spPr>
          <a:xfrm>
            <a:off x="3586162" y="5101709"/>
            <a:ext cx="17335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713162" y="5123497"/>
            <a:ext cx="1479550" cy="646331"/>
          </a:xfrm>
          <a:prstGeom prst="rect">
            <a:avLst/>
          </a:prstGeom>
          <a:noFill/>
        </p:spPr>
        <p:txBody>
          <a:bodyPr wrap="square" rtlCol="0">
            <a:spAutoFit/>
          </a:bodyPr>
          <a:lstStyle/>
          <a:p>
            <a:r>
              <a:rPr lang="en-US" dirty="0" smtClean="0"/>
              <a:t>onCreate()</a:t>
            </a:r>
          </a:p>
          <a:p>
            <a:r>
              <a:rPr lang="en-US" dirty="0" smtClean="0"/>
              <a:t>onResume()</a:t>
            </a:r>
            <a:endParaRPr lang="en-US" dirty="0"/>
          </a:p>
        </p:txBody>
      </p:sp>
      <p:cxnSp>
        <p:nvCxnSpPr>
          <p:cNvPr id="16" name="Straight Arrow Connector 15"/>
          <p:cNvCxnSpPr>
            <a:stCxn id="6" idx="0"/>
            <a:endCxn id="8" idx="2"/>
          </p:cNvCxnSpPr>
          <p:nvPr/>
        </p:nvCxnSpPr>
        <p:spPr>
          <a:xfrm flipV="1">
            <a:off x="5948362" y="3971409"/>
            <a:ext cx="0" cy="806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3"/>
            <a:endCxn id="6" idx="3"/>
          </p:cNvCxnSpPr>
          <p:nvPr/>
        </p:nvCxnSpPr>
        <p:spPr>
          <a:xfrm>
            <a:off x="6577012" y="3647559"/>
            <a:ext cx="12700" cy="1454150"/>
          </a:xfrm>
          <a:prstGeom prst="curvedConnector3">
            <a:avLst>
              <a:gd name="adj1" fmla="val 4500000"/>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51387" y="4189968"/>
            <a:ext cx="1196975" cy="369332"/>
          </a:xfrm>
          <a:prstGeom prst="rect">
            <a:avLst/>
          </a:prstGeom>
          <a:noFill/>
        </p:spPr>
        <p:txBody>
          <a:bodyPr wrap="square" rtlCol="0">
            <a:spAutoFit/>
          </a:bodyPr>
          <a:lstStyle/>
          <a:p>
            <a:r>
              <a:rPr lang="en-US" dirty="0" smtClean="0"/>
              <a:t>onPause()</a:t>
            </a:r>
            <a:endParaRPr lang="en-US" dirty="0"/>
          </a:p>
        </p:txBody>
      </p:sp>
      <p:sp>
        <p:nvSpPr>
          <p:cNvPr id="23" name="TextBox 22"/>
          <p:cNvSpPr txBox="1"/>
          <p:nvPr/>
        </p:nvSpPr>
        <p:spPr>
          <a:xfrm>
            <a:off x="7126286" y="3971409"/>
            <a:ext cx="1501775" cy="369332"/>
          </a:xfrm>
          <a:prstGeom prst="rect">
            <a:avLst/>
          </a:prstGeom>
          <a:noFill/>
        </p:spPr>
        <p:txBody>
          <a:bodyPr wrap="square" rtlCol="0">
            <a:spAutoFit/>
          </a:bodyPr>
          <a:lstStyle/>
          <a:p>
            <a:r>
              <a:rPr lang="en-US" dirty="0" err="1" smtClean="0"/>
              <a:t>onResume</a:t>
            </a:r>
            <a:r>
              <a:rPr lang="en-US" dirty="0" smtClean="0"/>
              <a:t>()</a:t>
            </a:r>
            <a:endParaRPr lang="en-US" dirty="0"/>
          </a:p>
        </p:txBody>
      </p:sp>
      <p:cxnSp>
        <p:nvCxnSpPr>
          <p:cNvPr id="25" name="Straight Arrow Connector 24"/>
          <p:cNvCxnSpPr>
            <a:stCxn id="8" idx="0"/>
            <a:endCxn id="7" idx="2"/>
          </p:cNvCxnSpPr>
          <p:nvPr/>
        </p:nvCxnSpPr>
        <p:spPr>
          <a:xfrm flipV="1">
            <a:off x="5948362" y="2825234"/>
            <a:ext cx="0" cy="498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751387" y="2889805"/>
            <a:ext cx="1152526" cy="369332"/>
          </a:xfrm>
          <a:prstGeom prst="rect">
            <a:avLst/>
          </a:prstGeom>
          <a:noFill/>
        </p:spPr>
        <p:txBody>
          <a:bodyPr wrap="square" rtlCol="0">
            <a:spAutoFit/>
          </a:bodyPr>
          <a:lstStyle/>
          <a:p>
            <a:r>
              <a:rPr lang="en-US" dirty="0" err="1" smtClean="0"/>
              <a:t>onStop</a:t>
            </a:r>
            <a:r>
              <a:rPr lang="en-US" dirty="0" smtClean="0"/>
              <a:t>()</a:t>
            </a:r>
            <a:endParaRPr lang="en-US" dirty="0"/>
          </a:p>
        </p:txBody>
      </p:sp>
      <p:cxnSp>
        <p:nvCxnSpPr>
          <p:cNvPr id="28" name="Straight Arrow Connector 27"/>
          <p:cNvCxnSpPr>
            <a:stCxn id="7" idx="3"/>
            <a:endCxn id="9" idx="1"/>
          </p:cNvCxnSpPr>
          <p:nvPr/>
        </p:nvCxnSpPr>
        <p:spPr>
          <a:xfrm>
            <a:off x="6577012" y="2501384"/>
            <a:ext cx="153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11937" y="2132052"/>
            <a:ext cx="1501775" cy="369332"/>
          </a:xfrm>
          <a:prstGeom prst="rect">
            <a:avLst/>
          </a:prstGeom>
          <a:noFill/>
        </p:spPr>
        <p:txBody>
          <a:bodyPr wrap="square" rtlCol="0">
            <a:spAutoFit/>
          </a:bodyPr>
          <a:lstStyle/>
          <a:p>
            <a:r>
              <a:rPr lang="en-US" dirty="0" smtClean="0"/>
              <a:t>onDestroy()</a:t>
            </a:r>
            <a:endParaRPr lang="en-US" dirty="0"/>
          </a:p>
        </p:txBody>
      </p:sp>
      <p:cxnSp>
        <p:nvCxnSpPr>
          <p:cNvPr id="34" name="Curved Connector 33"/>
          <p:cNvCxnSpPr>
            <a:stCxn id="7" idx="1"/>
            <a:endCxn id="6" idx="1"/>
          </p:cNvCxnSpPr>
          <p:nvPr/>
        </p:nvCxnSpPr>
        <p:spPr>
          <a:xfrm rot="10800000" flipV="1">
            <a:off x="5319712" y="2501383"/>
            <a:ext cx="12700" cy="2600325"/>
          </a:xfrm>
          <a:prstGeom prst="curvedConnector3">
            <a:avLst>
              <a:gd name="adj1" fmla="val 8900000"/>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835274" y="3501546"/>
            <a:ext cx="1501775" cy="369332"/>
          </a:xfrm>
          <a:prstGeom prst="rect">
            <a:avLst/>
          </a:prstGeom>
          <a:noFill/>
        </p:spPr>
        <p:txBody>
          <a:bodyPr wrap="square" rtlCol="0">
            <a:spAutoFit/>
          </a:bodyPr>
          <a:lstStyle/>
          <a:p>
            <a:r>
              <a:rPr lang="en-US" dirty="0" err="1" smtClean="0"/>
              <a:t>onResume</a:t>
            </a:r>
            <a:r>
              <a:rPr lang="en-US" dirty="0" smtClean="0"/>
              <a:t>()</a:t>
            </a:r>
            <a:endParaRPr lang="en-US" dirty="0"/>
          </a:p>
        </p:txBody>
      </p:sp>
    </p:spTree>
    <p:extLst>
      <p:ext uri="{BB962C8B-B14F-4D97-AF65-F5344CB8AC3E}">
        <p14:creationId xmlns:p14="http://schemas.microsoft.com/office/powerpoint/2010/main" val="77826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a:t>
            </a:r>
            <a:r>
              <a:rPr lang="en-US" dirty="0" smtClean="0"/>
              <a:t>efinition</a:t>
            </a:r>
            <a:endParaRPr lang="en-US" dirty="0"/>
          </a:p>
        </p:txBody>
      </p:sp>
      <p:sp>
        <p:nvSpPr>
          <p:cNvPr id="4" name="Rectangle 3"/>
          <p:cNvSpPr/>
          <p:nvPr/>
        </p:nvSpPr>
        <p:spPr>
          <a:xfrm>
            <a:off x="5977217" y="3244334"/>
            <a:ext cx="237566" cy="369332"/>
          </a:xfrm>
          <a:prstGeom prst="rect">
            <a:avLst/>
          </a:prstGeom>
        </p:spPr>
        <p:txBody>
          <a:bodyPr wrap="none">
            <a:spAutoFit/>
          </a:bodyPr>
          <a:lstStyle/>
          <a:p>
            <a:r>
              <a:rPr lang="en-US" dirty="0"/>
              <a:t> </a:t>
            </a:r>
          </a:p>
        </p:txBody>
      </p:sp>
      <p:pic>
        <p:nvPicPr>
          <p:cNvPr id="1027" name="Picture 3"/>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1962" t="41118" r="35794" b="21160"/>
          <a:stretch/>
        </p:blipFill>
        <p:spPr bwMode="auto">
          <a:xfrm>
            <a:off x="2888775" y="1763480"/>
            <a:ext cx="6158153" cy="405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180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Main algorithm used for “Predict a zone more likely to waste energy ”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110" y="1972497"/>
            <a:ext cx="7761890" cy="3913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5442" y="2278438"/>
            <a:ext cx="4280337"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latin typeface="+mj-lt"/>
              </a:rPr>
              <a:t>Use the algorithm Naïve Bayes to predict AC Consumption.</a:t>
            </a:r>
          </a:p>
          <a:p>
            <a:pPr marL="285750" indent="-285750">
              <a:buFont typeface="Arial" panose="020B0604020202020204" pitchFamily="34" charset="0"/>
              <a:buChar char="•"/>
            </a:pPr>
            <a:r>
              <a:rPr lang="en-US" sz="2800" dirty="0" smtClean="0">
                <a:latin typeface="+mj-lt"/>
              </a:rPr>
              <a:t>Get the outside temperature from the Open weather  Database</a:t>
            </a:r>
          </a:p>
          <a:p>
            <a:pPr marL="285750" indent="-285750">
              <a:buFont typeface="Arial" panose="020B0604020202020204" pitchFamily="34" charset="0"/>
              <a:buChar char="•"/>
            </a:pPr>
            <a:r>
              <a:rPr lang="en-US" sz="2800" dirty="0" smtClean="0">
                <a:latin typeface="+mj-lt"/>
              </a:rPr>
              <a:t>Display result as LOW, MEDIUM or HIGH</a:t>
            </a:r>
          </a:p>
          <a:p>
            <a:pPr marL="285750" indent="-285750">
              <a:buFont typeface="Arial" panose="020B0604020202020204" pitchFamily="34" charset="0"/>
              <a:buChar char="•"/>
            </a:pPr>
            <a:endParaRPr lang="en-US" sz="2800" dirty="0" smtClean="0">
              <a:latin typeface="+mj-lt"/>
            </a:endParaRPr>
          </a:p>
        </p:txBody>
      </p:sp>
    </p:spTree>
    <p:extLst>
      <p:ext uri="{BB962C8B-B14F-4D97-AF65-F5344CB8AC3E}">
        <p14:creationId xmlns:p14="http://schemas.microsoft.com/office/powerpoint/2010/main" val="1336098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 a zone more likely to waste energy</a:t>
            </a:r>
            <a:r>
              <a:rPr lang="en-US" dirty="0" smtClean="0"/>
              <a:t/>
            </a:r>
            <a:br>
              <a:rPr lang="en-US" dirty="0" smtClean="0"/>
            </a:br>
            <a:r>
              <a:rPr lang="en-US" dirty="0" smtClean="0"/>
              <a:t>Testing Script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138" y="2243135"/>
            <a:ext cx="8781228" cy="3358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 a zone more likely to waste </a:t>
            </a:r>
            <a:r>
              <a:rPr lang="en-US" dirty="0" smtClean="0"/>
              <a:t>energy </a:t>
            </a:r>
            <a:br>
              <a:rPr lang="en-US" dirty="0" smtClean="0"/>
            </a:br>
            <a:r>
              <a:rPr lang="en-US" dirty="0" smtClean="0"/>
              <a:t>sunny day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4262641"/>
              </p:ext>
            </p:extLst>
          </p:nvPr>
        </p:nvGraphicFramePr>
        <p:xfrm>
          <a:off x="1456375" y="2204559"/>
          <a:ext cx="9429898" cy="4165143"/>
        </p:xfrm>
        <a:graphic>
          <a:graphicData uri="http://schemas.openxmlformats.org/drawingml/2006/table">
            <a:tbl>
              <a:tblPr firstRow="1" bandRow="1">
                <a:tableStyleId>{5C22544A-7EE6-4342-B048-85BDC9FD1C3A}</a:tableStyleId>
              </a:tblPr>
              <a:tblGrid>
                <a:gridCol w="1902047"/>
                <a:gridCol w="7527851"/>
              </a:tblGrid>
              <a:tr h="595901">
                <a:tc>
                  <a:txBody>
                    <a:bodyPr/>
                    <a:lstStyle/>
                    <a:p>
                      <a:r>
                        <a:rPr lang="en-US" dirty="0" smtClean="0"/>
                        <a:t>Test Case ID:</a:t>
                      </a:r>
                      <a:endParaRPr lang="en-US" dirty="0"/>
                    </a:p>
                  </a:txBody>
                  <a:tcPr/>
                </a:tc>
                <a:tc>
                  <a:txBody>
                    <a:bodyPr/>
                    <a:lstStyle/>
                    <a:p>
                      <a:r>
                        <a:rPr lang="en-US" sz="1800" dirty="0" smtClean="0"/>
                        <a:t>SSOBEC</a:t>
                      </a:r>
                      <a:r>
                        <a:rPr lang="en-US" sz="1800" b="1" kern="1200" dirty="0" smtClean="0">
                          <a:solidFill>
                            <a:schemeClr val="lt1"/>
                          </a:solidFill>
                          <a:effectLst/>
                          <a:latin typeface="+mn-lt"/>
                          <a:ea typeface="+mn-ea"/>
                          <a:cs typeface="+mn-cs"/>
                        </a:rPr>
                        <a:t>_Unit_testACConsumptionPrediction</a:t>
                      </a:r>
                      <a:endParaRPr lang="en-US" b="1" dirty="0"/>
                    </a:p>
                  </a:txBody>
                  <a:tcPr/>
                </a:tc>
              </a:tr>
              <a:tr h="595901">
                <a:tc>
                  <a:txBody>
                    <a:bodyPr/>
                    <a:lstStyle/>
                    <a:p>
                      <a:r>
                        <a:rPr lang="en-US" dirty="0" smtClean="0"/>
                        <a:t>Purpose:</a:t>
                      </a:r>
                      <a:endParaRPr lang="en-US" dirty="0"/>
                    </a:p>
                  </a:txBody>
                  <a:tcPr/>
                </a:tc>
                <a:tc>
                  <a:txBody>
                    <a:bodyPr/>
                    <a:lstStyle/>
                    <a:p>
                      <a:r>
                        <a:rPr lang="en-US" dirty="0" smtClean="0"/>
                        <a:t>To make a prediction of AC Energy Consumption</a:t>
                      </a:r>
                      <a:r>
                        <a:rPr lang="en-US" baseline="0" dirty="0" smtClean="0"/>
                        <a:t> for a user.</a:t>
                      </a:r>
                      <a:endParaRPr lang="en-US" dirty="0"/>
                    </a:p>
                  </a:txBody>
                  <a:tcPr/>
                </a:tc>
              </a:tr>
              <a:tr h="595901">
                <a:tc>
                  <a:txBody>
                    <a:bodyPr/>
                    <a:lstStyle/>
                    <a:p>
                      <a:r>
                        <a:rPr lang="en-US" dirty="0" smtClean="0"/>
                        <a:t>Preconditions:</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a:t>
                      </a:r>
                      <a:r>
                        <a:rPr lang="en-US" baseline="0" dirty="0" smtClean="0"/>
                        <a:t> app is running and the mobile device has internet connection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user Mandy is a valid user and has logged in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Outside temperature is 77 according to external database of OpenWeather</a:t>
                      </a:r>
                      <a:endParaRPr lang="en-US" dirty="0" smtClean="0"/>
                    </a:p>
                  </a:txBody>
                  <a:tcPr/>
                </a:tc>
              </a:tr>
              <a:tr h="595901">
                <a:tc>
                  <a:txBody>
                    <a:bodyPr/>
                    <a:lstStyle/>
                    <a:p>
                      <a:r>
                        <a:rPr lang="en-US" dirty="0" smtClean="0"/>
                        <a:t>Inputs</a:t>
                      </a:r>
                      <a:endParaRPr lang="en-US" dirty="0"/>
                    </a:p>
                  </a:txBody>
                  <a:tcPr/>
                </a:tc>
                <a:tc>
                  <a:txBody>
                    <a:bodyPr/>
                    <a:lstStyle/>
                    <a:p>
                      <a:pPr marL="342900" indent="-342900">
                        <a:buAutoNum type="arabicPeriod"/>
                      </a:pPr>
                      <a:r>
                        <a:rPr lang="en-US" baseline="0" dirty="0" smtClean="0"/>
                        <a:t>User selects zone by clicking “Ana’s Office” </a:t>
                      </a:r>
                    </a:p>
                    <a:p>
                      <a:pPr marL="342900" indent="-342900">
                        <a:buAutoNum type="arabicPeriod"/>
                      </a:pPr>
                      <a:r>
                        <a:rPr lang="en-US" baseline="0" dirty="0" smtClean="0"/>
                        <a:t>User clicks “Predict AC Consumption button”</a:t>
                      </a:r>
                    </a:p>
                    <a:p>
                      <a:pPr marL="342900" indent="-342900">
                        <a:buAutoNum type="arabicPeriod"/>
                      </a:pPr>
                      <a:r>
                        <a:rPr lang="en-US" baseline="0" dirty="0" smtClean="0"/>
                        <a:t>Type “80” in the box for “Write today’s  Air Conditioning Temperature Set Point”</a:t>
                      </a:r>
                    </a:p>
                    <a:p>
                      <a:pPr marL="342900" indent="-342900">
                        <a:buAutoNum type="arabicPeriod"/>
                      </a:pPr>
                      <a:r>
                        <a:rPr lang="en-US" baseline="0" dirty="0" smtClean="0"/>
                        <a:t>Click “PREDICT”</a:t>
                      </a:r>
                    </a:p>
                  </a:txBody>
                  <a:tcPr/>
                </a:tc>
              </a:tr>
              <a:tr h="595901">
                <a:tc>
                  <a:txBody>
                    <a:bodyPr/>
                    <a:lstStyle/>
                    <a:p>
                      <a:r>
                        <a:rPr lang="en-US" dirty="0" smtClean="0"/>
                        <a:t>Expected Output</a:t>
                      </a:r>
                      <a:endParaRPr lang="en-US" dirty="0"/>
                    </a:p>
                  </a:txBody>
                  <a:tcPr/>
                </a:tc>
                <a:tc>
                  <a:txBody>
                    <a:bodyPr/>
                    <a:lstStyle/>
                    <a:p>
                      <a:r>
                        <a:rPr lang="en-US" dirty="0" smtClean="0"/>
                        <a:t>The system displays predicted AC energy consumption as “Low”.</a:t>
                      </a:r>
                      <a:endParaRPr lang="en-US" dirty="0"/>
                    </a:p>
                  </a:txBody>
                  <a:tcPr/>
                </a:tc>
              </a:tr>
            </a:tbl>
          </a:graphicData>
        </a:graphic>
      </p:graphicFrame>
    </p:spTree>
    <p:extLst>
      <p:ext uri="{BB962C8B-B14F-4D97-AF65-F5344CB8AC3E}">
        <p14:creationId xmlns:p14="http://schemas.microsoft.com/office/powerpoint/2010/main" val="373909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 a zone more likely to waste energy</a:t>
            </a:r>
            <a:br>
              <a:rPr lang="en-US" dirty="0"/>
            </a:br>
            <a:r>
              <a:rPr lang="en-US" dirty="0" smtClean="0"/>
              <a:t>rainy day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22075285"/>
              </p:ext>
            </p:extLst>
          </p:nvPr>
        </p:nvGraphicFramePr>
        <p:xfrm>
          <a:off x="1440609" y="1857718"/>
          <a:ext cx="9429898" cy="4483642"/>
        </p:xfrm>
        <a:graphic>
          <a:graphicData uri="http://schemas.openxmlformats.org/drawingml/2006/table">
            <a:tbl>
              <a:tblPr firstRow="1" bandRow="1">
                <a:tableStyleId>{93296810-A885-4BE3-A3E7-6D5BEEA58F35}</a:tableStyleId>
              </a:tblPr>
              <a:tblGrid>
                <a:gridCol w="1902047"/>
                <a:gridCol w="7527851"/>
              </a:tblGrid>
              <a:tr h="595901">
                <a:tc>
                  <a:txBody>
                    <a:bodyPr/>
                    <a:lstStyle/>
                    <a:p>
                      <a:r>
                        <a:rPr lang="en-US" dirty="0" smtClean="0"/>
                        <a:t>Test Case 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SSOBEC</a:t>
                      </a:r>
                      <a:r>
                        <a:rPr lang="en-US" sz="1800" b="1" kern="1200" dirty="0" smtClean="0">
                          <a:solidFill>
                            <a:schemeClr val="lt1"/>
                          </a:solidFill>
                          <a:effectLst/>
                          <a:latin typeface="+mn-lt"/>
                          <a:ea typeface="+mn-ea"/>
                          <a:cs typeface="+mn-cs"/>
                        </a:rPr>
                        <a:t>_Unit_testACConsumptionPrediction</a:t>
                      </a:r>
                      <a:endParaRPr lang="en-US" b="1" dirty="0" smtClean="0"/>
                    </a:p>
                  </a:txBody>
                  <a:tcPr/>
                </a:tc>
              </a:tr>
              <a:tr h="595901">
                <a:tc>
                  <a:txBody>
                    <a:bodyPr/>
                    <a:lstStyle/>
                    <a:p>
                      <a:r>
                        <a:rPr lang="en-US" dirty="0" smtClean="0"/>
                        <a:t>Purpose:</a:t>
                      </a:r>
                      <a:endParaRPr lang="en-US" dirty="0"/>
                    </a:p>
                  </a:txBody>
                  <a:tcPr/>
                </a:tc>
                <a:tc>
                  <a:txBody>
                    <a:bodyPr/>
                    <a:lstStyle/>
                    <a:p>
                      <a:r>
                        <a:rPr lang="en-US" dirty="0" smtClean="0"/>
                        <a:t>To make a prediction of AC Energy Consumption</a:t>
                      </a:r>
                      <a:r>
                        <a:rPr lang="en-US" baseline="0" dirty="0" smtClean="0"/>
                        <a:t> for a user.</a:t>
                      </a:r>
                      <a:endParaRPr lang="en-US" dirty="0"/>
                    </a:p>
                  </a:txBody>
                  <a:tcPr/>
                </a:tc>
              </a:tr>
              <a:tr h="595901">
                <a:tc>
                  <a:txBody>
                    <a:bodyPr/>
                    <a:lstStyle/>
                    <a:p>
                      <a:r>
                        <a:rPr lang="en-US" dirty="0" smtClean="0"/>
                        <a:t>Preconditions:</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a:t>
                      </a:r>
                      <a:r>
                        <a:rPr lang="en-US" baseline="0" dirty="0" smtClean="0"/>
                        <a:t> app is running and the mobile device has internet connection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user Mandy is a valid user and has logged in</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Outside temperature is “77” according to external database of OpenWeather</a:t>
                      </a:r>
                      <a:endParaRPr lang="en-US" dirty="0" smtClean="0"/>
                    </a:p>
                  </a:txBody>
                  <a:tcPr/>
                </a:tc>
              </a:tr>
              <a:tr h="595901">
                <a:tc>
                  <a:txBody>
                    <a:bodyPr/>
                    <a:lstStyle/>
                    <a:p>
                      <a:r>
                        <a:rPr lang="en-US" dirty="0" smtClean="0"/>
                        <a:t>Inputs</a:t>
                      </a:r>
                      <a:endParaRPr lang="en-US" dirty="0"/>
                    </a:p>
                  </a:txBody>
                  <a:tcPr/>
                </a:tc>
                <a:tc>
                  <a:txBody>
                    <a:bodyPr/>
                    <a:lstStyle/>
                    <a:p>
                      <a:pPr marL="342900" indent="-342900">
                        <a:buAutoNum type="arabicPeriod"/>
                      </a:pPr>
                      <a:r>
                        <a:rPr lang="en-US" baseline="0" dirty="0" smtClean="0"/>
                        <a:t>User selects zone by clicking “Ana’s Office” </a:t>
                      </a:r>
                    </a:p>
                    <a:p>
                      <a:pPr marL="342900" indent="-342900">
                        <a:buAutoNum type="arabicPeriod"/>
                      </a:pPr>
                      <a:r>
                        <a:rPr lang="en-US" baseline="0" dirty="0" smtClean="0"/>
                        <a:t>User clicks “Predict AC Consumption”</a:t>
                      </a:r>
                    </a:p>
                    <a:p>
                      <a:pPr marL="342900" indent="-342900">
                        <a:buAutoNum type="arabicPeriod"/>
                      </a:pPr>
                      <a:r>
                        <a:rPr lang="en-US" baseline="0" dirty="0" smtClean="0"/>
                        <a:t>The user does not type any value in the box</a:t>
                      </a:r>
                    </a:p>
                    <a:p>
                      <a:pPr marL="342900" indent="-342900">
                        <a:buAutoNum type="arabicPeriod"/>
                      </a:pPr>
                      <a:r>
                        <a:rPr lang="en-US" baseline="0" dirty="0" smtClean="0"/>
                        <a:t>Click “PREDICT”</a:t>
                      </a:r>
                    </a:p>
                  </a:txBody>
                  <a:tcPr/>
                </a:tc>
              </a:tr>
              <a:tr h="595901">
                <a:tc>
                  <a:txBody>
                    <a:bodyPr/>
                    <a:lstStyle/>
                    <a:p>
                      <a:r>
                        <a:rPr lang="en-US" dirty="0" smtClean="0"/>
                        <a:t>Expected Output</a:t>
                      </a:r>
                      <a:endParaRPr lang="en-US" dirty="0"/>
                    </a:p>
                  </a:txBody>
                  <a:tcPr/>
                </a:tc>
                <a:tc>
                  <a:txBody>
                    <a:bodyPr/>
                    <a:lstStyle/>
                    <a:p>
                      <a:r>
                        <a:rPr lang="en-US" dirty="0" smtClean="0"/>
                        <a:t>The system displays “Unfortunately,</a:t>
                      </a:r>
                      <a:r>
                        <a:rPr lang="en-US" baseline="0" dirty="0" smtClean="0"/>
                        <a:t> SSOBEC has stopped”. And give the option to click “OK”. If the user clicks “OK” the system returns the user to the Zone Description View where he/she can make a new selection.</a:t>
                      </a:r>
                      <a:endParaRPr lang="en-US" dirty="0"/>
                    </a:p>
                  </a:txBody>
                  <a:tcPr/>
                </a:tc>
              </a:tr>
            </a:tbl>
          </a:graphicData>
        </a:graphic>
      </p:graphicFrame>
    </p:spTree>
    <p:extLst>
      <p:ext uri="{BB962C8B-B14F-4D97-AF65-F5344CB8AC3E}">
        <p14:creationId xmlns:p14="http://schemas.microsoft.com/office/powerpoint/2010/main" val="297349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AutoShape 4" descr="Displaying gantt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isplaying gantt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descr="C:\Users\Maria\Desktop\ganttchartimages\gant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7" y="2033134"/>
            <a:ext cx="8859268" cy="4135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024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AutoShape 4" descr="Displaying gantt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isplaying gantt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C:\Users\Maria\Desktop\ganttchartimages\gant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820" y="1737360"/>
            <a:ext cx="6836637" cy="452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41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pic>
        <p:nvPicPr>
          <p:cNvPr id="3" name="Picture 2" descr="C:\Users\Maria\Desktop\ganttchartimages\gantt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749" y="1865546"/>
            <a:ext cx="5634782" cy="445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2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AutoShape 4" descr="Displaying gantt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isplaying gantt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C:\Users\Maria\Desktop\ganttchartimages\gantt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021" y="1832917"/>
            <a:ext cx="4658860" cy="439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412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a:t>
            </a:r>
          </a:p>
        </p:txBody>
      </p:sp>
      <p:pic>
        <p:nvPicPr>
          <p:cNvPr id="3" name="Picture 2" descr="C:\Users\Maria\Desktop\ganttchartimages\gant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077" y="1865893"/>
            <a:ext cx="5151771" cy="441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07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AutoShape 4" descr="Displaying gantt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isplaying gantt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C:\Users\Maria\Desktop\ganttchartimages\gantt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211" y="1856094"/>
            <a:ext cx="7520334" cy="429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412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AutoShape 4" descr="Displaying gantt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Displaying gantt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descr="C:\Users\Maria\Desktop\ganttchartimages\gant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909" y="2018163"/>
            <a:ext cx="847725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94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2516</TotalTime>
  <Words>452</Words>
  <Application>Microsoft Office PowerPoint</Application>
  <PresentationFormat>Widescreen</PresentationFormat>
  <Paragraphs>84</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Retrospect</vt:lpstr>
      <vt:lpstr>PowerPoint Presentation</vt:lpstr>
      <vt:lpstr>Problem Definition</vt:lpstr>
      <vt:lpstr>Project Management</vt:lpstr>
      <vt:lpstr>Project Management</vt:lpstr>
      <vt:lpstr>Project Management</vt:lpstr>
      <vt:lpstr>Project Management</vt:lpstr>
      <vt:lpstr>Project Management</vt:lpstr>
      <vt:lpstr>Project Management</vt:lpstr>
      <vt:lpstr>Project Management</vt:lpstr>
      <vt:lpstr>User Stories  Implemented</vt:lpstr>
      <vt:lpstr>UML Use  Case Model</vt:lpstr>
      <vt:lpstr>SSOBEC15- Predict a zone more likely to waste energy</vt:lpstr>
      <vt:lpstr>UML Sequence Diagram</vt:lpstr>
      <vt:lpstr>System Design</vt:lpstr>
      <vt:lpstr>System Deployment</vt:lpstr>
      <vt:lpstr>Persistent Data Design</vt:lpstr>
      <vt:lpstr>Security/Privacy</vt:lpstr>
      <vt:lpstr>Minimal Class  Diagram</vt:lpstr>
      <vt:lpstr>State Machine</vt:lpstr>
      <vt:lpstr>Main algorithm used for “Predict a zone more likely to waste energy ” </vt:lpstr>
      <vt:lpstr>Predict a zone more likely to waste energy Testing Script</vt:lpstr>
      <vt:lpstr>Predict a zone more likely to waste energy  sunny day</vt:lpstr>
      <vt:lpstr>Predict a zone more likely to waste energy rainy day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Manual</dc:title>
  <dc:creator>Fresa</dc:creator>
  <cp:lastModifiedBy>Fresa</cp:lastModifiedBy>
  <cp:revision>72</cp:revision>
  <dcterms:created xsi:type="dcterms:W3CDTF">2015-03-01T20:57:05Z</dcterms:created>
  <dcterms:modified xsi:type="dcterms:W3CDTF">2015-05-03T05:17:59Z</dcterms:modified>
</cp:coreProperties>
</file>