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8" r:id="rId3"/>
    <p:sldId id="278" r:id="rId4"/>
    <p:sldId id="280" r:id="rId5"/>
    <p:sldId id="270" r:id="rId6"/>
    <p:sldId id="281" r:id="rId7"/>
    <p:sldId id="271" r:id="rId8"/>
    <p:sldId id="273" r:id="rId9"/>
    <p:sldId id="283" r:id="rId10"/>
    <p:sldId id="284" r:id="rId11"/>
    <p:sldId id="285" r:id="rId12"/>
    <p:sldId id="287" r:id="rId13"/>
    <p:sldId id="289" r:id="rId14"/>
    <p:sldId id="288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2321" autoAdjust="0"/>
  </p:normalViewPr>
  <p:slideViewPr>
    <p:cSldViewPr snapToGrid="0">
      <p:cViewPr>
        <p:scale>
          <a:sx n="70" d="100"/>
          <a:sy n="70" d="100"/>
        </p:scale>
        <p:origin x="-7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06123-275C-4BBD-BD2E-858AA5B8E16F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7B175-2441-48BD-8D1C-C56E6B3C9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part of our system deployment, our application runs </a:t>
            </a:r>
            <a:r>
              <a:rPr lang="en-US" dirty="0" smtClean="0"/>
              <a:t>in a </a:t>
            </a:r>
            <a:r>
              <a:rPr lang="en-US" dirty="0" err="1" smtClean="0"/>
              <a:t>linux</a:t>
            </a:r>
            <a:r>
              <a:rPr lang="en-US" dirty="0" smtClean="0"/>
              <a:t> virtual</a:t>
            </a:r>
            <a:r>
              <a:rPr lang="en-US" baseline="0" dirty="0" smtClean="0"/>
              <a:t> machine. Our android application is installed in an android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7B175-2441-48BD-8D1C-C56E6B3C9E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736" y="2024468"/>
            <a:ext cx="10547797" cy="570717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Smart Systems for Occupancy and Building Energy Control</a:t>
            </a:r>
            <a:endParaRPr lang="en-US" sz="4000" b="0" dirty="0" smtClean="0">
              <a:effectLst/>
            </a:endParaRP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Team: Dalaidis Hidalgo, Maria E. Presa Reyes</a:t>
            </a:r>
            <a:b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Mentor: Ali Mostafavi, Leonardo Bobadilla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71" y="2654165"/>
            <a:ext cx="9357504" cy="289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5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</a:t>
            </a:r>
            <a:r>
              <a:rPr lang="en-US" dirty="0" smtClean="0"/>
              <a:t>Data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2050" name="Picture 2" descr="vertabelo_ermodel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5404" y="1853462"/>
            <a:ext cx="8388457" cy="438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9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</a:t>
            </a: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5362" name="Picture 2" descr="C:\Users\Maria\Desktop\MinimalClass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55" y="0"/>
            <a:ext cx="5106089" cy="67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28862" y="477785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19712" y="477785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9712" y="2177534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Stopped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9712" y="332370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13712" y="2177534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Destroyed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586162" y="5101709"/>
            <a:ext cx="1733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3162" y="5123497"/>
            <a:ext cx="147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onCreate()</a:t>
            </a:r>
          </a:p>
          <a:p>
            <a:r>
              <a:rPr lang="en-US" dirty="0" smtClean="0"/>
              <a:t>onResume()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0"/>
            <a:endCxn id="8" idx="2"/>
          </p:cNvCxnSpPr>
          <p:nvPr/>
        </p:nvCxnSpPr>
        <p:spPr>
          <a:xfrm flipV="1">
            <a:off x="5948362" y="3971409"/>
            <a:ext cx="0" cy="80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6" idx="3"/>
          </p:cNvCxnSpPr>
          <p:nvPr/>
        </p:nvCxnSpPr>
        <p:spPr>
          <a:xfrm>
            <a:off x="6577012" y="3647559"/>
            <a:ext cx="12700" cy="1454150"/>
          </a:xfrm>
          <a:prstGeom prst="curvedConnector3">
            <a:avLst>
              <a:gd name="adj1" fmla="val 4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1387" y="4189968"/>
            <a:ext cx="119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onPause()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26286" y="3971409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0"/>
            <a:endCxn id="7" idx="2"/>
          </p:cNvCxnSpPr>
          <p:nvPr/>
        </p:nvCxnSpPr>
        <p:spPr>
          <a:xfrm flipV="1">
            <a:off x="5948362" y="2825234"/>
            <a:ext cx="0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51387" y="2889805"/>
            <a:ext cx="115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3"/>
            <a:endCxn id="9" idx="1"/>
          </p:cNvCxnSpPr>
          <p:nvPr/>
        </p:nvCxnSpPr>
        <p:spPr>
          <a:xfrm>
            <a:off x="6577012" y="2501384"/>
            <a:ext cx="153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11937" y="2132052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onDestroy()</a:t>
            </a:r>
            <a:endParaRPr lang="en-US" dirty="0"/>
          </a:p>
        </p:txBody>
      </p:sp>
      <p:cxnSp>
        <p:nvCxnSpPr>
          <p:cNvPr id="34" name="Curved Connector 33"/>
          <p:cNvCxnSpPr>
            <a:stCxn id="7" idx="1"/>
            <a:endCxn id="6" idx="1"/>
          </p:cNvCxnSpPr>
          <p:nvPr/>
        </p:nvCxnSpPr>
        <p:spPr>
          <a:xfrm rot="10800000" flipV="1">
            <a:off x="5319712" y="2501383"/>
            <a:ext cx="12700" cy="2600325"/>
          </a:xfrm>
          <a:prstGeom prst="curvedConnector3">
            <a:avLst>
              <a:gd name="adj1" fmla="val 8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35274" y="3501546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algorithm used </a:t>
            </a:r>
            <a:r>
              <a:rPr lang="en-US" dirty="0" smtClean="0"/>
              <a:t>for </a:t>
            </a:r>
            <a:r>
              <a:rPr lang="en-US" dirty="0"/>
              <a:t>‘</a:t>
            </a:r>
            <a:r>
              <a:rPr lang="en-US" dirty="0" smtClean="0"/>
              <a:t>’View </a:t>
            </a:r>
            <a:r>
              <a:rPr lang="en-US" dirty="0"/>
              <a:t>statistic information for </a:t>
            </a:r>
            <a:r>
              <a:rPr lang="en-US" dirty="0" smtClean="0"/>
              <a:t>lighting”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97" y="2378392"/>
            <a:ext cx="5816075" cy="316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2278439"/>
            <a:ext cx="4678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Get the sum of the energy usage in one day for the specified zone.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Get the times a zone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a zone was empty and the lights were ON consider the energy used as ‘wasted’.</a:t>
            </a:r>
          </a:p>
        </p:txBody>
      </p:sp>
    </p:spTree>
    <p:extLst>
      <p:ext uri="{BB962C8B-B14F-4D97-AF65-F5344CB8AC3E}">
        <p14:creationId xmlns:p14="http://schemas.microsoft.com/office/powerpoint/2010/main" val="9013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statistic information for </a:t>
            </a:r>
            <a:r>
              <a:rPr lang="en-US" dirty="0" smtClean="0"/>
              <a:t>lighting</a:t>
            </a:r>
            <a:br>
              <a:rPr lang="en-US" dirty="0" smtClean="0"/>
            </a:br>
            <a:r>
              <a:rPr lang="en-US" dirty="0" smtClean="0"/>
              <a:t>sunny day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54026"/>
              </p:ext>
            </p:extLst>
          </p:nvPr>
        </p:nvGraphicFramePr>
        <p:xfrm>
          <a:off x="1456375" y="2204559"/>
          <a:ext cx="9429898" cy="311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047"/>
                <a:gridCol w="7527851"/>
              </a:tblGrid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SSOBEC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_Unit_test</a:t>
                      </a:r>
                      <a:r>
                        <a:rPr lang="en-US" b="1" dirty="0" smtClean="0"/>
                        <a:t>DisplayPie</a:t>
                      </a:r>
                      <a:r>
                        <a:rPr lang="en-US" b="1" baseline="0" dirty="0" smtClean="0"/>
                        <a:t>ChartforLightingEnergyUsage</a:t>
                      </a:r>
                      <a:endParaRPr lang="en-US" b="1" dirty="0"/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validate that</a:t>
                      </a:r>
                      <a:r>
                        <a:rPr lang="en-US" baseline="0" dirty="0" smtClean="0"/>
                        <a:t> the system correctly displays the pie chart for lighting energy usage inside a zone.</a:t>
                      </a:r>
                      <a:endParaRPr lang="en-US" dirty="0"/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user’s phone is connected to the database</a:t>
                      </a:r>
                      <a:endParaRPr lang="en-US" dirty="0"/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User selects</a:t>
                      </a:r>
                      <a:r>
                        <a:rPr lang="en-US" baseline="0" dirty="0" smtClean="0"/>
                        <a:t> a zone in My Zones view.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User clicks the Lighting button to see the lighting information of the zone.</a:t>
                      </a:r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retrieves</a:t>
                      </a:r>
                      <a:r>
                        <a:rPr lang="en-US" baseline="0" dirty="0" smtClean="0"/>
                        <a:t> the  information from the database and displays a visualization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statistic information for lighting</a:t>
            </a:r>
            <a:br>
              <a:rPr lang="en-US" dirty="0"/>
            </a:br>
            <a:r>
              <a:rPr lang="en-US" dirty="0" smtClean="0"/>
              <a:t>rainy </a:t>
            </a:r>
            <a:r>
              <a:rPr lang="en-US" dirty="0"/>
              <a:t>day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07024"/>
              </p:ext>
            </p:extLst>
          </p:nvPr>
        </p:nvGraphicFramePr>
        <p:xfrm>
          <a:off x="1456375" y="2204559"/>
          <a:ext cx="9429898" cy="31120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047"/>
                <a:gridCol w="7527851"/>
              </a:tblGrid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SSOBEC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_Unit_test</a:t>
                      </a:r>
                      <a:r>
                        <a:rPr lang="en-US" b="1" dirty="0" smtClean="0"/>
                        <a:t>DisplayPie</a:t>
                      </a:r>
                      <a:r>
                        <a:rPr lang="en-US" b="1" baseline="0" dirty="0" smtClean="0"/>
                        <a:t>ChartforLightingEnergyUsage</a:t>
                      </a:r>
                      <a:endParaRPr lang="en-US" b="1" dirty="0"/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validate that</a:t>
                      </a:r>
                      <a:r>
                        <a:rPr lang="en-US" baseline="0" dirty="0" smtClean="0"/>
                        <a:t> the system does not display the pie chart for both lighting energy usage inside a zone if the phone is not connected to 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user’s phone is connected to the database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user’s phone is not connected to </a:t>
                      </a:r>
                      <a:r>
                        <a:rPr lang="en-US" dirty="0" err="1" smtClean="0"/>
                        <a:t>Wifi</a:t>
                      </a:r>
                      <a:endParaRPr lang="en-US" dirty="0" smtClean="0"/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User selects</a:t>
                      </a:r>
                      <a:r>
                        <a:rPr lang="en-US" baseline="0" dirty="0" smtClean="0"/>
                        <a:t> a zone in My Zones view.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User clicks the Lighting button to see the lighting information of the zone.</a:t>
                      </a:r>
                    </a:p>
                  </a:txBody>
                  <a:tcPr/>
                </a:tc>
              </a:tr>
              <a:tr h="595901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displays a message that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“Unfortunately,</a:t>
                      </a:r>
                      <a:r>
                        <a:rPr lang="en-US" baseline="0" dirty="0" smtClean="0"/>
                        <a:t> SSOBEC has stopped”.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6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</a:t>
            </a:r>
            <a:r>
              <a:rPr lang="en-US" dirty="0" smtClean="0"/>
              <a:t>efinition</a:t>
            </a:r>
            <a:endParaRPr lang="en-US" dirty="0"/>
          </a:p>
        </p:txBody>
      </p:sp>
      <p:pic>
        <p:nvPicPr>
          <p:cNvPr id="1026" name="Picture 2" descr="energy_consumption_by_sector_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31" y="2103268"/>
            <a:ext cx="5580555" cy="36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51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AutoShape 4" descr="Displaying gantt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isplaying gantt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C:\Users\Maria\Desktop\ganttchartimages\gant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11" y="1856094"/>
            <a:ext cx="7520334" cy="42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AutoShape 4" descr="Displaying gantt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isplaying gantt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C:\Users\Maria\Desktop\ganttchartimages\gant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09" y="2018163"/>
            <a:ext cx="84772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</a:t>
            </a:r>
            <a:br>
              <a:rPr lang="en-US" dirty="0" smtClean="0"/>
            </a:br>
            <a:r>
              <a:rPr lang="en-US" dirty="0" smtClean="0"/>
              <a:t>Implemented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62" y="95532"/>
            <a:ext cx="6582627" cy="620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0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</a:t>
            </a:r>
            <a:br>
              <a:rPr lang="en-US" dirty="0" smtClean="0"/>
            </a:br>
            <a:r>
              <a:rPr lang="en-US" dirty="0" smtClean="0"/>
              <a:t>Case Model</a:t>
            </a:r>
            <a:endParaRPr lang="en-US" dirty="0"/>
          </a:p>
        </p:txBody>
      </p:sp>
      <p:pic>
        <p:nvPicPr>
          <p:cNvPr id="10242" name="Picture 2" descr="Use Case 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6" y="0"/>
            <a:ext cx="7800191" cy="6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76393"/>
            <a:ext cx="10058400" cy="760967"/>
          </a:xfrm>
        </p:spPr>
        <p:txBody>
          <a:bodyPr>
            <a:normAutofit/>
          </a:bodyPr>
          <a:lstStyle/>
          <a:p>
            <a:r>
              <a:rPr lang="en-US" sz="4000" dirty="0"/>
              <a:t>SSOBEC11- View statistic information for lighting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7354" y="2025428"/>
            <a:ext cx="96554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STORY DESCRIPTION: As a user, I need to be able to see statistical data of lighting so that I can measure the behavior and energy performance of lighting throughout a given time.</a:t>
            </a:r>
          </a:p>
          <a:p>
            <a:r>
              <a:rPr lang="en-US" dirty="0"/>
              <a:t>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r>
              <a:rPr lang="en-US" dirty="0"/>
              <a:t>PRE-CONDITIONS: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User is logged in.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User is the ZonesDescriptionView view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User selects a zone.</a:t>
            </a:r>
          </a:p>
          <a:p>
            <a:r>
              <a:rPr lang="en-US" dirty="0"/>
              <a:t>DESCRIPTION: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u="sng" dirty="0"/>
              <a:t>Use case begins</a:t>
            </a:r>
            <a:r>
              <a:rPr lang="en-US" dirty="0"/>
              <a:t> when the User clicks on the Lighting button in my ZoneDescriptionView.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/>
              <a:t>The System responds by getting the Statistics for Lighting for that zone from the Statistical Calculation class which access the External Database, makes the statistical calculations and returns it.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/>
              <a:t> </a:t>
            </a:r>
            <a:r>
              <a:rPr lang="en-US" u="sng" dirty="0"/>
              <a:t>Use case ends</a:t>
            </a:r>
            <a:r>
              <a:rPr lang="en-US" dirty="0"/>
              <a:t> when the User is able to see the Statistic information for lighting View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0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11266" name="Picture 2" descr="C:\Users\Maria\Desktop\Maria\SeniorProject\jpg\Use Case Model__View statistic Information for Lighting__Interaction1__StatLightSequenceDiagram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37" y="1828800"/>
            <a:ext cx="8349635" cy="44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65" y="936965"/>
            <a:ext cx="6289964" cy="54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3839</TotalTime>
  <Words>442</Words>
  <Application>Microsoft Office PowerPoint</Application>
  <PresentationFormat>Custom</PresentationFormat>
  <Paragraphs>70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PowerPoint Presentation</vt:lpstr>
      <vt:lpstr>Problem Definition</vt:lpstr>
      <vt:lpstr>Project Management</vt:lpstr>
      <vt:lpstr>Project Management</vt:lpstr>
      <vt:lpstr>User Stories  Implemented</vt:lpstr>
      <vt:lpstr>UML Use  Case Model</vt:lpstr>
      <vt:lpstr>SSOBEC11- View statistic information for lighting</vt:lpstr>
      <vt:lpstr>UML Sequence Diagram</vt:lpstr>
      <vt:lpstr>System Design</vt:lpstr>
      <vt:lpstr>System Deployment</vt:lpstr>
      <vt:lpstr>Persistent Data Design</vt:lpstr>
      <vt:lpstr>Minimal Class  Diagram</vt:lpstr>
      <vt:lpstr>State Machine</vt:lpstr>
      <vt:lpstr>Main algorithm used for ‘’View statistic information for lighting” </vt:lpstr>
      <vt:lpstr>View statistic information for lighting sunny day</vt:lpstr>
      <vt:lpstr>View statistic information for lighting rainy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Maria</cp:lastModifiedBy>
  <cp:revision>74</cp:revision>
  <dcterms:created xsi:type="dcterms:W3CDTF">2015-03-01T20:57:05Z</dcterms:created>
  <dcterms:modified xsi:type="dcterms:W3CDTF">2015-05-02T13:32:50Z</dcterms:modified>
</cp:coreProperties>
</file>