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1"/>
  </p:notesMasterIdLst>
  <p:sldIdLst>
    <p:sldId id="256" r:id="rId3"/>
    <p:sldId id="274" r:id="rId4"/>
    <p:sldId id="290" r:id="rId5"/>
    <p:sldId id="289" r:id="rId6"/>
    <p:sldId id="294" r:id="rId7"/>
    <p:sldId id="278" r:id="rId8"/>
    <p:sldId id="279" r:id="rId9"/>
    <p:sldId id="280" r:id="rId10"/>
    <p:sldId id="291" r:id="rId11"/>
    <p:sldId id="281" r:id="rId12"/>
    <p:sldId id="282" r:id="rId13"/>
    <p:sldId id="295" r:id="rId14"/>
    <p:sldId id="296" r:id="rId15"/>
    <p:sldId id="297" r:id="rId16"/>
    <p:sldId id="293" r:id="rId17"/>
    <p:sldId id="287" r:id="rId18"/>
    <p:sldId id="288" r:id="rId19"/>
    <p:sldId id="29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62BF23-4712-4D47-9EF8-EDFD3F3EBDBF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0F7062-1315-4C34-93C6-0615F1482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615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part of our system deployment, our application runs in a </a:t>
            </a:r>
            <a:r>
              <a:rPr lang="en-US" dirty="0" err="1" smtClean="0"/>
              <a:t>linux</a:t>
            </a:r>
            <a:r>
              <a:rPr lang="en-US" dirty="0" smtClean="0"/>
              <a:t> virtual</a:t>
            </a:r>
            <a:r>
              <a:rPr lang="en-US" baseline="0" dirty="0" smtClean="0"/>
              <a:t> machine. Our android application is installed in an android device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A7B175-2441-48BD-8D1C-C56E6B3C9ED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46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1357-1AD3-4F2D-BAE9-0D187CE9499E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F215-14C9-4211-9871-9DF03730C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13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1357-1AD3-4F2D-BAE9-0D187CE9499E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F215-14C9-4211-9871-9DF03730C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68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1357-1AD3-4F2D-BAE9-0D187CE9499E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F215-14C9-4211-9871-9DF03730C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68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BA54-AC06-429F-B615-C44D4419E9DD}" type="datetimeFigureOut">
              <a:rPr lang="en-US" smtClean="0"/>
              <a:pPr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8FE0-53F1-426D-A187-CD5488A0E00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631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BA54-AC06-429F-B615-C44D4419E9DD}" type="datetimeFigureOut">
              <a:rPr lang="en-US" smtClean="0"/>
              <a:pPr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8FE0-53F1-426D-A187-CD5488A0E0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909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BA54-AC06-429F-B615-C44D4419E9DD}" type="datetimeFigureOut">
              <a:rPr lang="en-US" smtClean="0"/>
              <a:pPr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8FE0-53F1-426D-A187-CD5488A0E00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217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BA54-AC06-429F-B615-C44D4419E9DD}" type="datetimeFigureOut">
              <a:rPr lang="en-US" smtClean="0"/>
              <a:pPr/>
              <a:t>7/31/2015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8FE0-53F1-426D-A187-CD5488A0E0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64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BA54-AC06-429F-B615-C44D4419E9DD}" type="datetimeFigureOut">
              <a:rPr lang="en-US" smtClean="0"/>
              <a:pPr/>
              <a:t>7/31/2015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8FE0-53F1-426D-A187-CD5488A0E0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4341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BA54-AC06-429F-B615-C44D4419E9DD}" type="datetimeFigureOut">
              <a:rPr lang="en-US" smtClean="0"/>
              <a:pPr/>
              <a:t>7/31/2015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8FE0-53F1-426D-A187-CD5488A0E0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2906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BA54-AC06-429F-B615-C44D4419E9DD}" type="datetimeFigureOut">
              <a:rPr lang="en-US" smtClean="0"/>
              <a:pPr/>
              <a:t>7/31/2015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8FE0-53F1-426D-A187-CD5488A0E0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1566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64DBA54-AC06-429F-B615-C44D4419E9DD}" type="datetimeFigureOut">
              <a:rPr lang="en-US" smtClean="0"/>
              <a:pPr/>
              <a:t>7/31/2015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34406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458FE0-53F1-426D-A187-CD5488A0E005}" type="slidenum">
              <a:rPr lang="en-US" smtClean="0">
                <a:solidFill>
                  <a:srgbClr val="344068"/>
                </a:solidFill>
              </a:rPr>
              <a:pPr/>
              <a:t>‹#›</a:t>
            </a:fld>
            <a:endParaRPr lang="en-US">
              <a:solidFill>
                <a:srgbClr val="3440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150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1357-1AD3-4F2D-BAE9-0D187CE9499E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F215-14C9-4211-9871-9DF03730C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653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BA54-AC06-429F-B615-C44D4419E9DD}" type="datetimeFigureOut">
              <a:rPr lang="en-US" smtClean="0"/>
              <a:pPr/>
              <a:t>7/31/2015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8FE0-53F1-426D-A187-CD5488A0E0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297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BA54-AC06-429F-B615-C44D4419E9DD}" type="datetimeFigureOut">
              <a:rPr lang="en-US" smtClean="0"/>
              <a:pPr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8FE0-53F1-426D-A187-CD5488A0E0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8186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BA54-AC06-429F-B615-C44D4419E9DD}" type="datetimeFigureOut">
              <a:rPr lang="en-US" smtClean="0"/>
              <a:pPr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8FE0-53F1-426D-A187-CD5488A0E0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169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1357-1AD3-4F2D-BAE9-0D187CE9499E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F215-14C9-4211-9871-9DF03730C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67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1357-1AD3-4F2D-BAE9-0D187CE9499E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F215-14C9-4211-9871-9DF03730C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429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1357-1AD3-4F2D-BAE9-0D187CE9499E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F215-14C9-4211-9871-9DF03730C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722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1357-1AD3-4F2D-BAE9-0D187CE9499E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F215-14C9-4211-9871-9DF03730C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810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1357-1AD3-4F2D-BAE9-0D187CE9499E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F215-14C9-4211-9871-9DF03730C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07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1357-1AD3-4F2D-BAE9-0D187CE9499E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F215-14C9-4211-9871-9DF03730C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86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1357-1AD3-4F2D-BAE9-0D187CE9499E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F215-14C9-4211-9871-9DF03730C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066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E1357-1AD3-4F2D-BAE9-0D187CE9499E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9F215-14C9-4211-9871-9DF03730C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66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64DBA54-AC06-429F-B615-C44D4419E9DD}" type="datetimeFigureOut">
              <a:rPr lang="en-US" smtClean="0"/>
              <a:pPr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2458FE0-53F1-426D-A187-CD5488A0E00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8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1121" y="1671563"/>
            <a:ext cx="9144000" cy="1945094"/>
          </a:xfrm>
        </p:spPr>
        <p:txBody>
          <a:bodyPr>
            <a:noAutofit/>
          </a:bodyPr>
          <a:lstStyle/>
          <a:p>
            <a:pPr algn="ctr"/>
            <a:r>
              <a:rPr lang="en-US" sz="4000" cap="all" spc="200" dirty="0">
                <a:solidFill>
                  <a:schemeClr val="tx2"/>
                </a:solidFill>
                <a:ea typeface="+mn-ea"/>
                <a:cs typeface="+mn-cs"/>
              </a:rPr>
              <a:t>Smart Systems for Occupancy and Building Energy </a:t>
            </a:r>
            <a:r>
              <a:rPr lang="en-US" sz="4000" cap="all" spc="200" dirty="0" smtClean="0">
                <a:solidFill>
                  <a:schemeClr val="tx2"/>
                </a:solidFill>
                <a:ea typeface="+mn-ea"/>
                <a:cs typeface="+mn-cs"/>
              </a:rPr>
              <a:t>Control</a:t>
            </a:r>
            <a:br>
              <a:rPr lang="en-US" sz="4000" cap="all" spc="200" dirty="0" smtClean="0">
                <a:solidFill>
                  <a:schemeClr val="tx2"/>
                </a:solidFill>
                <a:ea typeface="+mn-ea"/>
                <a:cs typeface="+mn-cs"/>
              </a:rPr>
            </a:br>
            <a:r>
              <a:rPr lang="en-US" sz="4000" cap="all" spc="200" dirty="0">
                <a:solidFill>
                  <a:schemeClr val="tx2"/>
                </a:solidFill>
                <a:ea typeface="+mn-ea"/>
                <a:cs typeface="+mn-cs"/>
              </a:rPr>
              <a:t/>
            </a:r>
            <a:br>
              <a:rPr lang="en-US" sz="4000" cap="all" spc="200" dirty="0">
                <a:solidFill>
                  <a:schemeClr val="tx2"/>
                </a:solidFill>
                <a:ea typeface="+mn-ea"/>
                <a:cs typeface="+mn-cs"/>
              </a:rPr>
            </a:br>
            <a:r>
              <a:rPr lang="en-US" sz="3200" cap="all" spc="200" dirty="0">
                <a:solidFill>
                  <a:schemeClr val="tx2"/>
                </a:solidFill>
                <a:ea typeface="+mn-ea"/>
                <a:cs typeface="+mn-cs"/>
              </a:rPr>
              <a:t>Version 2</a:t>
            </a:r>
          </a:p>
        </p:txBody>
      </p:sp>
      <p:sp>
        <p:nvSpPr>
          <p:cNvPr id="4" name="Rectangle 3"/>
          <p:cNvSpPr/>
          <p:nvPr/>
        </p:nvSpPr>
        <p:spPr>
          <a:xfrm>
            <a:off x="3035121" y="398793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dirty="0">
                <a:solidFill>
                  <a:srgbClr val="000000"/>
                </a:solidFill>
              </a:rPr>
              <a:t>Team: </a:t>
            </a:r>
            <a:r>
              <a:rPr lang="pt-BR" dirty="0" smtClean="0">
                <a:solidFill>
                  <a:srgbClr val="000000"/>
                </a:solidFill>
              </a:rPr>
              <a:t>Diana Leante Boné, Irvin S. Cardenas</a:t>
            </a:r>
            <a:br>
              <a:rPr lang="pt-BR" dirty="0" smtClean="0">
                <a:solidFill>
                  <a:srgbClr val="000000"/>
                </a:solidFill>
              </a:rPr>
            </a:br>
            <a:r>
              <a:rPr lang="pt-BR" dirty="0" smtClean="0">
                <a:solidFill>
                  <a:srgbClr val="000000"/>
                </a:solidFill>
              </a:rPr>
              <a:t>Mentor</a:t>
            </a:r>
            <a:r>
              <a:rPr lang="pt-BR" dirty="0">
                <a:solidFill>
                  <a:srgbClr val="000000"/>
                </a:solidFill>
              </a:rPr>
              <a:t>: Ali Mostafavi, Leonardo Bobadilla</a:t>
            </a:r>
            <a:r>
              <a:rPr lang="pt-BR" dirty="0">
                <a:solidFill>
                  <a:prstClr val="black"/>
                </a:solidFill>
              </a:rPr>
              <a:t/>
            </a:r>
            <a:br>
              <a:rPr lang="pt-BR" dirty="0">
                <a:solidFill>
                  <a:prstClr val="black"/>
                </a:solidFill>
              </a:rPr>
            </a:b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038" y="2362537"/>
            <a:ext cx="1625397" cy="1625397"/>
          </a:xfrm>
          <a:prstGeom prst="rect">
            <a:avLst/>
          </a:prstGeom>
        </p:spPr>
      </p:pic>
      <p:pic>
        <p:nvPicPr>
          <p:cNvPr id="5" name="Picture 4" descr="fiu-image-construction-school-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806" y="5368609"/>
            <a:ext cx="1210828" cy="672683"/>
          </a:xfrm>
          <a:prstGeom prst="rect">
            <a:avLst/>
          </a:prstGeom>
        </p:spPr>
      </p:pic>
      <p:pic>
        <p:nvPicPr>
          <p:cNvPr id="7" name="Picture 6" descr="fiulogo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33" y="5282541"/>
            <a:ext cx="775720" cy="72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55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065" y="1737360"/>
            <a:ext cx="5572295" cy="48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13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</a:t>
            </a:r>
            <a:r>
              <a:rPr lang="en-US" dirty="0" smtClean="0"/>
              <a:t>Deployment</a:t>
            </a:r>
            <a:endParaRPr lang="en-US" dirty="0"/>
          </a:p>
        </p:txBody>
      </p:sp>
      <p:pic>
        <p:nvPicPr>
          <p:cNvPr id="1026" name="Picture 10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471" y="2654165"/>
            <a:ext cx="9357504" cy="2894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3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</a:t>
            </a:r>
            <a:r>
              <a:rPr lang="en-US" dirty="0" smtClean="0"/>
              <a:t>Design - Persistent Data Design</a:t>
            </a:r>
            <a:endParaRPr lang="en-US" dirty="0"/>
          </a:p>
        </p:txBody>
      </p:sp>
      <p:pic>
        <p:nvPicPr>
          <p:cNvPr id="4" name="Picture 2" descr="vertabelo_ermodel (1)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967110" y="1878493"/>
            <a:ext cx="8388457" cy="4382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700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6960" y="670369"/>
            <a:ext cx="7543800" cy="10669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Minimal </a:t>
            </a:r>
            <a:br>
              <a:rPr lang="en-US" dirty="0" smtClean="0"/>
            </a:br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4" name="Picture 3" descr="ClassDiagram__ClassDiagram_1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381" y="99838"/>
            <a:ext cx="4976886" cy="656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43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Machine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582782" y="4777859"/>
            <a:ext cx="1257300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Activity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573632" y="4777859"/>
            <a:ext cx="1257300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Running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573632" y="2177534"/>
            <a:ext cx="1257300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Stopped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573632" y="3323709"/>
            <a:ext cx="1257300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Paused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367632" y="2177534"/>
            <a:ext cx="1257300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Destroyed</a:t>
            </a:r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3840082" y="5101709"/>
            <a:ext cx="17335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67082" y="5123498"/>
            <a:ext cx="1479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onCreate()</a:t>
            </a:r>
          </a:p>
          <a:p>
            <a:r>
              <a:rPr lang="en-US" dirty="0"/>
              <a:t>onResume()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0"/>
            <a:endCxn id="7" idx="2"/>
          </p:cNvCxnSpPr>
          <p:nvPr/>
        </p:nvCxnSpPr>
        <p:spPr>
          <a:xfrm flipV="1">
            <a:off x="6202282" y="3971409"/>
            <a:ext cx="0" cy="806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7" idx="3"/>
            <a:endCxn id="5" idx="3"/>
          </p:cNvCxnSpPr>
          <p:nvPr/>
        </p:nvCxnSpPr>
        <p:spPr>
          <a:xfrm>
            <a:off x="6830932" y="3647559"/>
            <a:ext cx="12700" cy="1454150"/>
          </a:xfrm>
          <a:prstGeom prst="curvedConnector3">
            <a:avLst>
              <a:gd name="adj1" fmla="val 45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05308" y="4189968"/>
            <a:ext cx="1196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onPause()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380207" y="3971409"/>
            <a:ext cx="1501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onResume</a:t>
            </a:r>
            <a:r>
              <a:rPr lang="en-US" dirty="0"/>
              <a:t>()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7" idx="0"/>
            <a:endCxn id="6" idx="2"/>
          </p:cNvCxnSpPr>
          <p:nvPr/>
        </p:nvCxnSpPr>
        <p:spPr>
          <a:xfrm flipV="1">
            <a:off x="6202282" y="2825235"/>
            <a:ext cx="0" cy="498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05307" y="2889805"/>
            <a:ext cx="1152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onStop</a:t>
            </a:r>
            <a:r>
              <a:rPr lang="en-US" dirty="0"/>
              <a:t>()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6" idx="3"/>
            <a:endCxn id="8" idx="1"/>
          </p:cNvCxnSpPr>
          <p:nvPr/>
        </p:nvCxnSpPr>
        <p:spPr>
          <a:xfrm>
            <a:off x="6830932" y="2501384"/>
            <a:ext cx="15367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6" idx="1"/>
            <a:endCxn id="5" idx="1"/>
          </p:cNvCxnSpPr>
          <p:nvPr/>
        </p:nvCxnSpPr>
        <p:spPr>
          <a:xfrm rot="10800000" flipV="1">
            <a:off x="5573632" y="2501384"/>
            <a:ext cx="12700" cy="2600325"/>
          </a:xfrm>
          <a:prstGeom prst="curvedConnector3">
            <a:avLst>
              <a:gd name="adj1" fmla="val 89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089195" y="3501546"/>
            <a:ext cx="1501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onResume</a:t>
            </a:r>
            <a:r>
              <a:rPr lang="en-US" dirty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66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9277" y="300251"/>
            <a:ext cx="5726601" cy="1450757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Algorithm for “Allow Facility Manager to Create a Zone” 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159277" y="1917797"/>
            <a:ext cx="46786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+mj-lt"/>
              </a:rPr>
              <a:t>Verify user is a Facility Manager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+mj-lt"/>
              </a:rPr>
              <a:t>Validate zone attributes inserted by user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+mj-lt"/>
              </a:rPr>
              <a:t>If zone attributes are invalid or empty zone name, show warning message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+mj-lt"/>
              </a:rPr>
              <a:t>Else if zone attributes are valid, attempt to insert zone into External Database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+mj-lt"/>
              </a:rPr>
              <a:t>Inform user if zone was created in database successfully or not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 smtClean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579" y="450377"/>
            <a:ext cx="5373859" cy="577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54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Test Case Sunny Day: </a:t>
            </a:r>
            <a:br>
              <a:rPr lang="en-US" sz="4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sz="4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Allow </a:t>
            </a:r>
            <a:r>
              <a:rPr lang="en-US" sz="4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Facility Manager to create a Zone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357216"/>
              </p:ext>
            </p:extLst>
          </p:nvPr>
        </p:nvGraphicFramePr>
        <p:xfrm>
          <a:off x="1440180" y="2052003"/>
          <a:ext cx="8366760" cy="3960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5703"/>
                <a:gridCol w="6591057"/>
              </a:tblGrid>
              <a:tr h="4944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Test Case ID: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0409" marR="70409" marT="35205" marB="3520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SSOBEC_Test_Create_Zone_SUNNY_01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0409" marR="70409" marT="35205" marB="35205"/>
                </a:tc>
              </a:tr>
              <a:tr h="4944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Purpose: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0409" marR="70409" marT="35205" marB="3520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 validate that a facility manager can create a zone.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0409" marR="70409" marT="35205" marB="35205"/>
                </a:tc>
              </a:tr>
              <a:tr h="91957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Preconditions: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0409" marR="70409" marT="35205" marB="3520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The app is running and the mobile device has internet connection.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The user is a valid facility manager user and has logged in.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0409" marR="70409" marT="35205" marB="35205"/>
                </a:tc>
              </a:tr>
              <a:tr h="155726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Inputs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0409" marR="70409" marT="35205" marB="3520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The facility manager user clicks on the “Create Zone” button.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On the CreateZoneActivity, the user enters the Zone Name as “Testing Zone”, Zone Location as “ECS” and Windows as “1”.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The user clicks on the Create Zone button in the CreateZone Activity.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0409" marR="70409" marT="35205" marB="35205"/>
                </a:tc>
              </a:tr>
              <a:tr h="4944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Expected Output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0409" marR="70409" marT="35205" marB="3520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The user is </a:t>
                      </a:r>
                      <a:r>
                        <a:rPr lang="en-US" sz="1200" dirty="0" smtClean="0">
                          <a:effectLst/>
                        </a:rPr>
                        <a:t>shown </a:t>
                      </a:r>
                      <a:r>
                        <a:rPr lang="en-US" sz="1200" dirty="0">
                          <a:effectLst/>
                        </a:rPr>
                        <a:t>the main activity screen with his\her zones.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0409" marR="70409" marT="35205" marB="3520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904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Test Case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Rainy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Day: </a:t>
            </a:r>
            <a:b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Allow Facility Manager to create a Zone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034077"/>
              </p:ext>
            </p:extLst>
          </p:nvPr>
        </p:nvGraphicFramePr>
        <p:xfrm>
          <a:off x="1485900" y="2029143"/>
          <a:ext cx="8161020" cy="39601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2037"/>
                <a:gridCol w="6428983"/>
              </a:tblGrid>
              <a:tr h="4924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Test Case ID: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0409" marR="70409" marT="35205" marB="3520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SSOBEC_Test_Create_Zone_RAINY_01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0409" marR="70409" marT="35205" marB="35205"/>
                </a:tc>
              </a:tr>
              <a:tr h="50056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Purpose: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0409" marR="70409" marT="35205" marB="3520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 validate that a facility manager cannot create a zone with blank Zone Name.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0409" marR="70409" marT="35205" marB="35205"/>
                </a:tc>
              </a:tr>
              <a:tr h="9157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Preconditions: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0409" marR="70409" marT="35205" marB="3520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The app is running and the mobile device has internet connection.</a:t>
                      </a:r>
                      <a:endParaRPr lang="en-US" sz="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The user is a valid facility manager user and has logged in.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0409" marR="70409" marT="35205" marB="35205"/>
                </a:tc>
              </a:tr>
              <a:tr h="155085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Inputs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0409" marR="70409" marT="35205" marB="3520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The facility manager user clicks on the “Create Zone” button.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On the CreateZoneActivity, the user leaves the Zone Name blank, and enters Zone Location as “ECS” and Windows as “1”.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The user clicks on the Create Zone button in the CreateZone Activity.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0409" marR="70409" marT="35205" marB="35205"/>
                </a:tc>
              </a:tr>
              <a:tr h="50056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Expected Output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0409" marR="70409" marT="35205" marB="3520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The user is shown a warning message saying "Zone Name cannot be empty!".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0409" marR="70409" marT="35205" marB="35205"/>
                </a:tc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997075" y="2029143"/>
            <a:ext cx="18589568" cy="437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2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97280" y="2042938"/>
            <a:ext cx="50305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T</a:t>
            </a:r>
            <a:r>
              <a:rPr lang="en-US" dirty="0" smtClean="0">
                <a:solidFill>
                  <a:prstClr val="black"/>
                </a:solidFill>
              </a:rPr>
              <a:t>he </a:t>
            </a:r>
            <a:r>
              <a:rPr lang="en-US" dirty="0">
                <a:solidFill>
                  <a:prstClr val="black"/>
                </a:solidFill>
              </a:rPr>
              <a:t>application Smart System for Occupancy and Building Energy Control </a:t>
            </a:r>
            <a:r>
              <a:rPr lang="en-US" dirty="0" smtClean="0">
                <a:solidFill>
                  <a:prstClr val="black"/>
                </a:solidFill>
              </a:rPr>
              <a:t>allows users to view energy consumption data of zones and to draw conclusions based on statistical analysis of the data.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Through the use of intervention techniques and a user rewards system the application motivates users to save energy and helps educate users on their energy consumption.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044" y="2390466"/>
            <a:ext cx="1625397" cy="16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29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</a:t>
            </a:r>
            <a:r>
              <a:rPr lang="en-US" dirty="0" smtClean="0"/>
              <a:t>efinition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20" y="1914780"/>
            <a:ext cx="6616890" cy="43671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60610" y="2088107"/>
            <a:ext cx="389507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</a:rPr>
              <a:t>Smart Systems have a broader mission that involves providing energy efficiency, minimizing energy costs and reducing environmental impact.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</a:rPr>
              <a:t>Users are key players in energy efficiency of buildings.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U</a:t>
            </a:r>
            <a:r>
              <a:rPr lang="en-US" sz="2000" dirty="0" smtClean="0">
                <a:solidFill>
                  <a:prstClr val="black"/>
                </a:solidFill>
              </a:rPr>
              <a:t>sers must become energy literate.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86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97865" y="2306472"/>
            <a:ext cx="59801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prstClr val="black"/>
                </a:solidFill>
              </a:rPr>
              <a:t>Educate users about their energy consumption.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dirty="0" smtClean="0">
              <a:solidFill>
                <a:prstClr val="black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prstClr val="black"/>
                </a:solidFill>
              </a:rPr>
              <a:t>Motivate users to save energy in a building through user rewards system.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dirty="0" smtClean="0">
              <a:solidFill>
                <a:prstClr val="black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prstClr val="black"/>
                </a:solidFill>
              </a:rPr>
              <a:t>Use intervention techniques to help users identify wasteful regions.</a:t>
            </a:r>
            <a:endParaRPr lang="en-US" sz="2800" dirty="0">
              <a:solidFill>
                <a:prstClr val="black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672" y="1846543"/>
            <a:ext cx="2768904" cy="443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95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73206"/>
            <a:ext cx="10058400" cy="1119116"/>
          </a:xfrm>
        </p:spPr>
        <p:txBody>
          <a:bodyPr/>
          <a:lstStyle/>
          <a:p>
            <a:r>
              <a:rPr lang="en-US" dirty="0" smtClean="0"/>
              <a:t>User Stories Implemented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48740" y="1852342"/>
            <a:ext cx="864108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</a:rPr>
              <a:t>Create </a:t>
            </a:r>
            <a:r>
              <a:rPr lang="en-US" sz="2800" dirty="0">
                <a:solidFill>
                  <a:prstClr val="black"/>
                </a:solidFill>
              </a:rPr>
              <a:t>Facility Manager 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Create </a:t>
            </a:r>
            <a:r>
              <a:rPr lang="en-US" sz="2800" dirty="0" smtClean="0">
                <a:solidFill>
                  <a:prstClr val="black"/>
                </a:solidFill>
              </a:rPr>
              <a:t>general user </a:t>
            </a:r>
            <a:r>
              <a:rPr lang="en-US" sz="2800" dirty="0">
                <a:solidFill>
                  <a:prstClr val="black"/>
                </a:solidFill>
              </a:rPr>
              <a:t>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</a:rPr>
              <a:t>Allow Facility Manager to add Users </a:t>
            </a:r>
            <a:r>
              <a:rPr lang="en-US" sz="2800" dirty="0">
                <a:solidFill>
                  <a:prstClr val="black"/>
                </a:solidFill>
              </a:rPr>
              <a:t>to </a:t>
            </a:r>
            <a:r>
              <a:rPr lang="en-US" sz="2800" dirty="0" smtClean="0">
                <a:solidFill>
                  <a:prstClr val="black"/>
                </a:solidFill>
              </a:rPr>
              <a:t>existing Zone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</a:rPr>
              <a:t>Allow </a:t>
            </a:r>
            <a:r>
              <a:rPr lang="en-US" sz="2800" dirty="0">
                <a:solidFill>
                  <a:prstClr val="black"/>
                </a:solidFill>
              </a:rPr>
              <a:t>Facility Manager to c</a:t>
            </a:r>
            <a:r>
              <a:rPr lang="en-US" sz="2800" dirty="0" smtClean="0">
                <a:solidFill>
                  <a:prstClr val="black"/>
                </a:solidFill>
              </a:rPr>
              <a:t>reate </a:t>
            </a:r>
            <a:r>
              <a:rPr lang="en-US" sz="2800" dirty="0">
                <a:solidFill>
                  <a:prstClr val="black"/>
                </a:solidFill>
              </a:rPr>
              <a:t>a Zone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</a:rPr>
              <a:t>Allow </a:t>
            </a:r>
            <a:r>
              <a:rPr lang="en-US" sz="2800" dirty="0">
                <a:solidFill>
                  <a:prstClr val="black"/>
                </a:solidFill>
              </a:rPr>
              <a:t>Facility Manager to r</a:t>
            </a:r>
            <a:r>
              <a:rPr lang="en-US" sz="2800" dirty="0" smtClean="0">
                <a:solidFill>
                  <a:prstClr val="black"/>
                </a:solidFill>
              </a:rPr>
              <a:t>emove Users </a:t>
            </a:r>
            <a:r>
              <a:rPr lang="en-US" sz="2800" dirty="0">
                <a:solidFill>
                  <a:prstClr val="black"/>
                </a:solidFill>
              </a:rPr>
              <a:t>from </a:t>
            </a:r>
            <a:r>
              <a:rPr lang="en-US" sz="2800" dirty="0" smtClean="0">
                <a:solidFill>
                  <a:prstClr val="black"/>
                </a:solidFill>
              </a:rPr>
              <a:t>existing Zone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</a:rPr>
              <a:t>Allow User to unfollow a zone</a:t>
            </a:r>
            <a:endParaRPr lang="en-US" sz="2800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</a:rPr>
              <a:t>View </a:t>
            </a:r>
            <a:r>
              <a:rPr lang="en-US" sz="2800" dirty="0">
                <a:solidFill>
                  <a:prstClr val="black"/>
                </a:solidFill>
              </a:rPr>
              <a:t>Wasteful </a:t>
            </a:r>
            <a:r>
              <a:rPr lang="en-US" sz="2800" dirty="0" smtClean="0">
                <a:solidFill>
                  <a:prstClr val="black"/>
                </a:solidFill>
              </a:rPr>
              <a:t>Regions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View </a:t>
            </a:r>
            <a:r>
              <a:rPr lang="en-US" sz="2800" dirty="0" smtClean="0">
                <a:solidFill>
                  <a:prstClr val="black"/>
                </a:solidFill>
              </a:rPr>
              <a:t>Account Reward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Allow Facility Manager </a:t>
            </a:r>
            <a:r>
              <a:rPr lang="en-US" sz="2800" dirty="0" smtClean="0">
                <a:solidFill>
                  <a:prstClr val="black"/>
                </a:solidFill>
              </a:rPr>
              <a:t>Edit </a:t>
            </a:r>
            <a:r>
              <a:rPr lang="en-US" sz="2800" dirty="0">
                <a:solidFill>
                  <a:prstClr val="black"/>
                </a:solidFill>
              </a:rPr>
              <a:t>a </a:t>
            </a:r>
            <a:r>
              <a:rPr lang="en-US" sz="2800" dirty="0" smtClean="0">
                <a:solidFill>
                  <a:prstClr val="black"/>
                </a:solidFill>
              </a:rPr>
              <a:t>Zone</a:t>
            </a:r>
            <a:endParaRPr 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73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73206"/>
            <a:ext cx="10058400" cy="1119116"/>
          </a:xfrm>
        </p:spPr>
        <p:txBody>
          <a:bodyPr/>
          <a:lstStyle/>
          <a:p>
            <a:r>
              <a:rPr lang="en-US" dirty="0" smtClean="0"/>
              <a:t>User Stories Implemented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25880" y="1692322"/>
            <a:ext cx="873252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</a:rPr>
              <a:t>Allow User to add </a:t>
            </a:r>
            <a:r>
              <a:rPr lang="en-US" sz="2800" dirty="0">
                <a:solidFill>
                  <a:prstClr val="black"/>
                </a:solidFill>
              </a:rPr>
              <a:t>Appliance to a Zone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</a:rPr>
              <a:t>Turn off Light in Wasteful Region and earn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Turn off </a:t>
            </a:r>
            <a:r>
              <a:rPr lang="en-US" sz="2800" dirty="0" smtClean="0">
                <a:solidFill>
                  <a:prstClr val="black"/>
                </a:solidFill>
              </a:rPr>
              <a:t>Appliance in </a:t>
            </a:r>
            <a:r>
              <a:rPr lang="en-US" sz="2800" dirty="0">
                <a:solidFill>
                  <a:prstClr val="black"/>
                </a:solidFill>
              </a:rPr>
              <a:t>Wasteful Region and earn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</a:rPr>
              <a:t>Generate User statistics reports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</a:rPr>
              <a:t>Generate Zone statistics reports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</a:rPr>
              <a:t>Allow users to earn points by sending notifications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</a:rPr>
              <a:t>Notify users of wasteful regions</a:t>
            </a:r>
            <a:endParaRPr lang="en-US" sz="2800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</a:rPr>
              <a:t>Provide user rankings</a:t>
            </a:r>
            <a:endParaRPr lang="en-US" sz="2800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</a:rPr>
              <a:t>Provide personalized feedback suggestions for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</a:rPr>
              <a:t>Create User Manual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</a:rPr>
              <a:t>Refine Final Document</a:t>
            </a:r>
            <a:endParaRPr 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26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Use </a:t>
            </a:r>
            <a:br>
              <a:rPr lang="en-US" dirty="0" smtClean="0"/>
            </a:br>
            <a:r>
              <a:rPr lang="en-US" dirty="0" smtClean="0"/>
              <a:t>Case </a:t>
            </a:r>
            <a:r>
              <a:rPr lang="en-US" dirty="0" smtClean="0"/>
              <a:t>Diagram</a:t>
            </a:r>
            <a:endParaRPr lang="en-US" dirty="0"/>
          </a:p>
        </p:txBody>
      </p:sp>
      <p:pic>
        <p:nvPicPr>
          <p:cNvPr id="4" name="Picture 3" descr="Macintosh HD:Users:irvincardenas:Desktop:Desktop:Books &amp; Courses:Senior Project:Smart-Systems-for-Occupancy-and-Building-Energy-Control:UML Diagrams:photos:UseCaseDiagram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011" y="286603"/>
            <a:ext cx="6993113" cy="58664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1584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976393"/>
            <a:ext cx="10058400" cy="760967"/>
          </a:xfrm>
        </p:spPr>
        <p:txBody>
          <a:bodyPr>
            <a:normAutofit/>
          </a:bodyPr>
          <a:lstStyle/>
          <a:p>
            <a:r>
              <a:rPr lang="en-US" sz="4000" dirty="0" smtClean="0"/>
              <a:t>Use Case: </a:t>
            </a:r>
            <a:r>
              <a:rPr lang="en-US" sz="4000" dirty="0"/>
              <a:t>Allow Facility Manager to create a Zone</a:t>
            </a:r>
          </a:p>
        </p:txBody>
      </p:sp>
      <p:sp>
        <p:nvSpPr>
          <p:cNvPr id="3" name="Rectangle 2"/>
          <p:cNvSpPr/>
          <p:nvPr/>
        </p:nvSpPr>
        <p:spPr>
          <a:xfrm>
            <a:off x="1298757" y="1897380"/>
            <a:ext cx="965544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smtClean="0"/>
              <a:t>User </a:t>
            </a:r>
            <a:r>
              <a:rPr lang="en-US" b="1" i="1" dirty="0"/>
              <a:t>Story Description</a:t>
            </a:r>
            <a:r>
              <a:rPr lang="en-US" b="1" dirty="0"/>
              <a:t>:</a:t>
            </a:r>
            <a:r>
              <a:rPr lang="en-US" dirty="0"/>
              <a:t> As a facility manager, I should be able to create a Zone from the App so that there is no need to access the back-end directly.</a:t>
            </a:r>
          </a:p>
          <a:p>
            <a:r>
              <a:rPr lang="en-US" b="1" i="1" dirty="0"/>
              <a:t> </a:t>
            </a:r>
            <a:endParaRPr lang="en-US" dirty="0"/>
          </a:p>
          <a:p>
            <a:r>
              <a:rPr lang="en-US" dirty="0" smtClean="0"/>
              <a:t>ACTORS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Facility Manager</a:t>
            </a:r>
            <a:endParaRPr lang="en-US" dirty="0"/>
          </a:p>
          <a:p>
            <a:r>
              <a:rPr lang="en-US" dirty="0"/>
              <a:t>PRE-CONDITIONS:</a:t>
            </a:r>
          </a:p>
          <a:p>
            <a:pPr marL="285750" lvl="0" indent="-285750" fontAlgn="base">
              <a:buFont typeface="Arial" panose="020B0604020202020204" pitchFamily="34" charset="0"/>
              <a:buChar char="•"/>
            </a:pPr>
            <a:r>
              <a:rPr lang="en-US" dirty="0" smtClean="0"/>
              <a:t>Facility Manager </a:t>
            </a:r>
            <a:r>
              <a:rPr lang="en-US" dirty="0"/>
              <a:t>is logged in.</a:t>
            </a:r>
          </a:p>
          <a:p>
            <a:pPr lvl="0" fontAlgn="base"/>
            <a:endParaRPr lang="en-US" dirty="0"/>
          </a:p>
          <a:p>
            <a:r>
              <a:rPr lang="en-US" dirty="0"/>
              <a:t>DESCRIPTION:</a:t>
            </a:r>
          </a:p>
          <a:p>
            <a:pPr marL="342900" lvl="0" indent="-342900" fontAlgn="base">
              <a:buFont typeface="+mj-lt"/>
              <a:buAutoNum type="arabicPeriod"/>
            </a:pPr>
            <a:r>
              <a:rPr lang="en-US" u="sng" dirty="0"/>
              <a:t>Use case begins</a:t>
            </a:r>
            <a:r>
              <a:rPr lang="en-US" dirty="0"/>
              <a:t> when the </a:t>
            </a:r>
            <a:r>
              <a:rPr lang="en-US" dirty="0" smtClean="0"/>
              <a:t>Facility Manager </a:t>
            </a:r>
            <a:r>
              <a:rPr lang="en-US" dirty="0"/>
              <a:t>clicks on </a:t>
            </a:r>
            <a:r>
              <a:rPr lang="en-US" dirty="0" smtClean="0"/>
              <a:t>the Create Zone button in the main screen.</a:t>
            </a:r>
            <a:endParaRPr lang="en-US" dirty="0"/>
          </a:p>
          <a:p>
            <a:pPr marL="342900" lvl="0" indent="-342900" fontAlgn="base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dirty="0" smtClean="0"/>
              <a:t>system displays the activity to create a zone and the facility manager is prompted to enter Zone Name, Zone Location and number of Windows of the zone.</a:t>
            </a:r>
          </a:p>
          <a:p>
            <a:pPr marL="342900" lvl="0" indent="-342900" fontAlgn="base">
              <a:buFont typeface="+mj-lt"/>
              <a:buAutoNum type="arabicPeriod"/>
            </a:pPr>
            <a:r>
              <a:rPr lang="en-US" dirty="0" smtClean="0"/>
              <a:t>The facility manager enters a valid Zone Name, Zone Location and number of windows and selects to Create Zone. </a:t>
            </a:r>
            <a:endParaRPr lang="en-US" dirty="0"/>
          </a:p>
          <a:p>
            <a:pPr marL="342900" lvl="0" indent="-342900" fontAlgn="base">
              <a:buFont typeface="+mj-lt"/>
              <a:buAutoNum type="arabicPeriod"/>
            </a:pPr>
            <a:r>
              <a:rPr lang="en-US" dirty="0"/>
              <a:t> </a:t>
            </a:r>
            <a:r>
              <a:rPr lang="en-US" u="sng" dirty="0"/>
              <a:t>Use case ends</a:t>
            </a:r>
            <a:r>
              <a:rPr lang="en-US" dirty="0"/>
              <a:t> when the </a:t>
            </a:r>
            <a:r>
              <a:rPr lang="en-US" dirty="0" smtClean="0"/>
              <a:t>system creates the zone </a:t>
            </a:r>
            <a:r>
              <a:rPr lang="en-US" dirty="0" smtClean="0"/>
              <a:t>successfully and the facility manager is redirected to the main screen.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4612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Sequence Diagram</a:t>
            </a:r>
            <a:endParaRPr lang="en-US" dirty="0"/>
          </a:p>
        </p:txBody>
      </p:sp>
      <p:pic>
        <p:nvPicPr>
          <p:cNvPr id="4" name="Picture 3" descr="Macintosh HD:Users:irvincardenas:Desktop:Desktop:Books &amp; Courses:Senior Project:Smart-Systems-for-Occupancy-and-Building-Energy-Control:UML Diagrams:photos:AllowFacilityManagerToCreateAZon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260" y="1929130"/>
            <a:ext cx="7543800" cy="43802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312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575" y="968991"/>
            <a:ext cx="10058400" cy="754721"/>
          </a:xfrm>
        </p:spPr>
        <p:txBody>
          <a:bodyPr>
            <a:normAutofit/>
          </a:bodyPr>
          <a:lstStyle/>
          <a:p>
            <a:r>
              <a:rPr lang="en-US" dirty="0" smtClean="0"/>
              <a:t>Create a Zone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844105" y="2495304"/>
            <a:ext cx="26193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From the </a:t>
            </a:r>
            <a:r>
              <a:rPr 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Main Screen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 for a logged in Facility Manager user, click on </a:t>
            </a:r>
            <a:r>
              <a:rPr 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CREATE ZONE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utton.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4239129" y="3095469"/>
            <a:ext cx="540327" cy="1801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7601200" y="4509344"/>
            <a:ext cx="540327" cy="159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85147" y="4089734"/>
            <a:ext cx="25782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facility manager user 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</a:t>
            </a:r>
            <a:r>
              <a:rPr lang="en-U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 enter the data for a zone such as Name, Location and number of Windows and select the </a:t>
            </a:r>
            <a:r>
              <a:rPr lang="en-US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ZONE</a:t>
            </a:r>
            <a:r>
              <a:rPr lang="en-U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button.</a:t>
            </a:r>
            <a:endParaRPr lang="en-US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124574" y="327546"/>
            <a:ext cx="10058400" cy="77494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b="1" dirty="0" smtClean="0">
                <a:solidFill>
                  <a:schemeClr val="accent1">
                    <a:lumMod val="75000"/>
                  </a:schemeClr>
                </a:solidFill>
              </a:rPr>
              <a:t>Facility Manager Feature</a:t>
            </a:r>
            <a:endParaRPr lang="en-US" sz="5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616" y="1743933"/>
            <a:ext cx="2871999" cy="45951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656" y="1733822"/>
            <a:ext cx="2878318" cy="460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34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1352</TotalTime>
  <Words>719</Words>
  <Application>Microsoft Office PowerPoint</Application>
  <PresentationFormat>Widescreen</PresentationFormat>
  <Paragraphs>112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Office Theme</vt:lpstr>
      <vt:lpstr>Retrospect</vt:lpstr>
      <vt:lpstr>Smart Systems for Occupancy and Building Energy Control  Version 2</vt:lpstr>
      <vt:lpstr>Problem Definition</vt:lpstr>
      <vt:lpstr>Proposed Solution</vt:lpstr>
      <vt:lpstr>User Stories Implemented</vt:lpstr>
      <vt:lpstr>User Stories Implemented</vt:lpstr>
      <vt:lpstr>UML Use  Case Diagram</vt:lpstr>
      <vt:lpstr>Use Case: Allow Facility Manager to create a Zone</vt:lpstr>
      <vt:lpstr>UML Sequence Diagram</vt:lpstr>
      <vt:lpstr>Create a Zone</vt:lpstr>
      <vt:lpstr>System Design</vt:lpstr>
      <vt:lpstr>System Deployment</vt:lpstr>
      <vt:lpstr>System Design - Persistent Data Design</vt:lpstr>
      <vt:lpstr>Minimal  Class Diagram</vt:lpstr>
      <vt:lpstr>State Machine</vt:lpstr>
      <vt:lpstr>Algorithm for “Allow Facility Manager to Create a Zone” </vt:lpstr>
      <vt:lpstr>Test Case Sunny Day:  Allow Facility Manager to create a Zone</vt:lpstr>
      <vt:lpstr>Test Case Rainy Day:  Allow Facility Manager to create a Zone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diana</dc:creator>
  <cp:lastModifiedBy>diana</cp:lastModifiedBy>
  <cp:revision>63</cp:revision>
  <dcterms:created xsi:type="dcterms:W3CDTF">2015-07-23T20:21:53Z</dcterms:created>
  <dcterms:modified xsi:type="dcterms:W3CDTF">2015-07-31T10:20:07Z</dcterms:modified>
</cp:coreProperties>
</file>