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7" r:id="rId1"/>
  </p:sldMasterIdLst>
  <p:notesMasterIdLst>
    <p:notesMasterId r:id="rId28"/>
  </p:notesMasterIdLst>
  <p:sldIdLst>
    <p:sldId id="256" r:id="rId2"/>
    <p:sldId id="279" r:id="rId3"/>
    <p:sldId id="280" r:id="rId4"/>
    <p:sldId id="257" r:id="rId5"/>
    <p:sldId id="278" r:id="rId6"/>
    <p:sldId id="258" r:id="rId7"/>
    <p:sldId id="301" r:id="rId8"/>
    <p:sldId id="307" r:id="rId9"/>
    <p:sldId id="308" r:id="rId10"/>
    <p:sldId id="310" r:id="rId11"/>
    <p:sldId id="311" r:id="rId12"/>
    <p:sldId id="298" r:id="rId13"/>
    <p:sldId id="300" r:id="rId14"/>
    <p:sldId id="302" r:id="rId15"/>
    <p:sldId id="303" r:id="rId16"/>
    <p:sldId id="304" r:id="rId17"/>
    <p:sldId id="315" r:id="rId18"/>
    <p:sldId id="305" r:id="rId19"/>
    <p:sldId id="306" r:id="rId20"/>
    <p:sldId id="299" r:id="rId21"/>
    <p:sldId id="309" r:id="rId22"/>
    <p:sldId id="312" r:id="rId23"/>
    <p:sldId id="313" r:id="rId24"/>
    <p:sldId id="314" r:id="rId25"/>
    <p:sldId id="316" r:id="rId26"/>
    <p:sldId id="267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F6B"/>
    <a:srgbClr val="FEFF85"/>
    <a:srgbClr val="79A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3" d="100"/>
          <a:sy n="103" d="100"/>
        </p:scale>
        <p:origin x="-1152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A445F8-AF72-514A-A33F-9C2249EB098C}" type="datetimeFigureOut">
              <a:rPr lang="en-US" smtClean="0"/>
              <a:t>4/30/15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2E5DBE-F9FD-9749-B570-066CED6EC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786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E5DBE-F9FD-9749-B570-066CED6EC1D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346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E5DBE-F9FD-9749-B570-066CED6EC1D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5837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E5DBE-F9FD-9749-B570-066CED6EC1D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5376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E5DBE-F9FD-9749-B570-066CED6EC1D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806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E5DBE-F9FD-9749-B570-066CED6EC1D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4189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E5DBE-F9FD-9749-B570-066CED6EC1D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15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E5DBE-F9FD-9749-B570-066CED6EC1D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9870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E5DBE-F9FD-9749-B570-066CED6EC1D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0812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E5DBE-F9FD-9749-B570-066CED6EC1D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8288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E5DBE-F9FD-9749-B570-066CED6EC1D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941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E5DBE-F9FD-9749-B570-066CED6EC1D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874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E5DBE-F9FD-9749-B570-066CED6EC1D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3915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E5DBE-F9FD-9749-B570-066CED6EC1D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0652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E5DBE-F9FD-9749-B570-066CED6EC1D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1832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E5DBE-F9FD-9749-B570-066CED6EC1D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9896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E5DBE-F9FD-9749-B570-066CED6EC1D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29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E5DBE-F9FD-9749-B570-066CED6EC1D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9610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E5DBE-F9FD-9749-B570-066CED6EC1D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3739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E5DBE-F9FD-9749-B570-066CED6EC1D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8310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E5DBE-F9FD-9749-B570-066CED6EC1D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656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E5DBE-F9FD-9749-B570-066CED6EC1D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958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E5DBE-F9FD-9749-B570-066CED6EC1D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6242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E5DBE-F9FD-9749-B570-066CED6EC1D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8832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E5DBE-F9FD-9749-B570-066CED6EC1D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1920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E5DBE-F9FD-9749-B570-066CED6EC1D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542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E5DBE-F9FD-9749-B570-066CED6EC1D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720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Home.png"/>
          <p:cNvPicPr>
            <a:picLocks noChangeAspect="1"/>
          </p:cNvPicPr>
          <p:nvPr/>
        </p:nvPicPr>
        <p:blipFill>
          <a:blip r:embed="rId2"/>
          <a:srcRect t="-93973"/>
          <a:stretch>
            <a:fillRect/>
          </a:stretch>
        </p:blipFill>
        <p:spPr>
          <a:xfrm>
            <a:off x="179294" y="1183341"/>
            <a:ext cx="8787384" cy="5276725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7513" y="2168338"/>
            <a:ext cx="8307387" cy="1619250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7513" y="3810000"/>
            <a:ext cx="8307387" cy="753036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 descr="DirectionalButtons-RightOnl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2266" y="533400"/>
            <a:ext cx="752475" cy="352425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1219200"/>
            <a:ext cx="533400" cy="365125"/>
          </a:xfrm>
        </p:spPr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466850"/>
            <a:ext cx="8308039" cy="1128432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07224" y="2623296"/>
            <a:ext cx="4717676" cy="38312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213" y="2770187"/>
            <a:ext cx="3429093" cy="35768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5E3B-79E0-2A43-A71E-66D55277D6A3}" type="datetimeFigureOut">
              <a:rPr lang="en-US" smtClean="0"/>
              <a:t>4/30/15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90DD4-60FC-C240-AF70-70A48DFD02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ireframeOverlay-PCVertical.png"/>
          <p:cNvPicPr>
            <a:picLocks noChangeAspect="1"/>
          </p:cNvPicPr>
          <p:nvPr/>
        </p:nvPicPr>
        <p:blipFill>
          <a:blip r:embed="rId2"/>
          <a:srcRect b="-123309"/>
          <a:stretch>
            <a:fillRect/>
          </a:stretch>
        </p:blipFill>
        <p:spPr>
          <a:xfrm>
            <a:off x="182880" y="1179575"/>
            <a:ext cx="5133975" cy="5275013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680882"/>
            <a:ext cx="4313891" cy="1162050"/>
          </a:xfrm>
        </p:spPr>
        <p:txBody>
          <a:bodyPr anchor="b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2837329"/>
            <a:ext cx="4313891" cy="341583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5E3B-79E0-2A43-A71E-66D55277D6A3}" type="datetimeFigureOut">
              <a:rPr lang="en-US" smtClean="0"/>
              <a:t>4/30/15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5298140" y="1169894"/>
            <a:ext cx="3671047" cy="52760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182880" y="1169894"/>
            <a:ext cx="8787384" cy="2106706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182880" y="3281082"/>
            <a:ext cx="8787384" cy="3174582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3329268"/>
            <a:ext cx="8346141" cy="1014132"/>
          </a:xfrm>
        </p:spPr>
        <p:txBody>
          <a:bodyPr anchor="b"/>
          <a:lstStyle>
            <a:lvl1pPr algn="l">
              <a:defRPr sz="3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4343399"/>
            <a:ext cx="8346141" cy="190976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5E3B-79E0-2A43-A71E-66D55277D6A3}" type="datetimeFigureOut">
              <a:rPr lang="en-US" smtClean="0"/>
              <a:t>4/30/15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wireframeOverlay-PCVertical.png"/>
          <p:cNvPicPr>
            <a:picLocks noChangeAspect="1"/>
          </p:cNvPicPr>
          <p:nvPr/>
        </p:nvPicPr>
        <p:blipFill>
          <a:blip r:embed="rId2"/>
          <a:srcRect b="-123309"/>
          <a:stretch>
            <a:fillRect/>
          </a:stretch>
        </p:blipFill>
        <p:spPr>
          <a:xfrm>
            <a:off x="3835212" y="1179575"/>
            <a:ext cx="5133975" cy="5275013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0" y="1680882"/>
            <a:ext cx="4313891" cy="1162050"/>
          </a:xfrm>
        </p:spPr>
        <p:txBody>
          <a:bodyPr anchor="b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00" y="2837329"/>
            <a:ext cx="4313891" cy="341583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5E3B-79E0-2A43-A71E-66D55277D6A3}" type="datetimeFigureOut">
              <a:rPr lang="en-US" smtClean="0"/>
              <a:t>4/30/15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182880" y="1179576"/>
            <a:ext cx="3671047" cy="220531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2015983" y="3383280"/>
            <a:ext cx="1837944" cy="307238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182880" y="3383280"/>
            <a:ext cx="1837944" cy="3072384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1219200"/>
            <a:ext cx="533400" cy="365125"/>
          </a:xfrm>
        </p:spPr>
        <p:txBody>
          <a:bodyPr/>
          <a:lstStyle/>
          <a:p>
            <a:fld id="{61190DD4-60FC-C240-AF70-70A48DFD02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5E3B-79E0-2A43-A71E-66D55277D6A3}" type="datetimeFigureOut">
              <a:rPr lang="en-US" smtClean="0"/>
              <a:t>4/30/15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90DD4-60FC-C240-AF70-70A48DFD02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VerticalTC.png"/>
          <p:cNvPicPr>
            <a:picLocks noChangeAspect="1"/>
          </p:cNvPicPr>
          <p:nvPr/>
        </p:nvPicPr>
        <p:blipFill>
          <a:blip r:embed="rId2"/>
          <a:srcRect t="-93650"/>
          <a:stretch>
            <a:fillRect/>
          </a:stretch>
        </p:blipFill>
        <p:spPr>
          <a:xfrm>
            <a:off x="7445188" y="1178128"/>
            <a:ext cx="1524000" cy="5275339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40705" y="1398494"/>
            <a:ext cx="1447800" cy="484990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7513" y="1398494"/>
            <a:ext cx="6669087" cy="4849906"/>
          </a:xfrm>
        </p:spPr>
        <p:txBody>
          <a:bodyPr vert="eaVert"/>
          <a:lstStyle>
            <a:lvl5pPr>
              <a:defRPr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5E3B-79E0-2A43-A71E-66D55277D6A3}" type="datetimeFigureOut">
              <a:rPr lang="en-US" smtClean="0"/>
              <a:t>4/30/15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90DD4-60FC-C240-AF70-70A48DFD02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5E3B-79E0-2A43-A71E-66D55277D6A3}" type="datetimeFigureOut">
              <a:rPr lang="en-US" smtClean="0"/>
              <a:t>4/30/15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90DD4-60FC-C240-AF70-70A48DFD0256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82880" y="1179576"/>
            <a:ext cx="8787384" cy="5276088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6" name="Picture 5" descr="DirectionalButtons-LeftOnlyOnl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488" y="538163"/>
            <a:ext cx="752475" cy="3524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925" y="2756646"/>
            <a:ext cx="8308975" cy="349175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5E3B-79E0-2A43-A71E-66D55277D6A3}" type="datetimeFigureOut">
              <a:rPr lang="en-US" smtClean="0"/>
              <a:t>4/30/15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90DD4-60FC-C240-AF70-70A48DFD02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reframeOverlay-TCFull.png"/>
          <p:cNvPicPr>
            <a:picLocks noChangeAspect="1"/>
          </p:cNvPicPr>
          <p:nvPr/>
        </p:nvPicPr>
        <p:blipFill>
          <a:blip r:embed="rId2"/>
          <a:srcRect l="-198711"/>
          <a:stretch>
            <a:fillRect/>
          </a:stretch>
        </p:blipFill>
        <p:spPr>
          <a:xfrm>
            <a:off x="177999" y="1179576"/>
            <a:ext cx="8788373" cy="5276088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Tx/>
              <a:defRPr>
                <a:solidFill>
                  <a:schemeClr val="bg1"/>
                </a:solidFill>
              </a:defRPr>
            </a:lvl1pPr>
            <a:lvl2pPr>
              <a:buClr>
                <a:schemeClr val="bg1">
                  <a:lumMod val="75000"/>
                </a:schemeClr>
              </a:buClr>
              <a:defRPr>
                <a:solidFill>
                  <a:schemeClr val="bg1"/>
                </a:solidFill>
              </a:defRPr>
            </a:lvl2pPr>
            <a:lvl3pPr>
              <a:buClrTx/>
              <a:defRPr>
                <a:solidFill>
                  <a:schemeClr val="bg1"/>
                </a:solidFill>
              </a:defRPr>
            </a:lvl3pPr>
            <a:lvl4pPr>
              <a:buClr>
                <a:schemeClr val="bg1">
                  <a:lumMod val="75000"/>
                </a:schemeClr>
              </a:buClr>
              <a:defRPr>
                <a:solidFill>
                  <a:schemeClr val="bg1"/>
                </a:solidFill>
              </a:defRPr>
            </a:lvl4pPr>
            <a:lvl5pPr>
              <a:buClrTx/>
              <a:defRPr>
                <a:solidFill>
                  <a:schemeClr val="bg1"/>
                </a:solidFill>
              </a:defRPr>
            </a:lvl5pPr>
            <a:lvl6pPr>
              <a:buClr>
                <a:schemeClr val="bg1">
                  <a:lumMod val="75000"/>
                </a:schemeClr>
              </a:buClr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>
              <a:buClr>
                <a:schemeClr val="bg1"/>
              </a:buClr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>
              <a:buClr>
                <a:schemeClr val="bg1">
                  <a:lumMod val="75000"/>
                </a:schemeClr>
              </a:buClr>
              <a:defRPr lang="en-US" sz="18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>
              <a:buClr>
                <a:schemeClr val="bg1"/>
              </a:buClr>
              <a:defRPr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5E3B-79E0-2A43-A71E-66D55277D6A3}" type="datetimeFigureOut">
              <a:rPr lang="en-US" smtClean="0"/>
              <a:t>4/30/15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90DD4-60FC-C240-AF70-70A48DFD02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wireframeOverlay-SectionH.png"/>
          <p:cNvPicPr>
            <a:picLocks noChangeAspect="1"/>
          </p:cNvPicPr>
          <p:nvPr/>
        </p:nvPicPr>
        <p:blipFill>
          <a:blip r:embed="rId2"/>
          <a:srcRect r="-91875"/>
          <a:stretch>
            <a:fillRect/>
          </a:stretch>
        </p:blipFill>
        <p:spPr>
          <a:xfrm>
            <a:off x="182880" y="1179576"/>
            <a:ext cx="8785105" cy="5276088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3429000"/>
            <a:ext cx="6591300" cy="1371600"/>
          </a:xfrm>
        </p:spPr>
        <p:txBody>
          <a:bodyPr anchor="b" anchorCtr="0"/>
          <a:lstStyle>
            <a:lvl1pPr algn="r"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4800599"/>
            <a:ext cx="6591300" cy="1066801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3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8E4D-051A-41E1-86A4-E56916468FD0}" type="datetimeFigureOut">
              <a:rPr lang="en-US" smtClean="0"/>
              <a:t>4/30/15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6859" y="2770188"/>
            <a:ext cx="3840480" cy="3464765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3214" y="2770188"/>
            <a:ext cx="3840480" cy="3464765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5E3B-79E0-2A43-A71E-66D55277D6A3}" type="datetimeFigureOut">
              <a:rPr lang="en-US" smtClean="0"/>
              <a:t>4/30/15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90DD4-60FC-C240-AF70-70A48DFD02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6859" y="2675964"/>
            <a:ext cx="3840480" cy="645459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2400" b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859" y="3307976"/>
            <a:ext cx="3840480" cy="2925762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752" y="2675964"/>
            <a:ext cx="3840480" cy="645459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2400" b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752" y="3307976"/>
            <a:ext cx="3840480" cy="2925762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>
              <a:defRPr 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>
              <a:defRPr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5E3B-79E0-2A43-A71E-66D55277D6A3}" type="datetimeFigureOut">
              <a:rPr lang="en-US" smtClean="0"/>
              <a:t>4/30/15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90DD4-60FC-C240-AF70-70A48DFD02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ireframeOverlay-Cont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179576"/>
            <a:ext cx="8787384" cy="1440702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bg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5E3B-79E0-2A43-A71E-66D55277D6A3}" type="datetimeFigureOut">
              <a:rPr lang="en-US" smtClean="0"/>
              <a:t>4/30/15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90DD4-60FC-C240-AF70-70A48DFD02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5E3B-79E0-2A43-A71E-66D55277D6A3}" type="datetimeFigureOut">
              <a:rPr lang="en-US" smtClean="0"/>
              <a:t>4/30/15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90DD4-60FC-C240-AF70-70A48DFD02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reframeOverlay-ContentCap.png"/>
          <p:cNvPicPr>
            <a:picLocks noChangeAspect="1"/>
          </p:cNvPicPr>
          <p:nvPr/>
        </p:nvPicPr>
        <p:blipFill>
          <a:blip r:embed="rId2"/>
          <a:srcRect b="-135871"/>
          <a:stretch>
            <a:fillRect/>
          </a:stretch>
        </p:blipFill>
        <p:spPr>
          <a:xfrm>
            <a:off x="182880" y="1179575"/>
            <a:ext cx="4228522" cy="5274037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tx2"/>
              </a:gs>
            </a:gsLst>
            <a:lin ang="5400000" scaled="0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859" y="1680882"/>
            <a:ext cx="3697941" cy="1162050"/>
          </a:xfrm>
        </p:spPr>
        <p:txBody>
          <a:bodyPr anchor="b"/>
          <a:lstStyle>
            <a:lvl1pPr algn="l"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2341" y="1600200"/>
            <a:ext cx="4101353" cy="46529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859" y="2837329"/>
            <a:ext cx="3697941" cy="3415834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600"/>
              </a:spcBef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2000"/>
              </a:spcBef>
              <a:buClr>
                <a:schemeClr val="tx1">
                  <a:lumMod val="50000"/>
                  <a:lumOff val="50000"/>
                </a:schemeClr>
              </a:buClr>
              <a:buSzPct val="7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F5E3B-79E0-2A43-A71E-66D55277D6A3}" type="datetimeFigureOut">
              <a:rPr lang="en-US" smtClean="0"/>
              <a:t>4/30/15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90DD4-60FC-C240-AF70-70A48DFD02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8" Type="http://schemas.openxmlformats.org/officeDocument/2006/relationships/image" Target="../media/image2.png"/><Relationship Id="rId19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5925" y="1456765"/>
            <a:ext cx="8308975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925" y="2770188"/>
            <a:ext cx="8308975" cy="3478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0105" y="6454588"/>
            <a:ext cx="239805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85F5E3B-79E0-2A43-A71E-66D55277D6A3}" type="datetimeFigureOut">
              <a:rPr lang="en-US" smtClean="0"/>
              <a:t>4/30/15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976" y="6454588"/>
            <a:ext cx="3657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0" y="121920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61190DD4-60FC-C240-AF70-70A48DFD025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HomeButton.png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52450" y="526116"/>
            <a:ext cx="457200" cy="352425"/>
          </a:xfrm>
          <a:prstGeom prst="rect">
            <a:avLst/>
          </a:prstGeom>
        </p:spPr>
      </p:pic>
      <p:pic>
        <p:nvPicPr>
          <p:cNvPr id="10" name="Picture 9" descr="DirectionalButtons-Full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826188" y="526116"/>
            <a:ext cx="752475" cy="3524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l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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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tx1">
            <a:lumMod val="85000"/>
            <a:lumOff val="15000"/>
          </a:schemeClr>
        </a:buClr>
        <a:buSzPct val="70000"/>
        <a:buFont typeface="Wingdings" pitchFamily="2" charset="2"/>
        <a:buChar char="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SzPct val="70000"/>
        <a:buFont typeface="Wingdings" pitchFamily="2" charset="2"/>
        <a:buChar char="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jpeg"/><Relationship Id="rId6" Type="http://schemas.openxmlformats.org/officeDocument/2006/relationships/image" Target="../media/image22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89751"/>
            <a:ext cx="7772400" cy="2247249"/>
          </a:xfrm>
        </p:spPr>
        <p:txBody>
          <a:bodyPr>
            <a:normAutofit/>
          </a:bodyPr>
          <a:lstStyle/>
          <a:p>
            <a:r>
              <a:rPr lang="en-US" dirty="0" smtClean="0"/>
              <a:t>Social Wall 2.0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35498"/>
            <a:ext cx="6400800" cy="2155725"/>
          </a:xfrm>
        </p:spPr>
        <p:txBody>
          <a:bodyPr>
            <a:normAutofit/>
          </a:bodyPr>
          <a:lstStyle/>
          <a:p>
            <a:r>
              <a:rPr lang="en-US" sz="4129" b="1" dirty="0" smtClean="0">
                <a:solidFill>
                  <a:srgbClr val="FF0000"/>
                </a:solidFill>
              </a:rPr>
              <a:t>	 </a:t>
            </a:r>
          </a:p>
          <a:p>
            <a:r>
              <a:rPr lang="en-US" dirty="0" smtClean="0"/>
              <a:t>Team Member: Steve Noel</a:t>
            </a:r>
          </a:p>
          <a:p>
            <a:r>
              <a:rPr lang="en-US" dirty="0" smtClean="0"/>
              <a:t>Role: Scrum Master, lead Developer</a:t>
            </a:r>
          </a:p>
          <a:p>
            <a:r>
              <a:rPr lang="en-US" dirty="0" smtClean="0"/>
              <a:t>CIS-4911 –Spring 2015</a:t>
            </a:r>
          </a:p>
          <a:p>
            <a:r>
              <a:rPr lang="en-US" dirty="0" smtClean="0"/>
              <a:t>Introductory Video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12463" y="1212518"/>
            <a:ext cx="56260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mtClean="0">
                <a:latin typeface="+mj-lt"/>
                <a:cs typeface="Calibri (Headings)"/>
              </a:rPr>
              <a:t>Sequence Diagrams</a:t>
            </a:r>
            <a:endParaRPr lang="en-US" sz="2800" dirty="0">
              <a:latin typeface="+mj-lt"/>
              <a:cs typeface="Calibri (Headings)"/>
            </a:endParaRPr>
          </a:p>
        </p:txBody>
      </p:sp>
      <p:pic>
        <p:nvPicPr>
          <p:cNvPr id="3" name="Picture 2" descr="ConnectToChromecastS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58" y="1735738"/>
            <a:ext cx="8248557" cy="482535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60353" y="5907452"/>
            <a:ext cx="66863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Connect to </a:t>
            </a:r>
            <a:r>
              <a:rPr lang="en-US" sz="2800" dirty="0" err="1" smtClean="0"/>
              <a:t>Chromecast</a:t>
            </a:r>
            <a:r>
              <a:rPr lang="en-US" sz="2800" dirty="0" smtClean="0"/>
              <a:t> Sequence Diagram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05019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12463" y="1212518"/>
            <a:ext cx="56260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mtClean="0">
                <a:latin typeface="+mj-lt"/>
                <a:cs typeface="Calibri (Headings)"/>
              </a:rPr>
              <a:t>Sequence Diagrams</a:t>
            </a:r>
            <a:endParaRPr lang="en-US" sz="2800" dirty="0">
              <a:latin typeface="+mj-lt"/>
              <a:cs typeface="Calibri (Headings)"/>
            </a:endParaRPr>
          </a:p>
        </p:txBody>
      </p:sp>
      <p:pic>
        <p:nvPicPr>
          <p:cNvPr id="4" name="Picture 3" descr="SelectCampaig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30" y="1861677"/>
            <a:ext cx="8882367" cy="37601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60353" y="5907452"/>
            <a:ext cx="66863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Select Campaign Sequence Diagram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955698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82615" y="1204593"/>
            <a:ext cx="56260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+mj-lt"/>
                <a:cs typeface="Calibri (Headings)"/>
              </a:rPr>
              <a:t>System Decomposition</a:t>
            </a:r>
            <a:endParaRPr lang="en-US" sz="2500" dirty="0">
              <a:latin typeface="+mj-lt"/>
              <a:cs typeface="Calibri (Headings)"/>
            </a:endParaRPr>
          </a:p>
        </p:txBody>
      </p:sp>
      <p:pic>
        <p:nvPicPr>
          <p:cNvPr id="4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0040600"/>
            <a:ext cx="25908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20040600"/>
            <a:ext cx="3506788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9"/>
          <p:cNvCxnSpPr>
            <a:cxnSpLocks noChangeShapeType="1"/>
          </p:cNvCxnSpPr>
          <p:nvPr/>
        </p:nvCxnSpPr>
        <p:spPr bwMode="auto">
          <a:xfrm>
            <a:off x="9144000" y="22098000"/>
            <a:ext cx="0" cy="2209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TextBox 23"/>
          <p:cNvSpPr txBox="1">
            <a:spLocks noChangeArrowheads="1"/>
          </p:cNvSpPr>
          <p:nvPr/>
        </p:nvSpPr>
        <p:spPr bwMode="auto">
          <a:xfrm>
            <a:off x="1143000" y="21183600"/>
            <a:ext cx="1447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000"/>
              <a:t>Sender</a:t>
            </a:r>
          </a:p>
        </p:txBody>
      </p:sp>
      <p:sp>
        <p:nvSpPr>
          <p:cNvPr id="8" name="TextBox 58"/>
          <p:cNvSpPr txBox="1">
            <a:spLocks noChangeArrowheads="1"/>
          </p:cNvSpPr>
          <p:nvPr/>
        </p:nvSpPr>
        <p:spPr bwMode="auto">
          <a:xfrm>
            <a:off x="10363200" y="21564600"/>
            <a:ext cx="14478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000"/>
              <a:t>Receiver</a:t>
            </a:r>
          </a:p>
          <a:p>
            <a:pPr algn="ctr" eaLnBrk="1" hangingPunct="1"/>
            <a:endParaRPr lang="en-US" sz="2000"/>
          </a:p>
        </p:txBody>
      </p:sp>
      <p:sp>
        <p:nvSpPr>
          <p:cNvPr id="9" name="TextBox 59"/>
          <p:cNvSpPr txBox="1">
            <a:spLocks noChangeArrowheads="1"/>
          </p:cNvSpPr>
          <p:nvPr/>
        </p:nvSpPr>
        <p:spPr bwMode="auto">
          <a:xfrm>
            <a:off x="2895600" y="23622000"/>
            <a:ext cx="1447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000"/>
              <a:t>Socket</a:t>
            </a:r>
          </a:p>
        </p:txBody>
      </p:sp>
      <p:pic>
        <p:nvPicPr>
          <p:cNvPr id="10" name="Picture 24" descr="HPFTpqd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4384000"/>
            <a:ext cx="4838700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ube 61"/>
          <p:cNvSpPr>
            <a:spLocks noChangeArrowheads="1"/>
          </p:cNvSpPr>
          <p:nvPr/>
        </p:nvSpPr>
        <p:spPr bwMode="auto">
          <a:xfrm>
            <a:off x="4876800" y="20040600"/>
            <a:ext cx="2057400" cy="1600200"/>
          </a:xfrm>
          <a:prstGeom prst="cube">
            <a:avLst>
              <a:gd name="adj" fmla="val 25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Rectangle 26"/>
          <p:cNvSpPr>
            <a:spLocks noChangeArrowheads="1"/>
          </p:cNvSpPr>
          <p:nvPr/>
        </p:nvSpPr>
        <p:spPr bwMode="auto">
          <a:xfrm>
            <a:off x="10363200" y="21488400"/>
            <a:ext cx="1524000" cy="9144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4284663"/>
            <a:endParaRPr lang="en-US"/>
          </a:p>
        </p:txBody>
      </p:sp>
      <p:sp>
        <p:nvSpPr>
          <p:cNvPr id="13" name="TextBox 64"/>
          <p:cNvSpPr txBox="1">
            <a:spLocks noChangeArrowheads="1"/>
          </p:cNvSpPr>
          <p:nvPr/>
        </p:nvSpPr>
        <p:spPr bwMode="auto">
          <a:xfrm>
            <a:off x="4953000" y="20574000"/>
            <a:ext cx="14478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000"/>
              <a:t>Google Cast</a:t>
            </a:r>
          </a:p>
          <a:p>
            <a:pPr algn="ctr" eaLnBrk="1" hangingPunct="1"/>
            <a:r>
              <a:rPr lang="en-US" sz="2000"/>
              <a:t>Console</a:t>
            </a:r>
          </a:p>
        </p:txBody>
      </p:sp>
      <p:cxnSp>
        <p:nvCxnSpPr>
          <p:cNvPr id="14" name="Straight Arrow Connector 14336"/>
          <p:cNvCxnSpPr>
            <a:cxnSpLocks noChangeShapeType="1"/>
          </p:cNvCxnSpPr>
          <p:nvPr/>
        </p:nvCxnSpPr>
        <p:spPr bwMode="auto">
          <a:xfrm>
            <a:off x="6248400" y="21717000"/>
            <a:ext cx="0" cy="2590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Straight Arrow Connector 14345"/>
          <p:cNvCxnSpPr>
            <a:cxnSpLocks noChangeShapeType="1"/>
          </p:cNvCxnSpPr>
          <p:nvPr/>
        </p:nvCxnSpPr>
        <p:spPr bwMode="auto">
          <a:xfrm flipV="1">
            <a:off x="5486400" y="21640800"/>
            <a:ext cx="0" cy="2590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0193000"/>
            <a:ext cx="25908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20193000"/>
            <a:ext cx="3506788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" name="Straight Arrow Connector 9"/>
          <p:cNvCxnSpPr>
            <a:cxnSpLocks noChangeShapeType="1"/>
          </p:cNvCxnSpPr>
          <p:nvPr/>
        </p:nvCxnSpPr>
        <p:spPr bwMode="auto">
          <a:xfrm>
            <a:off x="9296400" y="22250400"/>
            <a:ext cx="0" cy="2209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" name="TextBox 23"/>
          <p:cNvSpPr txBox="1">
            <a:spLocks noChangeArrowheads="1"/>
          </p:cNvSpPr>
          <p:nvPr/>
        </p:nvSpPr>
        <p:spPr bwMode="auto">
          <a:xfrm>
            <a:off x="1295400" y="21336000"/>
            <a:ext cx="1447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000"/>
              <a:t>Sender</a:t>
            </a:r>
          </a:p>
        </p:txBody>
      </p:sp>
      <p:sp>
        <p:nvSpPr>
          <p:cNvPr id="20" name="TextBox 58"/>
          <p:cNvSpPr txBox="1">
            <a:spLocks noChangeArrowheads="1"/>
          </p:cNvSpPr>
          <p:nvPr/>
        </p:nvSpPr>
        <p:spPr bwMode="auto">
          <a:xfrm>
            <a:off x="10515600" y="21717000"/>
            <a:ext cx="14478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000"/>
              <a:t>Receiver</a:t>
            </a:r>
          </a:p>
          <a:p>
            <a:pPr algn="ctr" eaLnBrk="1" hangingPunct="1"/>
            <a:endParaRPr lang="en-US" sz="2000"/>
          </a:p>
        </p:txBody>
      </p:sp>
      <p:sp>
        <p:nvSpPr>
          <p:cNvPr id="21" name="TextBox 59"/>
          <p:cNvSpPr txBox="1">
            <a:spLocks noChangeArrowheads="1"/>
          </p:cNvSpPr>
          <p:nvPr/>
        </p:nvSpPr>
        <p:spPr bwMode="auto">
          <a:xfrm>
            <a:off x="3048000" y="23774400"/>
            <a:ext cx="1447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000"/>
              <a:t>Socket</a:t>
            </a:r>
          </a:p>
        </p:txBody>
      </p:sp>
      <p:pic>
        <p:nvPicPr>
          <p:cNvPr id="22" name="Picture 24" descr="HPFTpqd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24536400"/>
            <a:ext cx="4838700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Cube 61"/>
          <p:cNvSpPr>
            <a:spLocks noChangeArrowheads="1"/>
          </p:cNvSpPr>
          <p:nvPr/>
        </p:nvSpPr>
        <p:spPr bwMode="auto">
          <a:xfrm>
            <a:off x="5029200" y="20193000"/>
            <a:ext cx="2057400" cy="1600200"/>
          </a:xfrm>
          <a:prstGeom prst="cube">
            <a:avLst>
              <a:gd name="adj" fmla="val 25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Rectangle 26"/>
          <p:cNvSpPr>
            <a:spLocks noChangeArrowheads="1"/>
          </p:cNvSpPr>
          <p:nvPr/>
        </p:nvSpPr>
        <p:spPr bwMode="auto">
          <a:xfrm>
            <a:off x="10515600" y="21640800"/>
            <a:ext cx="1524000" cy="9144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4284663"/>
            <a:endParaRPr lang="en-US"/>
          </a:p>
        </p:txBody>
      </p:sp>
      <p:sp>
        <p:nvSpPr>
          <p:cNvPr id="25" name="TextBox 64"/>
          <p:cNvSpPr txBox="1">
            <a:spLocks noChangeArrowheads="1"/>
          </p:cNvSpPr>
          <p:nvPr/>
        </p:nvSpPr>
        <p:spPr bwMode="auto">
          <a:xfrm>
            <a:off x="5105400" y="20726400"/>
            <a:ext cx="14478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000"/>
              <a:t>Google Cast</a:t>
            </a:r>
          </a:p>
          <a:p>
            <a:pPr algn="ctr" eaLnBrk="1" hangingPunct="1"/>
            <a:r>
              <a:rPr lang="en-US" sz="2000"/>
              <a:t>Console</a:t>
            </a:r>
          </a:p>
        </p:txBody>
      </p:sp>
      <p:cxnSp>
        <p:nvCxnSpPr>
          <p:cNvPr id="26" name="Straight Arrow Connector 14336"/>
          <p:cNvCxnSpPr>
            <a:cxnSpLocks noChangeShapeType="1"/>
          </p:cNvCxnSpPr>
          <p:nvPr/>
        </p:nvCxnSpPr>
        <p:spPr bwMode="auto">
          <a:xfrm>
            <a:off x="6400800" y="21869400"/>
            <a:ext cx="0" cy="2590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Straight Arrow Connector 14345"/>
          <p:cNvCxnSpPr>
            <a:cxnSpLocks noChangeShapeType="1"/>
          </p:cNvCxnSpPr>
          <p:nvPr/>
        </p:nvCxnSpPr>
        <p:spPr bwMode="auto">
          <a:xfrm flipV="1">
            <a:off x="5638800" y="21793200"/>
            <a:ext cx="0" cy="2590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8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0345400"/>
            <a:ext cx="25908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20345400"/>
            <a:ext cx="3506788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0" name="Straight Arrow Connector 9"/>
          <p:cNvCxnSpPr>
            <a:cxnSpLocks noChangeShapeType="1"/>
          </p:cNvCxnSpPr>
          <p:nvPr/>
        </p:nvCxnSpPr>
        <p:spPr bwMode="auto">
          <a:xfrm>
            <a:off x="9448800" y="22402800"/>
            <a:ext cx="0" cy="2209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" name="TextBox 23"/>
          <p:cNvSpPr txBox="1">
            <a:spLocks noChangeArrowheads="1"/>
          </p:cNvSpPr>
          <p:nvPr/>
        </p:nvSpPr>
        <p:spPr bwMode="auto">
          <a:xfrm>
            <a:off x="1447800" y="21488400"/>
            <a:ext cx="1447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000"/>
              <a:t>Sender</a:t>
            </a:r>
          </a:p>
        </p:txBody>
      </p:sp>
      <p:sp>
        <p:nvSpPr>
          <p:cNvPr id="32" name="TextBox 58"/>
          <p:cNvSpPr txBox="1">
            <a:spLocks noChangeArrowheads="1"/>
          </p:cNvSpPr>
          <p:nvPr/>
        </p:nvSpPr>
        <p:spPr bwMode="auto">
          <a:xfrm>
            <a:off x="10668000" y="21869400"/>
            <a:ext cx="14478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000"/>
              <a:t>Receiver</a:t>
            </a:r>
          </a:p>
          <a:p>
            <a:pPr algn="ctr" eaLnBrk="1" hangingPunct="1"/>
            <a:endParaRPr lang="en-US" sz="2000"/>
          </a:p>
        </p:txBody>
      </p:sp>
      <p:sp>
        <p:nvSpPr>
          <p:cNvPr id="33" name="TextBox 59"/>
          <p:cNvSpPr txBox="1">
            <a:spLocks noChangeArrowheads="1"/>
          </p:cNvSpPr>
          <p:nvPr/>
        </p:nvSpPr>
        <p:spPr bwMode="auto">
          <a:xfrm>
            <a:off x="3200400" y="23926800"/>
            <a:ext cx="1447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000"/>
              <a:t>Socket</a:t>
            </a:r>
          </a:p>
        </p:txBody>
      </p:sp>
      <p:pic>
        <p:nvPicPr>
          <p:cNvPr id="34" name="Picture 24" descr="HPFTpqd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4688800"/>
            <a:ext cx="4838700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Cube 61"/>
          <p:cNvSpPr>
            <a:spLocks noChangeArrowheads="1"/>
          </p:cNvSpPr>
          <p:nvPr/>
        </p:nvSpPr>
        <p:spPr bwMode="auto">
          <a:xfrm>
            <a:off x="5181600" y="20345400"/>
            <a:ext cx="2057400" cy="1600200"/>
          </a:xfrm>
          <a:prstGeom prst="cube">
            <a:avLst>
              <a:gd name="adj" fmla="val 25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Rectangle 26"/>
          <p:cNvSpPr>
            <a:spLocks noChangeArrowheads="1"/>
          </p:cNvSpPr>
          <p:nvPr/>
        </p:nvSpPr>
        <p:spPr bwMode="auto">
          <a:xfrm>
            <a:off x="10668000" y="21793200"/>
            <a:ext cx="1524000" cy="9144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4284663"/>
            <a:endParaRPr lang="en-US"/>
          </a:p>
        </p:txBody>
      </p:sp>
      <p:sp>
        <p:nvSpPr>
          <p:cNvPr id="37" name="TextBox 64"/>
          <p:cNvSpPr txBox="1">
            <a:spLocks noChangeArrowheads="1"/>
          </p:cNvSpPr>
          <p:nvPr/>
        </p:nvSpPr>
        <p:spPr bwMode="auto">
          <a:xfrm>
            <a:off x="5257800" y="20878800"/>
            <a:ext cx="14478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000"/>
              <a:t>Google Cast</a:t>
            </a:r>
          </a:p>
          <a:p>
            <a:pPr algn="ctr" eaLnBrk="1" hangingPunct="1"/>
            <a:r>
              <a:rPr lang="en-US" sz="2000"/>
              <a:t>Console</a:t>
            </a:r>
          </a:p>
        </p:txBody>
      </p:sp>
      <p:cxnSp>
        <p:nvCxnSpPr>
          <p:cNvPr id="38" name="Straight Arrow Connector 14336"/>
          <p:cNvCxnSpPr>
            <a:cxnSpLocks noChangeShapeType="1"/>
          </p:cNvCxnSpPr>
          <p:nvPr/>
        </p:nvCxnSpPr>
        <p:spPr bwMode="auto">
          <a:xfrm>
            <a:off x="6553200" y="22021800"/>
            <a:ext cx="0" cy="2590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" name="Straight Arrow Connector 14345"/>
          <p:cNvCxnSpPr>
            <a:cxnSpLocks noChangeShapeType="1"/>
          </p:cNvCxnSpPr>
          <p:nvPr/>
        </p:nvCxnSpPr>
        <p:spPr bwMode="auto">
          <a:xfrm flipV="1">
            <a:off x="5791200" y="21945600"/>
            <a:ext cx="0" cy="2590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40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0497800"/>
            <a:ext cx="25908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20497800"/>
            <a:ext cx="3506788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2" name="Straight Arrow Connector 9"/>
          <p:cNvCxnSpPr>
            <a:cxnSpLocks noChangeShapeType="1"/>
          </p:cNvCxnSpPr>
          <p:nvPr/>
        </p:nvCxnSpPr>
        <p:spPr bwMode="auto">
          <a:xfrm>
            <a:off x="9601200" y="22555200"/>
            <a:ext cx="0" cy="2209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" name="TextBox 23"/>
          <p:cNvSpPr txBox="1">
            <a:spLocks noChangeArrowheads="1"/>
          </p:cNvSpPr>
          <p:nvPr/>
        </p:nvSpPr>
        <p:spPr bwMode="auto">
          <a:xfrm>
            <a:off x="1600200" y="21640800"/>
            <a:ext cx="1447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000"/>
              <a:t>Sender</a:t>
            </a:r>
          </a:p>
        </p:txBody>
      </p:sp>
      <p:sp>
        <p:nvSpPr>
          <p:cNvPr id="44" name="TextBox 58"/>
          <p:cNvSpPr txBox="1">
            <a:spLocks noChangeArrowheads="1"/>
          </p:cNvSpPr>
          <p:nvPr/>
        </p:nvSpPr>
        <p:spPr bwMode="auto">
          <a:xfrm>
            <a:off x="10820400" y="22021800"/>
            <a:ext cx="14478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000"/>
              <a:t>Receiver</a:t>
            </a:r>
          </a:p>
          <a:p>
            <a:pPr algn="ctr" eaLnBrk="1" hangingPunct="1"/>
            <a:endParaRPr lang="en-US" sz="2000"/>
          </a:p>
        </p:txBody>
      </p:sp>
      <p:sp>
        <p:nvSpPr>
          <p:cNvPr id="45" name="TextBox 59"/>
          <p:cNvSpPr txBox="1">
            <a:spLocks noChangeArrowheads="1"/>
          </p:cNvSpPr>
          <p:nvPr/>
        </p:nvSpPr>
        <p:spPr bwMode="auto">
          <a:xfrm>
            <a:off x="3352800" y="24079200"/>
            <a:ext cx="1447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000"/>
              <a:t>Socket</a:t>
            </a:r>
          </a:p>
        </p:txBody>
      </p:sp>
      <p:pic>
        <p:nvPicPr>
          <p:cNvPr id="46" name="Picture 24" descr="HPFTpqd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24841200"/>
            <a:ext cx="4838700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Cube 61"/>
          <p:cNvSpPr>
            <a:spLocks noChangeArrowheads="1"/>
          </p:cNvSpPr>
          <p:nvPr/>
        </p:nvSpPr>
        <p:spPr bwMode="auto">
          <a:xfrm>
            <a:off x="5334000" y="20497800"/>
            <a:ext cx="2057400" cy="1600200"/>
          </a:xfrm>
          <a:prstGeom prst="cube">
            <a:avLst>
              <a:gd name="adj" fmla="val 25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Rectangle 26"/>
          <p:cNvSpPr>
            <a:spLocks noChangeArrowheads="1"/>
          </p:cNvSpPr>
          <p:nvPr/>
        </p:nvSpPr>
        <p:spPr bwMode="auto">
          <a:xfrm>
            <a:off x="10820400" y="21945600"/>
            <a:ext cx="1524000" cy="9144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4284663"/>
            <a:endParaRPr lang="en-US"/>
          </a:p>
        </p:txBody>
      </p:sp>
      <p:sp>
        <p:nvSpPr>
          <p:cNvPr id="49" name="TextBox 64"/>
          <p:cNvSpPr txBox="1">
            <a:spLocks noChangeArrowheads="1"/>
          </p:cNvSpPr>
          <p:nvPr/>
        </p:nvSpPr>
        <p:spPr bwMode="auto">
          <a:xfrm>
            <a:off x="5410200" y="21031200"/>
            <a:ext cx="14478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000"/>
              <a:t>Google Cast</a:t>
            </a:r>
          </a:p>
          <a:p>
            <a:pPr algn="ctr" eaLnBrk="1" hangingPunct="1"/>
            <a:r>
              <a:rPr lang="en-US" sz="2000"/>
              <a:t>Console</a:t>
            </a:r>
          </a:p>
        </p:txBody>
      </p:sp>
      <p:cxnSp>
        <p:nvCxnSpPr>
          <p:cNvPr id="50" name="Straight Arrow Connector 14336"/>
          <p:cNvCxnSpPr>
            <a:cxnSpLocks noChangeShapeType="1"/>
          </p:cNvCxnSpPr>
          <p:nvPr/>
        </p:nvCxnSpPr>
        <p:spPr bwMode="auto">
          <a:xfrm>
            <a:off x="6705600" y="22174200"/>
            <a:ext cx="0" cy="2590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" name="Straight Arrow Connector 14345"/>
          <p:cNvCxnSpPr>
            <a:cxnSpLocks noChangeShapeType="1"/>
          </p:cNvCxnSpPr>
          <p:nvPr/>
        </p:nvCxnSpPr>
        <p:spPr bwMode="auto">
          <a:xfrm flipV="1">
            <a:off x="5943600" y="22098000"/>
            <a:ext cx="0" cy="2590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52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0650200"/>
            <a:ext cx="25908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20650200"/>
            <a:ext cx="3506788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4" name="Straight Arrow Connector 9"/>
          <p:cNvCxnSpPr>
            <a:cxnSpLocks noChangeShapeType="1"/>
          </p:cNvCxnSpPr>
          <p:nvPr/>
        </p:nvCxnSpPr>
        <p:spPr bwMode="auto">
          <a:xfrm>
            <a:off x="9753600" y="22707600"/>
            <a:ext cx="0" cy="2209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5" name="TextBox 23"/>
          <p:cNvSpPr txBox="1">
            <a:spLocks noChangeArrowheads="1"/>
          </p:cNvSpPr>
          <p:nvPr/>
        </p:nvSpPr>
        <p:spPr bwMode="auto">
          <a:xfrm>
            <a:off x="1752600" y="21793200"/>
            <a:ext cx="1447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000"/>
              <a:t>Sender</a:t>
            </a:r>
          </a:p>
        </p:txBody>
      </p:sp>
      <p:sp>
        <p:nvSpPr>
          <p:cNvPr id="56" name="TextBox 58"/>
          <p:cNvSpPr txBox="1">
            <a:spLocks noChangeArrowheads="1"/>
          </p:cNvSpPr>
          <p:nvPr/>
        </p:nvSpPr>
        <p:spPr bwMode="auto">
          <a:xfrm>
            <a:off x="10972800" y="22174200"/>
            <a:ext cx="14478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000"/>
              <a:t>Receiver</a:t>
            </a:r>
          </a:p>
          <a:p>
            <a:pPr algn="ctr" eaLnBrk="1" hangingPunct="1"/>
            <a:endParaRPr lang="en-US" sz="2000"/>
          </a:p>
        </p:txBody>
      </p:sp>
      <p:sp>
        <p:nvSpPr>
          <p:cNvPr id="57" name="TextBox 59"/>
          <p:cNvSpPr txBox="1">
            <a:spLocks noChangeArrowheads="1"/>
          </p:cNvSpPr>
          <p:nvPr/>
        </p:nvSpPr>
        <p:spPr bwMode="auto">
          <a:xfrm>
            <a:off x="3505200" y="24231600"/>
            <a:ext cx="1447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000"/>
              <a:t>Socket</a:t>
            </a:r>
          </a:p>
        </p:txBody>
      </p:sp>
      <p:pic>
        <p:nvPicPr>
          <p:cNvPr id="58" name="Picture 24" descr="HPFTpqd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4993600"/>
            <a:ext cx="4838700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Cube 61"/>
          <p:cNvSpPr>
            <a:spLocks noChangeArrowheads="1"/>
          </p:cNvSpPr>
          <p:nvPr/>
        </p:nvSpPr>
        <p:spPr bwMode="auto">
          <a:xfrm>
            <a:off x="5486400" y="20650200"/>
            <a:ext cx="2057400" cy="1600200"/>
          </a:xfrm>
          <a:prstGeom prst="cube">
            <a:avLst>
              <a:gd name="adj" fmla="val 25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" name="Rectangle 26"/>
          <p:cNvSpPr>
            <a:spLocks noChangeArrowheads="1"/>
          </p:cNvSpPr>
          <p:nvPr/>
        </p:nvSpPr>
        <p:spPr bwMode="auto">
          <a:xfrm>
            <a:off x="10972800" y="22098000"/>
            <a:ext cx="1524000" cy="9144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4284663"/>
            <a:endParaRPr lang="en-US"/>
          </a:p>
        </p:txBody>
      </p:sp>
      <p:sp>
        <p:nvSpPr>
          <p:cNvPr id="61" name="TextBox 64"/>
          <p:cNvSpPr txBox="1">
            <a:spLocks noChangeArrowheads="1"/>
          </p:cNvSpPr>
          <p:nvPr/>
        </p:nvSpPr>
        <p:spPr bwMode="auto">
          <a:xfrm>
            <a:off x="5562600" y="21183600"/>
            <a:ext cx="14478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000"/>
              <a:t>Google Cast</a:t>
            </a:r>
          </a:p>
          <a:p>
            <a:pPr algn="ctr" eaLnBrk="1" hangingPunct="1"/>
            <a:r>
              <a:rPr lang="en-US" sz="2000"/>
              <a:t>Console</a:t>
            </a:r>
          </a:p>
        </p:txBody>
      </p:sp>
      <p:cxnSp>
        <p:nvCxnSpPr>
          <p:cNvPr id="62" name="Straight Arrow Connector 14336"/>
          <p:cNvCxnSpPr>
            <a:cxnSpLocks noChangeShapeType="1"/>
          </p:cNvCxnSpPr>
          <p:nvPr/>
        </p:nvCxnSpPr>
        <p:spPr bwMode="auto">
          <a:xfrm>
            <a:off x="6858000" y="22326600"/>
            <a:ext cx="0" cy="2590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" name="Straight Arrow Connector 14345"/>
          <p:cNvCxnSpPr>
            <a:cxnSpLocks noChangeShapeType="1"/>
          </p:cNvCxnSpPr>
          <p:nvPr/>
        </p:nvCxnSpPr>
        <p:spPr bwMode="auto">
          <a:xfrm flipV="1">
            <a:off x="6096000" y="22250400"/>
            <a:ext cx="0" cy="2590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64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20802600"/>
            <a:ext cx="25908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20802600"/>
            <a:ext cx="3506788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6" name="Straight Arrow Connector 9"/>
          <p:cNvCxnSpPr>
            <a:cxnSpLocks noChangeShapeType="1"/>
          </p:cNvCxnSpPr>
          <p:nvPr/>
        </p:nvCxnSpPr>
        <p:spPr bwMode="auto">
          <a:xfrm>
            <a:off x="9906000" y="22860000"/>
            <a:ext cx="0" cy="2209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7" name="TextBox 23"/>
          <p:cNvSpPr txBox="1">
            <a:spLocks noChangeArrowheads="1"/>
          </p:cNvSpPr>
          <p:nvPr/>
        </p:nvSpPr>
        <p:spPr bwMode="auto">
          <a:xfrm>
            <a:off x="1905000" y="21945600"/>
            <a:ext cx="1447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000"/>
              <a:t>Sender</a:t>
            </a:r>
          </a:p>
        </p:txBody>
      </p:sp>
      <p:sp>
        <p:nvSpPr>
          <p:cNvPr id="68" name="TextBox 58"/>
          <p:cNvSpPr txBox="1">
            <a:spLocks noChangeArrowheads="1"/>
          </p:cNvSpPr>
          <p:nvPr/>
        </p:nvSpPr>
        <p:spPr bwMode="auto">
          <a:xfrm>
            <a:off x="11125200" y="22326600"/>
            <a:ext cx="14478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000"/>
              <a:t>Receiver</a:t>
            </a:r>
          </a:p>
          <a:p>
            <a:pPr algn="ctr" eaLnBrk="1" hangingPunct="1"/>
            <a:endParaRPr lang="en-US" sz="2000"/>
          </a:p>
        </p:txBody>
      </p:sp>
      <p:sp>
        <p:nvSpPr>
          <p:cNvPr id="69" name="TextBox 59"/>
          <p:cNvSpPr txBox="1">
            <a:spLocks noChangeArrowheads="1"/>
          </p:cNvSpPr>
          <p:nvPr/>
        </p:nvSpPr>
        <p:spPr bwMode="auto">
          <a:xfrm>
            <a:off x="3657600" y="24384000"/>
            <a:ext cx="1447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000"/>
              <a:t>Socket</a:t>
            </a:r>
          </a:p>
        </p:txBody>
      </p:sp>
      <p:pic>
        <p:nvPicPr>
          <p:cNvPr id="70" name="Picture 24" descr="HPFTpqd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5146000"/>
            <a:ext cx="4838700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" name="Cube 61"/>
          <p:cNvSpPr>
            <a:spLocks noChangeArrowheads="1"/>
          </p:cNvSpPr>
          <p:nvPr/>
        </p:nvSpPr>
        <p:spPr bwMode="auto">
          <a:xfrm>
            <a:off x="5638800" y="20802600"/>
            <a:ext cx="2057400" cy="1600200"/>
          </a:xfrm>
          <a:prstGeom prst="cube">
            <a:avLst>
              <a:gd name="adj" fmla="val 25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" name="Rectangle 26"/>
          <p:cNvSpPr>
            <a:spLocks noChangeArrowheads="1"/>
          </p:cNvSpPr>
          <p:nvPr/>
        </p:nvSpPr>
        <p:spPr bwMode="auto">
          <a:xfrm>
            <a:off x="11125200" y="22250400"/>
            <a:ext cx="1524000" cy="9144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4284663"/>
            <a:endParaRPr lang="en-US"/>
          </a:p>
        </p:txBody>
      </p:sp>
      <p:sp>
        <p:nvSpPr>
          <p:cNvPr id="73" name="TextBox 64"/>
          <p:cNvSpPr txBox="1">
            <a:spLocks noChangeArrowheads="1"/>
          </p:cNvSpPr>
          <p:nvPr/>
        </p:nvSpPr>
        <p:spPr bwMode="auto">
          <a:xfrm>
            <a:off x="5715000" y="21336000"/>
            <a:ext cx="14478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000"/>
              <a:t>Google Cast</a:t>
            </a:r>
          </a:p>
          <a:p>
            <a:pPr algn="ctr" eaLnBrk="1" hangingPunct="1"/>
            <a:r>
              <a:rPr lang="en-US" sz="2000"/>
              <a:t>Console</a:t>
            </a:r>
          </a:p>
        </p:txBody>
      </p:sp>
      <p:cxnSp>
        <p:nvCxnSpPr>
          <p:cNvPr id="74" name="Straight Arrow Connector 14336"/>
          <p:cNvCxnSpPr>
            <a:cxnSpLocks noChangeShapeType="1"/>
          </p:cNvCxnSpPr>
          <p:nvPr/>
        </p:nvCxnSpPr>
        <p:spPr bwMode="auto">
          <a:xfrm>
            <a:off x="7010400" y="22479000"/>
            <a:ext cx="0" cy="2590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5" name="Straight Arrow Connector 14345"/>
          <p:cNvCxnSpPr>
            <a:cxnSpLocks noChangeShapeType="1"/>
          </p:cNvCxnSpPr>
          <p:nvPr/>
        </p:nvCxnSpPr>
        <p:spPr bwMode="auto">
          <a:xfrm flipV="1">
            <a:off x="6248400" y="22402800"/>
            <a:ext cx="0" cy="2590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7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0955000"/>
            <a:ext cx="25908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20955000"/>
            <a:ext cx="3506788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8" name="Straight Arrow Connector 9"/>
          <p:cNvCxnSpPr>
            <a:cxnSpLocks noChangeShapeType="1"/>
          </p:cNvCxnSpPr>
          <p:nvPr/>
        </p:nvCxnSpPr>
        <p:spPr bwMode="auto">
          <a:xfrm>
            <a:off x="10058400" y="23012400"/>
            <a:ext cx="0" cy="2209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9" name="TextBox 23"/>
          <p:cNvSpPr txBox="1">
            <a:spLocks noChangeArrowheads="1"/>
          </p:cNvSpPr>
          <p:nvPr/>
        </p:nvSpPr>
        <p:spPr bwMode="auto">
          <a:xfrm>
            <a:off x="2057400" y="22098000"/>
            <a:ext cx="1447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000"/>
              <a:t>Sender</a:t>
            </a:r>
          </a:p>
        </p:txBody>
      </p:sp>
      <p:sp>
        <p:nvSpPr>
          <p:cNvPr id="80" name="TextBox 58"/>
          <p:cNvSpPr txBox="1">
            <a:spLocks noChangeArrowheads="1"/>
          </p:cNvSpPr>
          <p:nvPr/>
        </p:nvSpPr>
        <p:spPr bwMode="auto">
          <a:xfrm>
            <a:off x="11277600" y="22479000"/>
            <a:ext cx="14478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000"/>
              <a:t>Receiver</a:t>
            </a:r>
          </a:p>
          <a:p>
            <a:pPr algn="ctr" eaLnBrk="1" hangingPunct="1"/>
            <a:endParaRPr lang="en-US" sz="2000"/>
          </a:p>
        </p:txBody>
      </p:sp>
      <p:sp>
        <p:nvSpPr>
          <p:cNvPr id="81" name="TextBox 59"/>
          <p:cNvSpPr txBox="1">
            <a:spLocks noChangeArrowheads="1"/>
          </p:cNvSpPr>
          <p:nvPr/>
        </p:nvSpPr>
        <p:spPr bwMode="auto">
          <a:xfrm>
            <a:off x="3810000" y="24536400"/>
            <a:ext cx="1447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000"/>
              <a:t>Socket</a:t>
            </a:r>
          </a:p>
        </p:txBody>
      </p:sp>
      <p:pic>
        <p:nvPicPr>
          <p:cNvPr id="82" name="Picture 24" descr="HPFTpqd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25298400"/>
            <a:ext cx="4838700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" name="Cube 61"/>
          <p:cNvSpPr>
            <a:spLocks noChangeArrowheads="1"/>
          </p:cNvSpPr>
          <p:nvPr/>
        </p:nvSpPr>
        <p:spPr bwMode="auto">
          <a:xfrm>
            <a:off x="5791200" y="20955000"/>
            <a:ext cx="2057400" cy="1600200"/>
          </a:xfrm>
          <a:prstGeom prst="cube">
            <a:avLst>
              <a:gd name="adj" fmla="val 25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" name="Rectangle 26"/>
          <p:cNvSpPr>
            <a:spLocks noChangeArrowheads="1"/>
          </p:cNvSpPr>
          <p:nvPr/>
        </p:nvSpPr>
        <p:spPr bwMode="auto">
          <a:xfrm>
            <a:off x="11277600" y="22402800"/>
            <a:ext cx="1524000" cy="9144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4284663"/>
            <a:endParaRPr lang="en-US"/>
          </a:p>
        </p:txBody>
      </p:sp>
      <p:sp>
        <p:nvSpPr>
          <p:cNvPr id="85" name="TextBox 64"/>
          <p:cNvSpPr txBox="1">
            <a:spLocks noChangeArrowheads="1"/>
          </p:cNvSpPr>
          <p:nvPr/>
        </p:nvSpPr>
        <p:spPr bwMode="auto">
          <a:xfrm>
            <a:off x="5867400" y="21488400"/>
            <a:ext cx="14478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000"/>
              <a:t>Google Cast</a:t>
            </a:r>
          </a:p>
          <a:p>
            <a:pPr algn="ctr" eaLnBrk="1" hangingPunct="1"/>
            <a:r>
              <a:rPr lang="en-US" sz="2000"/>
              <a:t>Console</a:t>
            </a:r>
          </a:p>
        </p:txBody>
      </p:sp>
      <p:cxnSp>
        <p:nvCxnSpPr>
          <p:cNvPr id="86" name="Straight Arrow Connector 14336"/>
          <p:cNvCxnSpPr>
            <a:cxnSpLocks noChangeShapeType="1"/>
          </p:cNvCxnSpPr>
          <p:nvPr/>
        </p:nvCxnSpPr>
        <p:spPr bwMode="auto">
          <a:xfrm>
            <a:off x="7162800" y="22631400"/>
            <a:ext cx="0" cy="2590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7" name="Straight Arrow Connector 14345"/>
          <p:cNvCxnSpPr>
            <a:cxnSpLocks noChangeShapeType="1"/>
          </p:cNvCxnSpPr>
          <p:nvPr/>
        </p:nvCxnSpPr>
        <p:spPr bwMode="auto">
          <a:xfrm flipV="1">
            <a:off x="6400800" y="22555200"/>
            <a:ext cx="0" cy="2590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88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1107400"/>
            <a:ext cx="25908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9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21107400"/>
            <a:ext cx="3506788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0" name="Straight Arrow Connector 9"/>
          <p:cNvCxnSpPr>
            <a:cxnSpLocks noChangeShapeType="1"/>
          </p:cNvCxnSpPr>
          <p:nvPr/>
        </p:nvCxnSpPr>
        <p:spPr bwMode="auto">
          <a:xfrm>
            <a:off x="10210800" y="23164800"/>
            <a:ext cx="0" cy="2209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1" name="TextBox 23"/>
          <p:cNvSpPr txBox="1">
            <a:spLocks noChangeArrowheads="1"/>
          </p:cNvSpPr>
          <p:nvPr/>
        </p:nvSpPr>
        <p:spPr bwMode="auto">
          <a:xfrm>
            <a:off x="2209800" y="22250400"/>
            <a:ext cx="1447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000"/>
              <a:t>Sender</a:t>
            </a:r>
          </a:p>
        </p:txBody>
      </p:sp>
      <p:sp>
        <p:nvSpPr>
          <p:cNvPr id="92" name="TextBox 58"/>
          <p:cNvSpPr txBox="1">
            <a:spLocks noChangeArrowheads="1"/>
          </p:cNvSpPr>
          <p:nvPr/>
        </p:nvSpPr>
        <p:spPr bwMode="auto">
          <a:xfrm>
            <a:off x="11430000" y="22631400"/>
            <a:ext cx="14478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000"/>
              <a:t>Receiver</a:t>
            </a:r>
          </a:p>
          <a:p>
            <a:pPr algn="ctr" eaLnBrk="1" hangingPunct="1"/>
            <a:endParaRPr lang="en-US" sz="2000"/>
          </a:p>
        </p:txBody>
      </p:sp>
      <p:sp>
        <p:nvSpPr>
          <p:cNvPr id="93" name="TextBox 59"/>
          <p:cNvSpPr txBox="1">
            <a:spLocks noChangeArrowheads="1"/>
          </p:cNvSpPr>
          <p:nvPr/>
        </p:nvSpPr>
        <p:spPr bwMode="auto">
          <a:xfrm>
            <a:off x="3962400" y="24688800"/>
            <a:ext cx="1447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000"/>
              <a:t>Socket</a:t>
            </a:r>
          </a:p>
        </p:txBody>
      </p:sp>
      <p:pic>
        <p:nvPicPr>
          <p:cNvPr id="94" name="Picture 24" descr="HPFTpqd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5450800"/>
            <a:ext cx="4838700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" name="Cube 61"/>
          <p:cNvSpPr>
            <a:spLocks noChangeArrowheads="1"/>
          </p:cNvSpPr>
          <p:nvPr/>
        </p:nvSpPr>
        <p:spPr bwMode="auto">
          <a:xfrm>
            <a:off x="5943600" y="21107400"/>
            <a:ext cx="2057400" cy="1600200"/>
          </a:xfrm>
          <a:prstGeom prst="cube">
            <a:avLst>
              <a:gd name="adj" fmla="val 25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" name="Rectangle 26"/>
          <p:cNvSpPr>
            <a:spLocks noChangeArrowheads="1"/>
          </p:cNvSpPr>
          <p:nvPr/>
        </p:nvSpPr>
        <p:spPr bwMode="auto">
          <a:xfrm>
            <a:off x="11430000" y="22555200"/>
            <a:ext cx="1524000" cy="9144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4284663"/>
            <a:endParaRPr lang="en-US"/>
          </a:p>
        </p:txBody>
      </p:sp>
      <p:sp>
        <p:nvSpPr>
          <p:cNvPr id="97" name="TextBox 64"/>
          <p:cNvSpPr txBox="1">
            <a:spLocks noChangeArrowheads="1"/>
          </p:cNvSpPr>
          <p:nvPr/>
        </p:nvSpPr>
        <p:spPr bwMode="auto">
          <a:xfrm>
            <a:off x="6019800" y="21640800"/>
            <a:ext cx="14478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000"/>
              <a:t>Google Cast</a:t>
            </a:r>
          </a:p>
          <a:p>
            <a:pPr algn="ctr" eaLnBrk="1" hangingPunct="1"/>
            <a:r>
              <a:rPr lang="en-US" sz="2000"/>
              <a:t>Console</a:t>
            </a:r>
          </a:p>
        </p:txBody>
      </p:sp>
      <p:cxnSp>
        <p:nvCxnSpPr>
          <p:cNvPr id="98" name="Straight Arrow Connector 14336"/>
          <p:cNvCxnSpPr>
            <a:cxnSpLocks noChangeShapeType="1"/>
          </p:cNvCxnSpPr>
          <p:nvPr/>
        </p:nvCxnSpPr>
        <p:spPr bwMode="auto">
          <a:xfrm>
            <a:off x="7315200" y="22783800"/>
            <a:ext cx="0" cy="2590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9" name="Straight Arrow Connector 14345"/>
          <p:cNvCxnSpPr>
            <a:cxnSpLocks noChangeShapeType="1"/>
          </p:cNvCxnSpPr>
          <p:nvPr/>
        </p:nvCxnSpPr>
        <p:spPr bwMode="auto">
          <a:xfrm flipV="1">
            <a:off x="6553200" y="22707600"/>
            <a:ext cx="0" cy="2590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00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21259800"/>
            <a:ext cx="3506788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" name="Picture 24" descr="HPFTpqd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25603200"/>
            <a:ext cx="4838700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" name="Picture 24" descr="HPFTpqd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5755600"/>
            <a:ext cx="4838700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0" name="TextBox 119"/>
          <p:cNvSpPr txBox="1"/>
          <p:nvPr/>
        </p:nvSpPr>
        <p:spPr>
          <a:xfrm>
            <a:off x="1070495" y="2120586"/>
            <a:ext cx="2698175" cy="34470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Architectures</a:t>
            </a:r>
            <a:r>
              <a:rPr lang="en-US" b="1" dirty="0" smtClean="0"/>
              <a:t>: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Server-Client 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Centralized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High Accessibility</a:t>
            </a:r>
          </a:p>
          <a:p>
            <a:pPr marL="742950" lvl="1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Model-View-Controller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High flexibility and</a:t>
            </a:r>
          </a:p>
          <a:p>
            <a:pPr lvl="1"/>
            <a:r>
              <a:rPr lang="en-US" dirty="0" smtClean="0"/>
              <a:t>reusability</a:t>
            </a:r>
          </a:p>
          <a:p>
            <a:pPr marL="742950" lvl="1" indent="-285750">
              <a:buFont typeface="Arial"/>
              <a:buChar char="•"/>
            </a:pPr>
            <a:endParaRPr lang="en-US" dirty="0" smtClean="0"/>
          </a:p>
          <a:p>
            <a:pPr marL="742950" lvl="1" indent="-285750">
              <a:buFont typeface="Arial"/>
              <a:buChar char="•"/>
            </a:pPr>
            <a:endParaRPr lang="en-US" dirty="0" smtClean="0"/>
          </a:p>
          <a:p>
            <a:pPr marL="742950" lvl="1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  <p:pic>
        <p:nvPicPr>
          <p:cNvPr id="124" name="Picture 123" descr="DeploymentDiagram1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193" y="2120586"/>
            <a:ext cx="3963357" cy="313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3166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22134" y="1205540"/>
            <a:ext cx="31165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System Deployment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2491807" y="2145244"/>
            <a:ext cx="44550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Hardware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Mac Computer running OSX or higher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err="1" smtClean="0"/>
              <a:t>Chromecast</a:t>
            </a:r>
            <a:r>
              <a:rPr lang="en-US" dirty="0" smtClean="0"/>
              <a:t> device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HD TV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91807" y="3563078"/>
            <a:ext cx="4044697" cy="2862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Software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err="1" smtClean="0"/>
              <a:t>Github</a:t>
            </a:r>
            <a:endParaRPr lang="en-US" dirty="0" smtClean="0"/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Mingle Project Management Tool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err="1" smtClean="0"/>
              <a:t>Xcode</a:t>
            </a:r>
            <a:r>
              <a:rPr lang="en-US" dirty="0" smtClean="0"/>
              <a:t> IDE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err="1" smtClean="0"/>
              <a:t>ConnectSdk</a:t>
            </a:r>
            <a:r>
              <a:rPr lang="en-US" dirty="0" smtClean="0"/>
              <a:t> Framework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Cordova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err="1" smtClean="0"/>
              <a:t>Sencha</a:t>
            </a:r>
            <a:r>
              <a:rPr lang="en-US" dirty="0" smtClean="0"/>
              <a:t> Touch Framework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err="1" smtClean="0"/>
              <a:t>AngularJS</a:t>
            </a:r>
            <a:r>
              <a:rPr lang="en-US" dirty="0" smtClean="0"/>
              <a:t> Framework</a:t>
            </a:r>
          </a:p>
          <a:p>
            <a:pPr marL="742950" lvl="1" indent="-285750">
              <a:buFont typeface="Arial"/>
              <a:buChar char="•"/>
            </a:pPr>
            <a:endParaRPr lang="en-US" dirty="0" smtClean="0"/>
          </a:p>
          <a:p>
            <a:pPr marL="742950" lvl="1" indent="-28575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319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82615" y="1204593"/>
            <a:ext cx="56260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+mj-lt"/>
                <a:cs typeface="Calibri (Headings)"/>
              </a:rPr>
              <a:t>Persistent Data Design</a:t>
            </a:r>
            <a:endParaRPr lang="en-US" sz="2500" dirty="0">
              <a:latin typeface="+mj-lt"/>
              <a:cs typeface="Calibri (Headings)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49781" y="2145782"/>
            <a:ext cx="4455066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No </a:t>
            </a:r>
            <a:r>
              <a:rPr lang="en-US" dirty="0"/>
              <a:t>p</a:t>
            </a:r>
            <a:r>
              <a:rPr lang="en-US" dirty="0" smtClean="0"/>
              <a:t>ersistent data  is stored in the system.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Data is constantly retrieved from the Web.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938644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82615" y="1204593"/>
            <a:ext cx="56260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+mj-lt"/>
                <a:cs typeface="Calibri (Headings)"/>
              </a:rPr>
              <a:t>Security/Privacy</a:t>
            </a:r>
            <a:endParaRPr lang="en-US" sz="2500" dirty="0">
              <a:latin typeface="+mj-lt"/>
              <a:cs typeface="Calibri (Headings)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2318" y="1997296"/>
            <a:ext cx="25058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TLS SHA-1 Encryption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Base64 data Encoding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431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82615" y="1204593"/>
            <a:ext cx="56260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+mj-lt"/>
                <a:cs typeface="Calibri (Headings)"/>
              </a:rPr>
              <a:t>Minimal Class Diagram</a:t>
            </a:r>
            <a:endParaRPr lang="en-US" sz="2500" dirty="0">
              <a:latin typeface="+mj-lt"/>
              <a:cs typeface="Calibri (Headings)"/>
            </a:endParaRPr>
          </a:p>
        </p:txBody>
      </p:sp>
      <p:pic>
        <p:nvPicPr>
          <p:cNvPr id="3" name="Picture 2" descr="ReceiverAppClassDiagr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207" y="1947980"/>
            <a:ext cx="3844812" cy="424601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858445" y="3564649"/>
            <a:ext cx="56260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+mj-lt"/>
                <a:cs typeface="Calibri (Headings)"/>
              </a:rPr>
              <a:t>Receiver Class Diagram</a:t>
            </a:r>
            <a:endParaRPr lang="en-US" sz="2500" dirty="0">
              <a:latin typeface="+mj-lt"/>
              <a:cs typeface="Calibri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3991370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82615" y="1204593"/>
            <a:ext cx="56260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+mj-lt"/>
                <a:cs typeface="Calibri (Headings)"/>
              </a:rPr>
              <a:t>Minimal Class Diagram</a:t>
            </a:r>
            <a:endParaRPr lang="en-US" sz="2500" dirty="0">
              <a:latin typeface="+mj-lt"/>
              <a:cs typeface="Calibri (Headings)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82615" y="5931815"/>
            <a:ext cx="56260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+mj-lt"/>
                <a:cs typeface="Calibri (Headings)"/>
              </a:rPr>
              <a:t>Sender Class Diagram</a:t>
            </a:r>
            <a:endParaRPr lang="en-US" sz="2500" dirty="0">
              <a:latin typeface="+mj-lt"/>
              <a:cs typeface="Calibri (Headings)"/>
            </a:endParaRPr>
          </a:p>
        </p:txBody>
      </p:sp>
      <p:pic>
        <p:nvPicPr>
          <p:cNvPr id="5" name="Picture 4" descr="SenderAppClassDiagr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05" y="1860626"/>
            <a:ext cx="7188204" cy="347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149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57191" y="1269886"/>
            <a:ext cx="52907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State Machine: Carousel Controller</a:t>
            </a:r>
          </a:p>
        </p:txBody>
      </p:sp>
      <p:pic>
        <p:nvPicPr>
          <p:cNvPr id="5" name="Picture 4" descr="CarouselControllerStateS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546" y="2552100"/>
            <a:ext cx="2868802" cy="2833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1003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36619" y="1269886"/>
            <a:ext cx="6048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State Machine: Campaign List Controller</a:t>
            </a:r>
          </a:p>
        </p:txBody>
      </p:sp>
      <p:pic>
        <p:nvPicPr>
          <p:cNvPr id="2" name="Picture 1" descr="CampaignListControllerStateDiagr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238" y="2404153"/>
            <a:ext cx="3253521" cy="324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8154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Users do n</a:t>
            </a:r>
            <a:r>
              <a:rPr lang="fr-FR" dirty="0" smtClean="0"/>
              <a:t>o</a:t>
            </a:r>
            <a:r>
              <a:rPr lang="en-US" dirty="0" smtClean="0"/>
              <a:t>t have a convenient and effective way of display their account images in a slideshow format, on large screens </a:t>
            </a:r>
          </a:p>
          <a:p>
            <a:r>
              <a:rPr lang="en-US" dirty="0" smtClean="0"/>
              <a:t>Users do not have the control to dynamically modify the display of their images on the large screen.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152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4113" y="1306873"/>
            <a:ext cx="24677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Main Algorithm</a:t>
            </a:r>
            <a:r>
              <a:rPr lang="en-US" sz="2800" dirty="0"/>
              <a:t> </a:t>
            </a:r>
            <a:endParaRPr lang="en-US" sz="2800" dirty="0" smtClean="0"/>
          </a:p>
        </p:txBody>
      </p:sp>
      <p:pic>
        <p:nvPicPr>
          <p:cNvPr id="4" name="Picture 3" descr="Main_Algorithm (8)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921"/>
          <a:stretch/>
        </p:blipFill>
        <p:spPr>
          <a:xfrm>
            <a:off x="2613892" y="1910993"/>
            <a:ext cx="3407815" cy="4463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5191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46357" y="1245228"/>
            <a:ext cx="17031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Test Cases </a:t>
            </a:r>
          </a:p>
        </p:txBody>
      </p:sp>
      <p:sp>
        <p:nvSpPr>
          <p:cNvPr id="5" name="Rectangle 4"/>
          <p:cNvSpPr/>
          <p:nvPr/>
        </p:nvSpPr>
        <p:spPr>
          <a:xfrm>
            <a:off x="1467232" y="1810838"/>
            <a:ext cx="664839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Use Case : Connect </a:t>
            </a:r>
            <a:r>
              <a:rPr lang="en-US" b="1" dirty="0"/>
              <a:t>to </a:t>
            </a:r>
            <a:r>
              <a:rPr lang="en-US" b="1" dirty="0" err="1" smtClean="0"/>
              <a:t>Chromecast</a:t>
            </a:r>
            <a:r>
              <a:rPr lang="en-US" b="1" dirty="0" smtClean="0"/>
              <a:t> </a:t>
            </a:r>
            <a:r>
              <a:rPr lang="en-US" b="1" dirty="0"/>
              <a:t>Sunny Day</a:t>
            </a:r>
            <a:endParaRPr lang="en-US" dirty="0"/>
          </a:p>
          <a:p>
            <a:r>
              <a:rPr lang="en-US" dirty="0"/>
              <a:t>	</a:t>
            </a:r>
            <a:r>
              <a:rPr lang="en-US" b="1" dirty="0"/>
              <a:t>Purpose:</a:t>
            </a:r>
            <a:endParaRPr lang="en-US" dirty="0"/>
          </a:p>
          <a:p>
            <a:r>
              <a:rPr lang="en-US" dirty="0"/>
              <a:t>Ensure that the user can connect to the Chrome cast device running.</a:t>
            </a:r>
          </a:p>
          <a:p>
            <a:r>
              <a:rPr lang="en-US" dirty="0"/>
              <a:t>	</a:t>
            </a:r>
            <a:r>
              <a:rPr lang="en-US" b="1" dirty="0"/>
              <a:t>Test Setup Environment: </a:t>
            </a:r>
            <a:endParaRPr lang="en-US" dirty="0"/>
          </a:p>
          <a:p>
            <a:r>
              <a:rPr lang="en-US" dirty="0"/>
              <a:t>Test run </a:t>
            </a:r>
            <a:r>
              <a:rPr lang="en-US" dirty="0" smtClean="0"/>
              <a:t>using actual IOS Device and a running </a:t>
            </a:r>
            <a:r>
              <a:rPr lang="en-US" dirty="0" err="1" smtClean="0"/>
              <a:t>Chromecast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/>
              <a:t>	</a:t>
            </a:r>
            <a:r>
              <a:rPr lang="en-US" b="1" dirty="0"/>
              <a:t>Test Input(s):</a:t>
            </a:r>
            <a:endParaRPr lang="en-US" dirty="0"/>
          </a:p>
          <a:p>
            <a:pPr lvl="0"/>
            <a:r>
              <a:rPr lang="en-US" dirty="0"/>
              <a:t>User presses the Connect to Chrome cast device button.</a:t>
            </a:r>
          </a:p>
          <a:p>
            <a:pPr lvl="0"/>
            <a:r>
              <a:rPr lang="en-US" dirty="0"/>
              <a:t>User selects the  Chrome cast device to connect to.</a:t>
            </a:r>
          </a:p>
          <a:p>
            <a:r>
              <a:rPr lang="en-US" dirty="0"/>
              <a:t>	</a:t>
            </a:r>
            <a:r>
              <a:rPr lang="en-US" b="1" dirty="0"/>
              <a:t>Expected Output(s):</a:t>
            </a:r>
            <a:endParaRPr lang="en-US" dirty="0"/>
          </a:p>
          <a:p>
            <a:r>
              <a:rPr lang="en-US" b="1" dirty="0"/>
              <a:t>	</a:t>
            </a:r>
            <a:r>
              <a:rPr lang="en-US" dirty="0"/>
              <a:t>User is connected to the Chrome cast device and has a </a:t>
            </a:r>
            <a:r>
              <a:rPr lang="en-US" dirty="0" smtClean="0"/>
              <a:t>launched the receiver app on the device.</a:t>
            </a:r>
            <a:endParaRPr lang="en-US" dirty="0"/>
          </a:p>
          <a:p>
            <a:r>
              <a:rPr lang="en-US" dirty="0"/>
              <a:t>	</a:t>
            </a:r>
            <a:r>
              <a:rPr lang="en-US" b="1" dirty="0"/>
              <a:t>Actual Output(s):</a:t>
            </a:r>
            <a:endParaRPr lang="en-US" dirty="0"/>
          </a:p>
          <a:p>
            <a:r>
              <a:rPr lang="en-US" dirty="0"/>
              <a:t>The device is connected to the Chrome cast device </a:t>
            </a:r>
            <a:r>
              <a:rPr lang="en-US" dirty="0" smtClean="0"/>
              <a:t>and has launched the receiver application. </a:t>
            </a:r>
            <a:r>
              <a:rPr lang="en-US" b="1" dirty="0"/>
              <a:t>(TEST PASSED)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181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46357" y="1245228"/>
            <a:ext cx="17031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Test Cases </a:t>
            </a:r>
          </a:p>
        </p:txBody>
      </p:sp>
      <p:sp>
        <p:nvSpPr>
          <p:cNvPr id="5" name="Rectangle 4"/>
          <p:cNvSpPr/>
          <p:nvPr/>
        </p:nvSpPr>
        <p:spPr>
          <a:xfrm>
            <a:off x="1220639" y="1810838"/>
            <a:ext cx="664839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Use Case: </a:t>
            </a:r>
            <a:r>
              <a:rPr lang="en-US" b="1" dirty="0"/>
              <a:t>Connect to </a:t>
            </a:r>
            <a:r>
              <a:rPr lang="en-US" b="1" dirty="0" err="1" smtClean="0"/>
              <a:t>Chromecast</a:t>
            </a:r>
            <a:r>
              <a:rPr lang="en-US" b="1" dirty="0" smtClean="0"/>
              <a:t> </a:t>
            </a:r>
            <a:r>
              <a:rPr lang="en-US" b="1" dirty="0"/>
              <a:t>Rainy Day</a:t>
            </a:r>
            <a:endParaRPr lang="en-US" dirty="0"/>
          </a:p>
          <a:p>
            <a:r>
              <a:rPr lang="en-US" b="1" dirty="0"/>
              <a:t>	</a:t>
            </a:r>
            <a:r>
              <a:rPr lang="en-US" b="1" dirty="0" smtClean="0"/>
              <a:t>Purpose</a:t>
            </a:r>
            <a:r>
              <a:rPr lang="en-US" b="1" dirty="0"/>
              <a:t>:</a:t>
            </a:r>
            <a:endParaRPr lang="en-US" dirty="0"/>
          </a:p>
          <a:p>
            <a:r>
              <a:rPr lang="en-US" dirty="0"/>
              <a:t>Ensure that a user cannot connect to a device that is not a </a:t>
            </a:r>
            <a:r>
              <a:rPr lang="en-US" dirty="0" err="1" smtClean="0"/>
              <a:t>Chromecast</a:t>
            </a:r>
            <a:r>
              <a:rPr lang="en-US" dirty="0" smtClean="0"/>
              <a:t> device.</a:t>
            </a:r>
            <a:endParaRPr lang="en-US" dirty="0"/>
          </a:p>
          <a:p>
            <a:r>
              <a:rPr lang="en-US" dirty="0"/>
              <a:t>	</a:t>
            </a:r>
            <a:r>
              <a:rPr lang="en-US" b="1" dirty="0"/>
              <a:t>Test Setup Environment: </a:t>
            </a:r>
            <a:endParaRPr lang="en-US" dirty="0"/>
          </a:p>
          <a:p>
            <a:r>
              <a:rPr lang="en-US" dirty="0"/>
              <a:t>Test run on the IOS simulator, with a APPLE TV device as the device to connect to.</a:t>
            </a:r>
          </a:p>
          <a:p>
            <a:r>
              <a:rPr lang="en-US" dirty="0"/>
              <a:t>	</a:t>
            </a:r>
            <a:r>
              <a:rPr lang="en-US" b="1" dirty="0"/>
              <a:t>Test Input(s):</a:t>
            </a:r>
            <a:endParaRPr lang="en-US" dirty="0"/>
          </a:p>
          <a:p>
            <a:pPr lvl="0"/>
            <a:r>
              <a:rPr lang="en-US" dirty="0"/>
              <a:t>User presses the Connect to Chrome cast button.</a:t>
            </a:r>
          </a:p>
          <a:p>
            <a:pPr lvl="0"/>
            <a:r>
              <a:rPr lang="en-US" dirty="0"/>
              <a:t>User selects a Device that </a:t>
            </a:r>
            <a:r>
              <a:rPr lang="en-US" dirty="0" smtClean="0"/>
              <a:t>is a Apple TV device</a:t>
            </a:r>
            <a:r>
              <a:rPr lang="en-US" dirty="0"/>
              <a:t>. </a:t>
            </a:r>
          </a:p>
          <a:p>
            <a:r>
              <a:rPr lang="en-US" dirty="0"/>
              <a:t>	</a:t>
            </a:r>
            <a:r>
              <a:rPr lang="en-US" b="1" dirty="0"/>
              <a:t>Expected Output(s):</a:t>
            </a:r>
            <a:endParaRPr lang="en-US" dirty="0"/>
          </a:p>
          <a:p>
            <a:r>
              <a:rPr lang="en-US" dirty="0"/>
              <a:t>An error message saying that the device selected by the user is not supported by the system.</a:t>
            </a:r>
          </a:p>
          <a:p>
            <a:r>
              <a:rPr lang="en-US" dirty="0"/>
              <a:t>	</a:t>
            </a:r>
            <a:r>
              <a:rPr lang="en-US" b="1" dirty="0"/>
              <a:t>Actual Output(s):</a:t>
            </a:r>
            <a:endParaRPr lang="en-US" dirty="0"/>
          </a:p>
          <a:p>
            <a:r>
              <a:rPr lang="en-US" dirty="0"/>
              <a:t> App displays the following error: </a:t>
            </a:r>
            <a:r>
              <a:rPr lang="en-US" dirty="0" err="1"/>
              <a:t>Error:Invalid</a:t>
            </a:r>
            <a:r>
              <a:rPr lang="en-US" dirty="0"/>
              <a:t> Device. </a:t>
            </a:r>
            <a:r>
              <a:rPr lang="en-US" b="1" dirty="0"/>
              <a:t>(TEST PASSED)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8036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46357" y="1245228"/>
            <a:ext cx="17031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Test Cases </a:t>
            </a:r>
          </a:p>
        </p:txBody>
      </p:sp>
      <p:sp>
        <p:nvSpPr>
          <p:cNvPr id="5" name="Rectangle 4"/>
          <p:cNvSpPr/>
          <p:nvPr/>
        </p:nvSpPr>
        <p:spPr>
          <a:xfrm>
            <a:off x="1220639" y="1810838"/>
            <a:ext cx="664839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Use Case : Select </a:t>
            </a:r>
            <a:r>
              <a:rPr lang="en-US" b="1" dirty="0"/>
              <a:t>Campaign Sunny Day</a:t>
            </a:r>
            <a:endParaRPr lang="en-US" dirty="0"/>
          </a:p>
          <a:p>
            <a:r>
              <a:rPr lang="en-US" dirty="0"/>
              <a:t>	</a:t>
            </a:r>
            <a:r>
              <a:rPr lang="en-US" b="1" dirty="0"/>
              <a:t>Purpose:</a:t>
            </a:r>
            <a:endParaRPr lang="en-US" dirty="0"/>
          </a:p>
          <a:p>
            <a:r>
              <a:rPr lang="en-US" dirty="0"/>
              <a:t>Ensure that </a:t>
            </a:r>
            <a:r>
              <a:rPr lang="en-US" dirty="0" smtClean="0"/>
              <a:t>when a message is received the receiver application displays the data.</a:t>
            </a:r>
            <a:endParaRPr lang="en-US" dirty="0"/>
          </a:p>
          <a:p>
            <a:r>
              <a:rPr lang="en-US" dirty="0"/>
              <a:t>	</a:t>
            </a:r>
            <a:r>
              <a:rPr lang="en-US" b="1" dirty="0"/>
              <a:t>Test Setup Environment: </a:t>
            </a:r>
            <a:endParaRPr lang="en-US" dirty="0"/>
          </a:p>
          <a:p>
            <a:r>
              <a:rPr lang="en-US" dirty="0"/>
              <a:t>Test run </a:t>
            </a:r>
            <a:r>
              <a:rPr lang="en-US" dirty="0" smtClean="0"/>
              <a:t>with Karma </a:t>
            </a:r>
            <a:r>
              <a:rPr lang="en-US" dirty="0"/>
              <a:t>Test </a:t>
            </a:r>
            <a:r>
              <a:rPr lang="en-US" dirty="0" smtClean="0"/>
              <a:t>Runner and Jasmine, on Google </a:t>
            </a:r>
            <a:r>
              <a:rPr lang="en-US" dirty="0"/>
              <a:t>Chrome browser. </a:t>
            </a:r>
          </a:p>
          <a:p>
            <a:r>
              <a:rPr lang="en-US" dirty="0"/>
              <a:t>	</a:t>
            </a:r>
            <a:r>
              <a:rPr lang="en-US" b="1" dirty="0"/>
              <a:t>Test Input(s):</a:t>
            </a:r>
            <a:endParaRPr lang="en-US" dirty="0"/>
          </a:p>
          <a:p>
            <a:pPr lvl="0"/>
            <a:r>
              <a:rPr lang="en-US" dirty="0" smtClean="0"/>
              <a:t>Test </a:t>
            </a:r>
            <a:r>
              <a:rPr lang="en-US" dirty="0"/>
              <a:t>simulates message by proving a stubbed message </a:t>
            </a:r>
            <a:r>
              <a:rPr lang="en-US" dirty="0" smtClean="0"/>
              <a:t>object and API response.</a:t>
            </a:r>
            <a:endParaRPr lang="en-US" dirty="0"/>
          </a:p>
          <a:p>
            <a:r>
              <a:rPr lang="en-US" dirty="0"/>
              <a:t>	</a:t>
            </a:r>
            <a:r>
              <a:rPr lang="en-US" b="1" dirty="0"/>
              <a:t>Expected Output(s):</a:t>
            </a:r>
            <a:endParaRPr lang="en-US" dirty="0"/>
          </a:p>
          <a:p>
            <a:r>
              <a:rPr lang="en-US" dirty="0" smtClean="0"/>
              <a:t> Carousel </a:t>
            </a:r>
            <a:r>
              <a:rPr lang="en-US" dirty="0"/>
              <a:t>object </a:t>
            </a:r>
            <a:r>
              <a:rPr lang="en-US" dirty="0" smtClean="0"/>
              <a:t>should holds </a:t>
            </a:r>
            <a:r>
              <a:rPr lang="en-US" dirty="0"/>
              <a:t>the images from the </a:t>
            </a:r>
            <a:r>
              <a:rPr lang="en-US" dirty="0" smtClean="0"/>
              <a:t>message and is displaying them on the screen.</a:t>
            </a:r>
            <a:endParaRPr lang="en-US" dirty="0"/>
          </a:p>
          <a:p>
            <a:r>
              <a:rPr lang="en-US" dirty="0"/>
              <a:t>	</a:t>
            </a:r>
            <a:r>
              <a:rPr lang="en-US" b="1" dirty="0"/>
              <a:t>Actual Output(s):</a:t>
            </a:r>
            <a:endParaRPr lang="en-US" dirty="0"/>
          </a:p>
          <a:p>
            <a:r>
              <a:rPr lang="en-US" dirty="0" smtClean="0"/>
              <a:t>Image slideshow displayed </a:t>
            </a:r>
            <a:r>
              <a:rPr lang="en-US" b="1" dirty="0" smtClean="0"/>
              <a:t>(</a:t>
            </a:r>
            <a:r>
              <a:rPr lang="en-US" b="1" dirty="0"/>
              <a:t>TEST PASSED)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597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46357" y="1245228"/>
            <a:ext cx="17031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Test Cases </a:t>
            </a:r>
          </a:p>
        </p:txBody>
      </p:sp>
      <p:sp>
        <p:nvSpPr>
          <p:cNvPr id="5" name="Rectangle 4"/>
          <p:cNvSpPr/>
          <p:nvPr/>
        </p:nvSpPr>
        <p:spPr>
          <a:xfrm>
            <a:off x="1220639" y="1810838"/>
            <a:ext cx="664839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Use Case : Select Campaign </a:t>
            </a:r>
            <a:r>
              <a:rPr lang="en-US" b="1" dirty="0"/>
              <a:t>Rainy Day</a:t>
            </a:r>
            <a:endParaRPr lang="en-US" dirty="0"/>
          </a:p>
          <a:p>
            <a:r>
              <a:rPr lang="en-US" dirty="0"/>
              <a:t>	</a:t>
            </a:r>
            <a:r>
              <a:rPr lang="en-US" b="1" dirty="0"/>
              <a:t>Purpose:</a:t>
            </a:r>
            <a:endParaRPr lang="en-US" dirty="0"/>
          </a:p>
          <a:p>
            <a:r>
              <a:rPr lang="en-US" dirty="0"/>
              <a:t>S</a:t>
            </a:r>
            <a:r>
              <a:rPr lang="en-US" dirty="0" smtClean="0"/>
              <a:t>elects </a:t>
            </a:r>
            <a:r>
              <a:rPr lang="en-US" dirty="0"/>
              <a:t>a Campaign </a:t>
            </a:r>
            <a:r>
              <a:rPr lang="en-US" dirty="0" smtClean="0"/>
              <a:t>the </a:t>
            </a:r>
            <a:r>
              <a:rPr lang="en-US" dirty="0"/>
              <a:t>receiver application is not connected to the </a:t>
            </a:r>
            <a:r>
              <a:rPr lang="en-US" dirty="0" smtClean="0"/>
              <a:t>sender is not received by the system.</a:t>
            </a:r>
            <a:endParaRPr lang="en-US" dirty="0"/>
          </a:p>
          <a:p>
            <a:r>
              <a:rPr lang="en-US" dirty="0"/>
              <a:t>	</a:t>
            </a:r>
            <a:r>
              <a:rPr lang="en-US" b="1" dirty="0"/>
              <a:t>Test Setup Environment: </a:t>
            </a:r>
            <a:endParaRPr lang="en-US" dirty="0"/>
          </a:p>
          <a:p>
            <a:r>
              <a:rPr lang="en-US" dirty="0"/>
              <a:t>Test setup using the actual mobile device with the Chrome cast device disconnected to screen.</a:t>
            </a:r>
          </a:p>
          <a:p>
            <a:r>
              <a:rPr lang="en-US" dirty="0"/>
              <a:t>	</a:t>
            </a:r>
            <a:r>
              <a:rPr lang="en-US" b="1" dirty="0"/>
              <a:t>Test Input(s):</a:t>
            </a:r>
            <a:endParaRPr lang="en-US" dirty="0"/>
          </a:p>
          <a:p>
            <a:pPr lvl="0"/>
            <a:r>
              <a:rPr lang="en-US" dirty="0"/>
              <a:t>User selects a Campaign from the Campaign List.</a:t>
            </a:r>
          </a:p>
          <a:p>
            <a:r>
              <a:rPr lang="en-US" dirty="0"/>
              <a:t>	</a:t>
            </a:r>
            <a:r>
              <a:rPr lang="en-US" b="1" dirty="0"/>
              <a:t>Expected Output(s):</a:t>
            </a:r>
            <a:endParaRPr lang="en-US" dirty="0"/>
          </a:p>
          <a:p>
            <a:r>
              <a:rPr lang="en-US" dirty="0"/>
              <a:t>System </a:t>
            </a:r>
            <a:r>
              <a:rPr lang="en-US" dirty="0" smtClean="0"/>
              <a:t>should disregard the message.</a:t>
            </a:r>
            <a:endParaRPr lang="en-US" dirty="0"/>
          </a:p>
          <a:p>
            <a:r>
              <a:rPr lang="en-US" dirty="0"/>
              <a:t>	</a:t>
            </a:r>
            <a:r>
              <a:rPr lang="en-US" b="1" dirty="0"/>
              <a:t>Actual Output(s):</a:t>
            </a:r>
            <a:endParaRPr lang="en-US" dirty="0"/>
          </a:p>
          <a:p>
            <a:r>
              <a:rPr lang="en-US" dirty="0" smtClean="0"/>
              <a:t>Message not received.</a:t>
            </a:r>
            <a:r>
              <a:rPr lang="en-US" b="1" dirty="0"/>
              <a:t>(TEST PASSED)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257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46357" y="623376"/>
            <a:ext cx="14112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Demo!!!</a:t>
            </a:r>
          </a:p>
        </p:txBody>
      </p:sp>
    </p:spTree>
    <p:extLst>
      <p:ext uri="{BB962C8B-B14F-4D97-AF65-F5344CB8AC3E}">
        <p14:creationId xmlns:p14="http://schemas.microsoft.com/office/powerpoint/2010/main" val="34298888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70111" y="2822221"/>
            <a:ext cx="202731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Thank You. 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74598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 users to use applications such as Microsoft's PowerPoint to manually create image sideshows.</a:t>
            </a:r>
          </a:p>
          <a:p>
            <a:r>
              <a:rPr lang="en-US" dirty="0" smtClean="0"/>
              <a:t>Require users to connect their computers to the desired display screen.</a:t>
            </a:r>
          </a:p>
          <a:p>
            <a:r>
              <a:rPr lang="en-US" dirty="0" smtClean="0"/>
              <a:t>Require users to use services from companies such as </a:t>
            </a:r>
            <a:r>
              <a:rPr lang="en-US" dirty="0" err="1" smtClean="0"/>
              <a:t>Tintup</a:t>
            </a:r>
            <a:r>
              <a:rPr lang="en-US" dirty="0" smtClean="0"/>
              <a:t> that can cost upwards of $1000 dollars/month.</a:t>
            </a:r>
          </a:p>
          <a:p>
            <a:r>
              <a:rPr lang="en-US" dirty="0" smtClean="0"/>
              <a:t>Require users to use mobile applications such as </a:t>
            </a:r>
            <a:r>
              <a:rPr lang="en-US" dirty="0" err="1" smtClean="0"/>
              <a:t>AllCast</a:t>
            </a:r>
            <a:r>
              <a:rPr lang="en-US" dirty="0" smtClean="0"/>
              <a:t> that have a limited source of images and offer few customization features.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886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61148" y="1216545"/>
            <a:ext cx="56260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+mj-lt"/>
                <a:cs typeface="Calibri (Headings)"/>
              </a:rPr>
              <a:t>Project Schedule</a:t>
            </a:r>
            <a:endParaRPr lang="en-US" sz="2800" dirty="0">
              <a:latin typeface="+mj-lt"/>
              <a:cs typeface="Calibri (Headings)"/>
            </a:endParaRPr>
          </a:p>
        </p:txBody>
      </p:sp>
      <p:pic>
        <p:nvPicPr>
          <p:cNvPr id="4" name="Picture 3" descr="REAL SW (1)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76" y="1907469"/>
            <a:ext cx="8766404" cy="389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994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8293" y="1312069"/>
            <a:ext cx="56260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 Case Diagram</a:t>
            </a:r>
          </a:p>
        </p:txBody>
      </p:sp>
      <p:pic>
        <p:nvPicPr>
          <p:cNvPr id="4" name="Picture 3" descr="UseCaseDiagram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8286" y="1245227"/>
            <a:ext cx="3927645" cy="5087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194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12463" y="1212518"/>
            <a:ext cx="56260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+mj-lt"/>
                <a:cs typeface="Calibri (Headings)"/>
              </a:rPr>
              <a:t>User Stories</a:t>
            </a:r>
            <a:endParaRPr lang="en-US" sz="2800" dirty="0">
              <a:latin typeface="+mj-lt"/>
              <a:cs typeface="Calibri (Headings)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517" y="2256205"/>
            <a:ext cx="82855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Title : Connect to </a:t>
            </a:r>
            <a:r>
              <a:rPr lang="en-US" dirty="0" err="1" smtClean="0"/>
              <a:t>Chromecast</a:t>
            </a:r>
            <a:r>
              <a:rPr lang="en-US" dirty="0" smtClean="0"/>
              <a:t> Device</a:t>
            </a:r>
          </a:p>
          <a:p>
            <a:endParaRPr lang="en-US" dirty="0"/>
          </a:p>
          <a:p>
            <a:r>
              <a:rPr lang="en-US" dirty="0" smtClean="0"/>
              <a:t>Description: As a user I would like to be able to connect to a </a:t>
            </a:r>
            <a:r>
              <a:rPr lang="en-US" dirty="0" err="1" smtClean="0"/>
              <a:t>Chromecast</a:t>
            </a:r>
            <a:r>
              <a:rPr lang="en-US" dirty="0" smtClean="0"/>
              <a:t> device </a:t>
            </a:r>
          </a:p>
          <a:p>
            <a:endParaRPr lang="en-US" dirty="0"/>
          </a:p>
        </p:txBody>
      </p:sp>
      <p:pic>
        <p:nvPicPr>
          <p:cNvPr id="4" name="Picture 3" descr="Screen Shot 2015-04-30 at 1.54.51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2" y="1689572"/>
            <a:ext cx="8643107" cy="4304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6633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12463" y="1212518"/>
            <a:ext cx="56260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+mj-lt"/>
                <a:cs typeface="Calibri (Headings)"/>
              </a:rPr>
              <a:t>User Stories</a:t>
            </a:r>
            <a:endParaRPr lang="en-US" sz="2800" dirty="0">
              <a:latin typeface="+mj-lt"/>
              <a:cs typeface="Calibri (Headings)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5517" y="2256205"/>
            <a:ext cx="82855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Title : Connect to </a:t>
            </a:r>
            <a:r>
              <a:rPr lang="en-US" dirty="0" err="1" smtClean="0"/>
              <a:t>Chromecast</a:t>
            </a:r>
            <a:r>
              <a:rPr lang="en-US" dirty="0" smtClean="0"/>
              <a:t> Device</a:t>
            </a:r>
          </a:p>
          <a:p>
            <a:endParaRPr lang="en-US" dirty="0"/>
          </a:p>
          <a:p>
            <a:r>
              <a:rPr lang="en-US" dirty="0" smtClean="0"/>
              <a:t>Description: As a user I would like to be able to connect to a </a:t>
            </a:r>
            <a:r>
              <a:rPr lang="en-US" dirty="0" err="1" smtClean="0"/>
              <a:t>Chromecast</a:t>
            </a:r>
            <a:r>
              <a:rPr lang="en-US" dirty="0" smtClean="0"/>
              <a:t> device </a:t>
            </a:r>
          </a:p>
          <a:p>
            <a:endParaRPr lang="en-US" dirty="0"/>
          </a:p>
        </p:txBody>
      </p:sp>
      <p:pic>
        <p:nvPicPr>
          <p:cNvPr id="6" name="Picture 5" descr="Screen Shot 2015-04-30 at 3.23.19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94" y="1735738"/>
            <a:ext cx="8643107" cy="4284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542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12463" y="1052241"/>
            <a:ext cx="56260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+mj-lt"/>
                <a:cs typeface="Calibri (Headings)"/>
              </a:rPr>
              <a:t>Use Cases</a:t>
            </a:r>
            <a:endParaRPr lang="en-US" sz="2800" dirty="0">
              <a:latin typeface="+mj-lt"/>
              <a:cs typeface="Calibri (Headings)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9605" y="1735738"/>
            <a:ext cx="876640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Use </a:t>
            </a:r>
            <a:r>
              <a:rPr lang="en-US" b="1" dirty="0" smtClean="0"/>
              <a:t>Case:</a:t>
            </a:r>
            <a:r>
              <a:rPr lang="en-US" dirty="0" smtClean="0"/>
              <a:t> Connect </a:t>
            </a:r>
            <a:r>
              <a:rPr lang="en-US" dirty="0"/>
              <a:t>to Chrome cast</a:t>
            </a:r>
          </a:p>
          <a:p>
            <a:pPr lvl="0"/>
            <a:endParaRPr lang="en-US" b="1" dirty="0" smtClean="0"/>
          </a:p>
          <a:p>
            <a:pPr lvl="0"/>
            <a:r>
              <a:rPr lang="en-US" b="1" dirty="0" smtClean="0"/>
              <a:t>Actor</a:t>
            </a:r>
            <a:r>
              <a:rPr lang="en-US" b="1" dirty="0"/>
              <a:t>: </a:t>
            </a:r>
            <a:r>
              <a:rPr lang="en-US" dirty="0"/>
              <a:t>User</a:t>
            </a:r>
          </a:p>
          <a:p>
            <a:pPr lvl="0"/>
            <a:endParaRPr lang="en-US" b="1" dirty="0" smtClean="0"/>
          </a:p>
          <a:p>
            <a:pPr lvl="0"/>
            <a:r>
              <a:rPr lang="en-US" b="1" dirty="0" smtClean="0"/>
              <a:t>Description</a:t>
            </a:r>
            <a:r>
              <a:rPr lang="en-US" b="1" dirty="0"/>
              <a:t>:</a:t>
            </a:r>
            <a:endParaRPr lang="en-US" dirty="0"/>
          </a:p>
          <a:p>
            <a:r>
              <a:rPr lang="en-US" dirty="0"/>
              <a:t>1. </a:t>
            </a:r>
            <a:r>
              <a:rPr lang="en-US" dirty="0" smtClean="0"/>
              <a:t> The </a:t>
            </a:r>
            <a:r>
              <a:rPr lang="en-US" dirty="0"/>
              <a:t>use case begins when the user presses the “Connect to Chrome cast“ button.</a:t>
            </a:r>
          </a:p>
          <a:p>
            <a:r>
              <a:rPr lang="en-US" dirty="0"/>
              <a:t>2.  The system then shows a list of Chrome cast devices on the network.</a:t>
            </a:r>
          </a:p>
          <a:p>
            <a:r>
              <a:rPr lang="en-US" dirty="0"/>
              <a:t>3.  The user then selects a device from the list of devices.</a:t>
            </a:r>
          </a:p>
          <a:p>
            <a:r>
              <a:rPr lang="en-US" dirty="0"/>
              <a:t>4.  The system then hides the list view and establishes a connection with the selected device.</a:t>
            </a:r>
          </a:p>
          <a:p>
            <a:r>
              <a:rPr lang="en-US" dirty="0"/>
              <a:t>5. The use case ends when the system launches the custom receiver application on the Chrome cast device and establishes a web App Session with the running application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147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12463" y="1052241"/>
            <a:ext cx="56260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+mj-lt"/>
                <a:cs typeface="Calibri (Headings)"/>
              </a:rPr>
              <a:t>Use Cases</a:t>
            </a:r>
            <a:endParaRPr lang="en-US" sz="2800" dirty="0">
              <a:latin typeface="+mj-lt"/>
              <a:cs typeface="Calibri (Headings)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9605" y="1735738"/>
            <a:ext cx="876640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Use </a:t>
            </a:r>
            <a:r>
              <a:rPr lang="en-US" b="1" dirty="0" smtClean="0"/>
              <a:t>Case:</a:t>
            </a:r>
            <a:r>
              <a:rPr lang="en-US" dirty="0" smtClean="0"/>
              <a:t> Select Campaign</a:t>
            </a:r>
            <a:endParaRPr lang="en-US" dirty="0"/>
          </a:p>
          <a:p>
            <a:pPr lvl="0"/>
            <a:endParaRPr lang="en-US" b="1" dirty="0" smtClean="0"/>
          </a:p>
          <a:p>
            <a:pPr lvl="0"/>
            <a:r>
              <a:rPr lang="en-US" b="1" dirty="0" smtClean="0"/>
              <a:t>Actor</a:t>
            </a:r>
            <a:r>
              <a:rPr lang="en-US" b="1" dirty="0"/>
              <a:t>: </a:t>
            </a:r>
            <a:r>
              <a:rPr lang="en-US" dirty="0"/>
              <a:t>User</a:t>
            </a:r>
          </a:p>
          <a:p>
            <a:pPr lvl="0"/>
            <a:endParaRPr lang="en-US" b="1" dirty="0" smtClean="0"/>
          </a:p>
          <a:p>
            <a:pPr lvl="0"/>
            <a:r>
              <a:rPr lang="en-US" b="1" dirty="0" smtClean="0"/>
              <a:t>Description</a:t>
            </a:r>
            <a:r>
              <a:rPr lang="en-US" b="1" dirty="0"/>
              <a:t>:</a:t>
            </a:r>
            <a:endParaRPr lang="en-US" dirty="0"/>
          </a:p>
          <a:p>
            <a:r>
              <a:rPr lang="en-US" dirty="0"/>
              <a:t>1. The use case begins when the user selects a campaign from the campaign list.</a:t>
            </a:r>
          </a:p>
          <a:p>
            <a:r>
              <a:rPr lang="en-US" dirty="0"/>
              <a:t>2. The system then sets the campaign as the active campaign.</a:t>
            </a:r>
          </a:p>
          <a:p>
            <a:r>
              <a:rPr lang="en-US" dirty="0"/>
              <a:t>3. The system then sends a JSON message to the custom receiver application.</a:t>
            </a:r>
          </a:p>
          <a:p>
            <a:r>
              <a:rPr lang="en-US" dirty="0"/>
              <a:t>4. The system then receives the message and parses the message.</a:t>
            </a:r>
          </a:p>
          <a:p>
            <a:r>
              <a:rPr lang="en-US" dirty="0"/>
              <a:t>5. The system identifies the message and fetches the necessary data.</a:t>
            </a:r>
          </a:p>
          <a:p>
            <a:r>
              <a:rPr lang="en-US" dirty="0"/>
              <a:t>6. The use case ends when the system creates and displays a image slideshow object with the fetched data.</a:t>
            </a:r>
          </a:p>
        </p:txBody>
      </p:sp>
    </p:spTree>
    <p:extLst>
      <p:ext uri="{BB962C8B-B14F-4D97-AF65-F5344CB8AC3E}">
        <p14:creationId xmlns:p14="http://schemas.microsoft.com/office/powerpoint/2010/main" val="3811321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po">
  <a:themeElements>
    <a:clrScheme name="Expo">
      <a:dk1>
        <a:sysClr val="windowText" lastClr="000000"/>
      </a:dk1>
      <a:lt1>
        <a:sysClr val="window" lastClr="FFFFFF"/>
      </a:lt1>
      <a:dk2>
        <a:srgbClr val="263B86"/>
      </a:dk2>
      <a:lt2>
        <a:srgbClr val="76B6F2"/>
      </a:lt2>
      <a:accent1>
        <a:srgbClr val="FBC01E"/>
      </a:accent1>
      <a:accent2>
        <a:srgbClr val="EFE1A2"/>
      </a:accent2>
      <a:accent3>
        <a:srgbClr val="FA8716"/>
      </a:accent3>
      <a:accent4>
        <a:srgbClr val="BE0204"/>
      </a:accent4>
      <a:accent5>
        <a:srgbClr val="640F10"/>
      </a:accent5>
      <a:accent6>
        <a:srgbClr val="7E13E3"/>
      </a:accent6>
      <a:hlink>
        <a:srgbClr val="D2D200"/>
      </a:hlink>
      <a:folHlink>
        <a:srgbClr val="D0B9F8"/>
      </a:folHlink>
    </a:clrScheme>
    <a:fontScheme name="Expo">
      <a:majorFont>
        <a:latin typeface="Calibri"/>
        <a:ea typeface=""/>
        <a:cs typeface=""/>
        <a:font script="Jpan" typeface="ＭＳ ゴシック"/>
      </a:majorFont>
      <a:minorFont>
        <a:latin typeface="Calibri"/>
        <a:ea typeface=""/>
        <a:cs typeface=""/>
        <a:font script="Jpan" typeface="ＭＳ ゴシック"/>
      </a:minorFont>
    </a:fontScheme>
    <a:fmtScheme name="Expo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3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93000"/>
                <a:satMod val="130000"/>
              </a:schemeClr>
            </a:gs>
            <a:gs pos="60000">
              <a:schemeClr val="phClr">
                <a:tint val="80000"/>
                <a:shade val="93000"/>
                <a:satMod val="130000"/>
              </a:schemeClr>
            </a:gs>
            <a:gs pos="100000">
              <a:schemeClr val="phClr">
                <a:tint val="50000"/>
                <a:shade val="94000"/>
                <a:alpha val="100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34925" cap="flat" cmpd="sng" algn="ctr"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8600000" scaled="0"/>
          </a:gra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C0C0C0">
                <a:alpha val="75000"/>
              </a:srgbClr>
            </a:innerShdw>
            <a:outerShdw blurRad="63500" dist="38100" dir="5400000" sx="105000" sy="105000" algn="br" rotWithShape="0">
              <a:srgbClr val="000000">
                <a:alpha val="30000"/>
              </a:srgbClr>
            </a:outerShdw>
          </a:effectLst>
        </a:effectStyle>
        <a:effectStyle>
          <a:effectLst>
            <a:innerShdw blurRad="50800" dist="25400" dir="16200000">
              <a:srgbClr val="C0C0C0">
                <a:alpha val="75000"/>
              </a:srgbClr>
            </a:innerShdw>
            <a:reflection blurRad="63500" stA="40000" endPos="50000" dist="127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Expo.thmx</Template>
  <TotalTime>7935</TotalTime>
  <Words>623</Words>
  <Application>Microsoft Macintosh PowerPoint</Application>
  <PresentationFormat>On-screen Show (4:3)</PresentationFormat>
  <Paragraphs>209</Paragraphs>
  <Slides>26</Slides>
  <Notes>26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Expo</vt:lpstr>
      <vt:lpstr>Social Wall 2.0 </vt:lpstr>
      <vt:lpstr>Problem   </vt:lpstr>
      <vt:lpstr>Current Systems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Project: &lt;Project Title&gt; Student: &lt;Your Name&gt; Mentor: &lt;Mentor’s Name&gt;</dc:title>
  <dc:creator>SCS Admin</dc:creator>
  <cp:lastModifiedBy>steve-0 Nolan</cp:lastModifiedBy>
  <cp:revision>635</cp:revision>
  <dcterms:created xsi:type="dcterms:W3CDTF">2012-09-03T15:24:37Z</dcterms:created>
  <dcterms:modified xsi:type="dcterms:W3CDTF">2015-04-30T20:52:14Z</dcterms:modified>
</cp:coreProperties>
</file>