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7" r:id="rId11"/>
    <p:sldId id="275" r:id="rId12"/>
    <p:sldId id="268" r:id="rId13"/>
    <p:sldId id="276" r:id="rId14"/>
    <p:sldId id="270" r:id="rId15"/>
    <p:sldId id="272" r:id="rId16"/>
    <p:sldId id="277" r:id="rId17"/>
    <p:sldId id="278" r:id="rId18"/>
    <p:sldId id="281"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7358" autoAdjust="0"/>
  </p:normalViewPr>
  <p:slideViewPr>
    <p:cSldViewPr snapToGrid="0">
      <p:cViewPr varScale="1">
        <p:scale>
          <a:sx n="71" d="100"/>
          <a:sy n="71" d="100"/>
        </p:scale>
        <p:origin x="12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28B94-CCD4-4765-B4C5-84050D825FA2}" type="datetimeFigureOut">
              <a:rPr lang="en-US" smtClean="0"/>
              <a:t>4/30/2015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0E24BA-E930-41D3-9BE6-5E5DF3C8DF0F}" type="slidenum">
              <a:rPr lang="en-US" smtClean="0"/>
              <a:t>‹#›</a:t>
            </a:fld>
            <a:endParaRPr lang="en-US"/>
          </a:p>
        </p:txBody>
      </p:sp>
    </p:spTree>
    <p:extLst>
      <p:ext uri="{BB962C8B-B14F-4D97-AF65-F5344CB8AC3E}">
        <p14:creationId xmlns:p14="http://schemas.microsoft.com/office/powerpoint/2010/main" val="34735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Hello and welcome. </a:t>
            </a:r>
          </a:p>
          <a:p>
            <a:r>
              <a:rPr lang="en-US" sz="1200" kern="1200" dirty="0" smtClean="0">
                <a:solidFill>
                  <a:schemeClr val="tx1"/>
                </a:solidFill>
                <a:effectLst/>
                <a:latin typeface="+mn-lt"/>
                <a:ea typeface="+mn-ea"/>
                <a:cs typeface="+mn-cs"/>
              </a:rPr>
              <a:t>Thank you for attending my final presentation.</a:t>
            </a:r>
          </a:p>
          <a:p>
            <a:r>
              <a:rPr lang="en-US" sz="1200" kern="1200" dirty="0" smtClean="0">
                <a:solidFill>
                  <a:schemeClr val="tx1"/>
                </a:solidFill>
                <a:effectLst/>
                <a:latin typeface="+mn-lt"/>
                <a:ea typeface="+mn-ea"/>
                <a:cs typeface="+mn-cs"/>
              </a:rPr>
              <a:t>My name is Rogelio Alonso and I will presenting Virtual job Fair version5.0</a:t>
            </a:r>
          </a:p>
          <a:p>
            <a:r>
              <a:rPr lang="en-US" sz="1200" kern="1200" dirty="0" smtClean="0">
                <a:solidFill>
                  <a:schemeClr val="tx1"/>
                </a:solidFill>
                <a:effectLst/>
                <a:latin typeface="+mn-lt"/>
                <a:ea typeface="+mn-ea"/>
                <a:cs typeface="+mn-cs"/>
              </a:rPr>
              <a:t>A little of motivation, Virtual Job Fair is a web system that provide student with thousands of job visibility, and employer with the opportunity to tap talent at universities.</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1</a:t>
            </a:fld>
            <a:endParaRPr lang="en-US"/>
          </a:p>
        </p:txBody>
      </p:sp>
    </p:spTree>
    <p:extLst>
      <p:ext uri="{BB962C8B-B14F-4D97-AF65-F5344CB8AC3E}">
        <p14:creationId xmlns:p14="http://schemas.microsoft.com/office/powerpoint/2010/main" val="212619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continue, I would like to give credit to previous version members, I wish I have time to over all the names. </a:t>
            </a:r>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2</a:t>
            </a:fld>
            <a:endParaRPr lang="en-US"/>
          </a:p>
        </p:txBody>
      </p:sp>
    </p:spTree>
    <p:extLst>
      <p:ext uri="{BB962C8B-B14F-4D97-AF65-F5344CB8AC3E}">
        <p14:creationId xmlns:p14="http://schemas.microsoft.com/office/powerpoint/2010/main" val="4159038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I would like to mention my mentors, Juan Caraballo and Masoud Sadjadi.</a:t>
            </a:r>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3</a:t>
            </a:fld>
            <a:endParaRPr lang="en-US"/>
          </a:p>
        </p:txBody>
      </p:sp>
    </p:spTree>
    <p:extLst>
      <p:ext uri="{BB962C8B-B14F-4D97-AF65-F5344CB8AC3E}">
        <p14:creationId xmlns:p14="http://schemas.microsoft.com/office/powerpoint/2010/main" val="3364800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system started as a solution to the inability of employers to tap local talent at job fairs and universities due to geographical barriers. Also, employers don’t have the economic capabilities to recruit in multiples locations at the same time. Also, for the student inability to showcase skill and talents via email and not being able to connect with potential employer in real time. </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4</a:t>
            </a:fld>
            <a:endParaRPr lang="en-US"/>
          </a:p>
        </p:txBody>
      </p:sp>
    </p:spTree>
    <p:extLst>
      <p:ext uri="{BB962C8B-B14F-4D97-AF65-F5344CB8AC3E}">
        <p14:creationId xmlns:p14="http://schemas.microsoft.com/office/powerpoint/2010/main" val="284923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Version 4.0 had the following limitations:</a:t>
            </a:r>
          </a:p>
          <a:p>
            <a:r>
              <a:rPr lang="en-US" sz="1200" kern="1200" dirty="0" smtClean="0">
                <a:solidFill>
                  <a:schemeClr val="tx1"/>
                </a:solidFill>
                <a:effectLst/>
                <a:latin typeface="+mn-lt"/>
                <a:ea typeface="+mn-ea"/>
                <a:cs typeface="+mn-cs"/>
              </a:rPr>
              <a:t>Employer not able to fully access the system until access was granted by a system admin</a:t>
            </a:r>
          </a:p>
          <a:p>
            <a:r>
              <a:rPr lang="en-US" sz="1200" kern="1200" dirty="0" smtClean="0">
                <a:solidFill>
                  <a:schemeClr val="tx1"/>
                </a:solidFill>
                <a:effectLst/>
                <a:latin typeface="+mn-lt"/>
                <a:ea typeface="+mn-ea"/>
                <a:cs typeface="+mn-cs"/>
              </a:rPr>
              <a:t>No access to the system for guest</a:t>
            </a:r>
          </a:p>
          <a:p>
            <a:r>
              <a:rPr lang="en-US" sz="1200" kern="1200" dirty="0" smtClean="0">
                <a:solidFill>
                  <a:schemeClr val="tx1"/>
                </a:solidFill>
                <a:effectLst/>
                <a:latin typeface="+mn-lt"/>
                <a:ea typeface="+mn-ea"/>
                <a:cs typeface="+mn-cs"/>
              </a:rPr>
              <a:t>And job postings can only be placed by registered employers</a:t>
            </a:r>
          </a:p>
          <a:p>
            <a:r>
              <a:rPr lang="en-US" sz="1200" kern="1200" dirty="0" smtClean="0">
                <a:solidFill>
                  <a:schemeClr val="tx1"/>
                </a:solidFill>
                <a:effectLst/>
                <a:latin typeface="+mn-lt"/>
                <a:ea typeface="+mn-ea"/>
                <a:cs typeface="+mn-cs"/>
              </a:rPr>
              <a:t>We had the inability to replace your video and PDF resume</a:t>
            </a:r>
          </a:p>
          <a:p>
            <a:r>
              <a:rPr lang="en-US" sz="1200" kern="1200" dirty="0" smtClean="0">
                <a:solidFill>
                  <a:schemeClr val="tx1"/>
                </a:solidFill>
                <a:effectLst/>
                <a:latin typeface="+mn-lt"/>
                <a:ea typeface="+mn-ea"/>
                <a:cs typeface="+mn-cs"/>
              </a:rPr>
              <a:t>The job search is not 100% accurate</a:t>
            </a:r>
          </a:p>
          <a:p>
            <a:r>
              <a:rPr lang="en-US" sz="1200" kern="1200" dirty="0" smtClean="0">
                <a:solidFill>
                  <a:schemeClr val="tx1"/>
                </a:solidFill>
                <a:effectLst/>
                <a:latin typeface="+mn-lt"/>
                <a:ea typeface="+mn-ea"/>
                <a:cs typeface="+mn-cs"/>
              </a:rPr>
              <a:t>The system does not count with a regression test scrip</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5</a:t>
            </a:fld>
            <a:endParaRPr lang="en-US"/>
          </a:p>
        </p:txBody>
      </p:sp>
    </p:spTree>
    <p:extLst>
      <p:ext uri="{BB962C8B-B14F-4D97-AF65-F5344CB8AC3E}">
        <p14:creationId xmlns:p14="http://schemas.microsoft.com/office/powerpoint/2010/main" val="74838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a portion of my Gantt chart for this term, where I’ve listed all the users stories I’ve worked on.</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6</a:t>
            </a:fld>
            <a:endParaRPr lang="en-US"/>
          </a:p>
        </p:txBody>
      </p:sp>
    </p:spTree>
    <p:extLst>
      <p:ext uri="{BB962C8B-B14F-4D97-AF65-F5344CB8AC3E}">
        <p14:creationId xmlns:p14="http://schemas.microsoft.com/office/powerpoint/2010/main" val="1709425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 the first sprint I enable two new actors to the system, the guest Employer and Guest Student and gave them limited functionality.</a:t>
            </a:r>
          </a:p>
          <a:p>
            <a:r>
              <a:rPr lang="en-US" sz="1200" kern="1200" dirty="0" smtClean="0">
                <a:solidFill>
                  <a:schemeClr val="tx1"/>
                </a:solidFill>
                <a:effectLst/>
                <a:latin typeface="+mn-lt"/>
                <a:ea typeface="+mn-ea"/>
                <a:cs typeface="+mn-cs"/>
              </a:rPr>
              <a:t>I also tested the Student/employer actor user stories and created and automated test script that can be used in regression testing.</a:t>
            </a:r>
          </a:p>
          <a:p>
            <a:r>
              <a:rPr lang="en-US" sz="1200" kern="1200" dirty="0" smtClean="0">
                <a:solidFill>
                  <a:schemeClr val="tx1"/>
                </a:solidFill>
                <a:effectLst/>
                <a:latin typeface="+mn-lt"/>
                <a:ea typeface="+mn-ea"/>
                <a:cs typeface="+mn-cs"/>
              </a:rPr>
              <a:t>Allowed the Student to replace Video and PDF resume files.</a:t>
            </a:r>
          </a:p>
          <a:p>
            <a:r>
              <a:rPr lang="en-US" sz="1200" kern="1200" dirty="0" smtClean="0">
                <a:solidFill>
                  <a:schemeClr val="tx1"/>
                </a:solidFill>
                <a:effectLst/>
                <a:latin typeface="+mn-lt"/>
                <a:ea typeface="+mn-ea"/>
                <a:cs typeface="+mn-cs"/>
              </a:rPr>
              <a:t>Created a feasibility study for a search engine</a:t>
            </a:r>
          </a:p>
          <a:p>
            <a:r>
              <a:rPr lang="en-US" sz="1200" kern="1200" dirty="0" smtClean="0">
                <a:solidFill>
                  <a:schemeClr val="tx1"/>
                </a:solidFill>
                <a:effectLst/>
                <a:latin typeface="+mn-lt"/>
                <a:ea typeface="+mn-ea"/>
                <a:cs typeface="+mn-cs"/>
              </a:rPr>
              <a:t>And, in the last sprint Installed and configured Solr search engine and created an schema to index MySQL tables.</a:t>
            </a:r>
          </a:p>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7</a:t>
            </a:fld>
            <a:endParaRPr lang="en-US"/>
          </a:p>
        </p:txBody>
      </p:sp>
    </p:spTree>
    <p:extLst>
      <p:ext uri="{BB962C8B-B14F-4D97-AF65-F5344CB8AC3E}">
        <p14:creationId xmlns:p14="http://schemas.microsoft.com/office/powerpoint/2010/main" val="40409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0E24BA-E930-41D3-9BE6-5E5DF3C8DF0F}" type="slidenum">
              <a:rPr lang="en-US" smtClean="0"/>
              <a:t>8</a:t>
            </a:fld>
            <a:endParaRPr lang="en-US"/>
          </a:p>
        </p:txBody>
      </p:sp>
    </p:spTree>
    <p:extLst>
      <p:ext uri="{BB962C8B-B14F-4D97-AF65-F5344CB8AC3E}">
        <p14:creationId xmlns:p14="http://schemas.microsoft.com/office/powerpoint/2010/main" val="65020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46005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153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410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18331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7742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672778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3641749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425001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7979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B31D17-7153-45CD-AE45-8428844F0520}" type="datetimeFigureOut">
              <a:rPr lang="en-US" smtClean="0"/>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57751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B31D17-7153-45CD-AE45-8428844F0520}"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76079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B31D17-7153-45CD-AE45-8428844F0520}" type="datetimeFigureOut">
              <a:rPr lang="en-US" smtClean="0"/>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44173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B31D17-7153-45CD-AE45-8428844F0520}" type="datetimeFigureOut">
              <a:rPr lang="en-US" smtClean="0"/>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157150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31D17-7153-45CD-AE45-8428844F0520}" type="datetimeFigureOut">
              <a:rPr lang="en-US" smtClean="0"/>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305521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1D17-7153-45CD-AE45-8428844F0520}"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223687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B31D17-7153-45CD-AE45-8428844F0520}" type="datetimeFigureOut">
              <a:rPr lang="en-US" smtClean="0"/>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6C967C-6C51-4A62-99EE-F9954FA53C59}" type="slidenum">
              <a:rPr lang="en-US" smtClean="0"/>
              <a:t>‹#›</a:t>
            </a:fld>
            <a:endParaRPr lang="en-US"/>
          </a:p>
        </p:txBody>
      </p:sp>
    </p:spTree>
    <p:extLst>
      <p:ext uri="{BB962C8B-B14F-4D97-AF65-F5344CB8AC3E}">
        <p14:creationId xmlns:p14="http://schemas.microsoft.com/office/powerpoint/2010/main" val="3636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31D17-7153-45CD-AE45-8428844F0520}" type="datetimeFigureOut">
              <a:rPr lang="en-US" smtClean="0"/>
              <a:t>4/30/2015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6C967C-6C51-4A62-99EE-F9954FA53C59}" type="slidenum">
              <a:rPr lang="en-US" smtClean="0"/>
              <a:t>‹#›</a:t>
            </a:fld>
            <a:endParaRPr lang="en-US"/>
          </a:p>
        </p:txBody>
      </p:sp>
    </p:spTree>
    <p:extLst>
      <p:ext uri="{BB962C8B-B14F-4D97-AF65-F5344CB8AC3E}">
        <p14:creationId xmlns:p14="http://schemas.microsoft.com/office/powerpoint/2010/main" val="2840758022"/>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Job Fair v5.0</a:t>
            </a:r>
            <a:endParaRPr lang="en-US" dirty="0"/>
          </a:p>
        </p:txBody>
      </p:sp>
      <p:sp>
        <p:nvSpPr>
          <p:cNvPr id="3" name="Subtitle 2"/>
          <p:cNvSpPr>
            <a:spLocks noGrp="1"/>
          </p:cNvSpPr>
          <p:nvPr>
            <p:ph type="subTitle" idx="1"/>
          </p:nvPr>
        </p:nvSpPr>
        <p:spPr/>
        <p:txBody>
          <a:bodyPr/>
          <a:lstStyle/>
          <a:p>
            <a:r>
              <a:rPr lang="en-US" dirty="0" smtClean="0"/>
              <a:t>Final Presentation</a:t>
            </a:r>
            <a:endParaRPr lang="en-US" dirty="0"/>
          </a:p>
        </p:txBody>
      </p:sp>
      <p:sp>
        <p:nvSpPr>
          <p:cNvPr id="4" name="TextBox 3"/>
          <p:cNvSpPr txBox="1"/>
          <p:nvPr/>
        </p:nvSpPr>
        <p:spPr>
          <a:xfrm>
            <a:off x="6117771" y="4414618"/>
            <a:ext cx="3156232" cy="369332"/>
          </a:xfrm>
          <a:prstGeom prst="rect">
            <a:avLst/>
          </a:prstGeom>
          <a:noFill/>
        </p:spPr>
        <p:txBody>
          <a:bodyPr wrap="square" rtlCol="0">
            <a:spAutoFit/>
          </a:bodyPr>
          <a:lstStyle/>
          <a:p>
            <a:pPr algn="r"/>
            <a:r>
              <a:rPr lang="en-US" dirty="0" smtClean="0"/>
              <a:t>Rogelio Alonso</a:t>
            </a:r>
            <a:endParaRPr lang="en-US" dirty="0"/>
          </a:p>
        </p:txBody>
      </p:sp>
    </p:spTree>
    <p:extLst>
      <p:ext uri="{BB962C8B-B14F-4D97-AF65-F5344CB8AC3E}">
        <p14:creationId xmlns:p14="http://schemas.microsoft.com/office/powerpoint/2010/main" val="1954512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458" y="1546869"/>
            <a:ext cx="6269544" cy="5121199"/>
          </a:xfrm>
        </p:spPr>
      </p:pic>
    </p:spTree>
    <p:extLst>
      <p:ext uri="{BB962C8B-B14F-4D97-AF65-F5344CB8AC3E}">
        <p14:creationId xmlns:p14="http://schemas.microsoft.com/office/powerpoint/2010/main" val="3673310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78246" cy="1320800"/>
          </a:xfrm>
        </p:spPr>
        <p:txBody>
          <a:bodyPr/>
          <a:lstStyle/>
          <a:p>
            <a:r>
              <a:rPr lang="en-US" dirty="0" smtClean="0"/>
              <a:t>Sequence </a:t>
            </a:r>
            <a:r>
              <a:rPr lang="en-US" dirty="0" smtClean="0"/>
              <a:t>Diagram for Replace Video Resume</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199" y="1520604"/>
            <a:ext cx="6073602" cy="5209883"/>
          </a:xfrm>
        </p:spPr>
      </p:pic>
    </p:spTree>
    <p:extLst>
      <p:ext uri="{BB962C8B-B14F-4D97-AF65-F5344CB8AC3E}">
        <p14:creationId xmlns:p14="http://schemas.microsoft.com/office/powerpoint/2010/main" val="35916486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grpSp>
        <p:nvGrpSpPr>
          <p:cNvPr id="45" name="Group 3"/>
          <p:cNvGrpSpPr>
            <a:grpSpLocks/>
          </p:cNvGrpSpPr>
          <p:nvPr/>
        </p:nvGrpSpPr>
        <p:grpSpPr bwMode="auto">
          <a:xfrm>
            <a:off x="1051560" y="1360170"/>
            <a:ext cx="9601200" cy="5228395"/>
            <a:chOff x="10363200" y="32631144"/>
            <a:chExt cx="10598150" cy="8158102"/>
          </a:xfrm>
        </p:grpSpPr>
        <p:sp>
          <p:nvSpPr>
            <p:cNvPr id="46" name="Rounded Rectangle 45"/>
            <p:cNvSpPr/>
            <p:nvPr/>
          </p:nvSpPr>
          <p:spPr>
            <a:xfrm>
              <a:off x="14477902" y="38481102"/>
              <a:ext cx="2370893" cy="137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en-US" sz="2400" dirty="0" smtClean="0">
                  <a:solidFill>
                    <a:srgbClr val="FFFFFF"/>
                  </a:solidFill>
                </a:rPr>
                <a:t>Controller</a:t>
              </a:r>
            </a:p>
          </p:txBody>
        </p:sp>
        <p:sp>
          <p:nvSpPr>
            <p:cNvPr id="47" name="Rounded Rectangle 46"/>
            <p:cNvSpPr/>
            <p:nvPr/>
          </p:nvSpPr>
          <p:spPr>
            <a:xfrm>
              <a:off x="18311276" y="38465816"/>
              <a:ext cx="2650074"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t>Model</a:t>
              </a:r>
            </a:p>
          </p:txBody>
        </p:sp>
        <p:sp>
          <p:nvSpPr>
            <p:cNvPr id="48" name="Rounded Rectangle 47"/>
            <p:cNvSpPr/>
            <p:nvPr/>
          </p:nvSpPr>
          <p:spPr>
            <a:xfrm>
              <a:off x="10363200" y="38465815"/>
              <a:ext cx="2652222"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t>View</a:t>
              </a:r>
            </a:p>
          </p:txBody>
        </p:sp>
        <p:sp>
          <p:nvSpPr>
            <p:cNvPr id="49" name="Diamond 48"/>
            <p:cNvSpPr>
              <a:spLocks noChangeArrowheads="1"/>
            </p:cNvSpPr>
            <p:nvPr/>
          </p:nvSpPr>
          <p:spPr bwMode="auto">
            <a:xfrm>
              <a:off x="16307612" y="32631144"/>
              <a:ext cx="3221324" cy="2259113"/>
            </a:xfrm>
            <a:prstGeom prst="diamond">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dirty="0">
                  <a:solidFill>
                    <a:schemeClr val="lt1"/>
                  </a:solidFill>
                </a:rPr>
                <a:t>Yii Router</a:t>
              </a:r>
            </a:p>
          </p:txBody>
        </p:sp>
        <p:cxnSp>
          <p:nvCxnSpPr>
            <p:cNvPr id="50" name="Straight Arrow Connector 49"/>
            <p:cNvCxnSpPr>
              <a:endCxn id="49" idx="1"/>
            </p:cNvCxnSpPr>
            <p:nvPr/>
          </p:nvCxnSpPr>
          <p:spPr>
            <a:xfrm>
              <a:off x="12576815" y="33739955"/>
              <a:ext cx="3730798" cy="20746"/>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TextBox 82"/>
            <p:cNvSpPr txBox="1">
              <a:spLocks noChangeArrowheads="1"/>
            </p:cNvSpPr>
            <p:nvPr/>
          </p:nvSpPr>
          <p:spPr bwMode="auto">
            <a:xfrm>
              <a:off x="12787035" y="33136161"/>
              <a:ext cx="4133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1-HTTP Request</a:t>
              </a:r>
            </a:p>
          </p:txBody>
        </p:sp>
        <p:cxnSp>
          <p:nvCxnSpPr>
            <p:cNvPr id="52" name="Straight Arrow Connector 51"/>
            <p:cNvCxnSpPr>
              <a:stCxn id="49" idx="2"/>
              <a:endCxn id="46" idx="0"/>
            </p:cNvCxnSpPr>
            <p:nvPr/>
          </p:nvCxnSpPr>
          <p:spPr>
            <a:xfrm flipH="1">
              <a:off x="15663349" y="34890257"/>
              <a:ext cx="2254925" cy="3590845"/>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TextBox 84"/>
            <p:cNvSpPr txBox="1">
              <a:spLocks noChangeArrowheads="1"/>
            </p:cNvSpPr>
            <p:nvPr/>
          </p:nvSpPr>
          <p:spPr bwMode="auto">
            <a:xfrm rot="18681814">
              <a:off x="15675645" y="35924231"/>
              <a:ext cx="2123811" cy="63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2-Action</a:t>
              </a:r>
            </a:p>
          </p:txBody>
        </p:sp>
        <p:cxnSp>
          <p:nvCxnSpPr>
            <p:cNvPr id="54" name="Straight Arrow Connector 53"/>
            <p:cNvCxnSpPr/>
            <p:nvPr/>
          </p:nvCxnSpPr>
          <p:spPr>
            <a:xfrm>
              <a:off x="16848795" y="38632048"/>
              <a:ext cx="146248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86"/>
            <p:cNvSpPr txBox="1">
              <a:spLocks noChangeArrowheads="1"/>
            </p:cNvSpPr>
            <p:nvPr/>
          </p:nvSpPr>
          <p:spPr bwMode="auto">
            <a:xfrm>
              <a:off x="16864805" y="37927251"/>
              <a:ext cx="142081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FontTx/>
                <a:buNone/>
              </a:pPr>
              <a:r>
                <a:rPr lang="en-US" altLang="en-US" sz="2400"/>
                <a:t>3-Call</a:t>
              </a:r>
            </a:p>
          </p:txBody>
        </p:sp>
        <p:cxnSp>
          <p:nvCxnSpPr>
            <p:cNvPr id="56" name="Straight Arrow Connector 55"/>
            <p:cNvCxnSpPr/>
            <p:nvPr/>
          </p:nvCxnSpPr>
          <p:spPr>
            <a:xfrm flipH="1">
              <a:off x="16840205" y="39547281"/>
              <a:ext cx="147107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88"/>
            <p:cNvSpPr txBox="1">
              <a:spLocks noChangeArrowheads="1"/>
            </p:cNvSpPr>
            <p:nvPr/>
          </p:nvSpPr>
          <p:spPr bwMode="auto">
            <a:xfrm>
              <a:off x="16665575" y="40233600"/>
              <a:ext cx="3182009"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4-Send Content</a:t>
              </a:r>
            </a:p>
          </p:txBody>
        </p:sp>
        <p:sp>
          <p:nvSpPr>
            <p:cNvPr id="58" name="TextBox 89"/>
            <p:cNvSpPr txBox="1">
              <a:spLocks noChangeArrowheads="1"/>
            </p:cNvSpPr>
            <p:nvPr/>
          </p:nvSpPr>
          <p:spPr bwMode="auto">
            <a:xfrm>
              <a:off x="12817895" y="37927251"/>
              <a:ext cx="1894463"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t>5-Invoke</a:t>
              </a:r>
            </a:p>
          </p:txBody>
        </p:sp>
        <p:cxnSp>
          <p:nvCxnSpPr>
            <p:cNvPr id="59" name="Straight Arrow Connector 58"/>
            <p:cNvCxnSpPr>
              <a:stCxn id="46" idx="0"/>
            </p:cNvCxnSpPr>
            <p:nvPr/>
          </p:nvCxnSpPr>
          <p:spPr>
            <a:xfrm flipH="1" flipV="1">
              <a:off x="12380849" y="34207218"/>
              <a:ext cx="3282500" cy="427388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TextBox 91"/>
            <p:cNvSpPr txBox="1">
              <a:spLocks noChangeArrowheads="1"/>
            </p:cNvSpPr>
            <p:nvPr/>
          </p:nvSpPr>
          <p:spPr bwMode="auto">
            <a:xfrm>
              <a:off x="13026604" y="40233600"/>
              <a:ext cx="203200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a:t>6-HTML</a:t>
              </a:r>
            </a:p>
          </p:txBody>
        </p:sp>
        <p:sp>
          <p:nvSpPr>
            <p:cNvPr id="61" name="TextBox 92"/>
            <p:cNvSpPr txBox="1">
              <a:spLocks noChangeArrowheads="1"/>
            </p:cNvSpPr>
            <p:nvPr/>
          </p:nvSpPr>
          <p:spPr bwMode="auto">
            <a:xfrm rot="2549187">
              <a:off x="12868017" y="35425226"/>
              <a:ext cx="2308164" cy="57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panose="020B0604020202020204" pitchFamily="34" charset="0"/>
                  <a:ea typeface="MS PGothic" panose="020B0600070205080204" pitchFamily="34" charset="-128"/>
                </a:defRPr>
              </a:lvl1pPr>
              <a:lvl2pPr marL="37931725" indent="-37474525">
                <a:spcBef>
                  <a:spcPct val="20000"/>
                </a:spcBef>
                <a:buChar char="–"/>
                <a:defRPr sz="13100">
                  <a:solidFill>
                    <a:schemeClr val="tx1"/>
                  </a:solidFill>
                  <a:latin typeface="Arial" panose="020B0604020202020204" pitchFamily="34" charset="0"/>
                  <a:ea typeface="MS PGothic" panose="020B0600070205080204" pitchFamily="34" charset="-128"/>
                </a:defRPr>
              </a:lvl2pPr>
              <a:lvl3pPr marL="5356225" indent="-1071563">
                <a:spcBef>
                  <a:spcPct val="20000"/>
                </a:spcBef>
                <a:buChar char="•"/>
                <a:defRPr sz="11200">
                  <a:solidFill>
                    <a:schemeClr val="tx1"/>
                  </a:solidFill>
                  <a:latin typeface="Arial" panose="020B0604020202020204" pitchFamily="34" charset="0"/>
                  <a:ea typeface="MS PGothic" panose="020B0600070205080204" pitchFamily="34" charset="-128"/>
                </a:defRPr>
              </a:lvl3pPr>
              <a:lvl4pPr marL="7497763" indent="-1071563">
                <a:spcBef>
                  <a:spcPct val="20000"/>
                </a:spcBef>
                <a:buChar char="–"/>
                <a:defRPr sz="9400">
                  <a:solidFill>
                    <a:schemeClr val="tx1"/>
                  </a:solidFill>
                  <a:latin typeface="Arial" panose="020B0604020202020204" pitchFamily="34" charset="0"/>
                  <a:ea typeface="MS PGothic" panose="020B0600070205080204" pitchFamily="34" charset="-128"/>
                </a:defRPr>
              </a:lvl4pPr>
              <a:lvl5pPr marL="9640888" indent="-1071563">
                <a:spcBef>
                  <a:spcPct val="20000"/>
                </a:spcBef>
                <a:buChar char="»"/>
                <a:defRPr sz="9400">
                  <a:solidFill>
                    <a:schemeClr val="tx1"/>
                  </a:solidFill>
                  <a:latin typeface="Arial" panose="020B0604020202020204" pitchFamily="34" charset="0"/>
                  <a:ea typeface="MS PGothic" panose="020B0600070205080204" pitchFamily="34" charset="-128"/>
                </a:defRPr>
              </a:lvl5pPr>
              <a:lvl6pPr marL="100980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6pPr>
              <a:lvl7pPr marL="105552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7pPr>
              <a:lvl8pPr marL="110124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8pPr>
              <a:lvl9pPr marL="11469688" indent="-1071563" eaLnBrk="0" fontAlgn="base" hangingPunct="0">
                <a:spcBef>
                  <a:spcPct val="20000"/>
                </a:spcBef>
                <a:spcAft>
                  <a:spcPct val="0"/>
                </a:spcAft>
                <a:buChar char="»"/>
                <a:defRPr sz="94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2400" dirty="0"/>
                <a:t>7-HTML</a:t>
              </a:r>
            </a:p>
          </p:txBody>
        </p:sp>
        <p:cxnSp>
          <p:nvCxnSpPr>
            <p:cNvPr id="62" name="Straight Arrow Connector 61"/>
            <p:cNvCxnSpPr/>
            <p:nvPr/>
          </p:nvCxnSpPr>
          <p:spPr>
            <a:xfrm>
              <a:off x="13026160" y="39547281"/>
              <a:ext cx="1447447"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13026160" y="38626316"/>
              <a:ext cx="1451742" cy="764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4" name="Picture 67" descr="http://www.jashsayani.com/wp-content/uploads/google-chrom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098" y="32788627"/>
              <a:ext cx="1841020" cy="184101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99442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Decomposition</a:t>
            </a:r>
            <a:endParaRPr lang="en-US" dirty="0"/>
          </a:p>
        </p:txBody>
      </p:sp>
      <p:sp>
        <p:nvSpPr>
          <p:cNvPr id="3" name="Content Placeholder 2"/>
          <p:cNvSpPr>
            <a:spLocks noGrp="1"/>
          </p:cNvSpPr>
          <p:nvPr>
            <p:ph idx="1"/>
          </p:nvPr>
        </p:nvSpPr>
        <p:spPr>
          <a:xfrm>
            <a:off x="838200" y="1825625"/>
            <a:ext cx="5645727" cy="3691948"/>
          </a:xfrm>
        </p:spPr>
        <p:txBody>
          <a:bodyPr>
            <a:normAutofit/>
          </a:bodyPr>
          <a:lstStyle/>
          <a:p>
            <a:r>
              <a:rPr lang="en-US" sz="2400" b="1" dirty="0"/>
              <a:t>Screen Share Subsystem</a:t>
            </a:r>
            <a:endParaRPr lang="en-US" sz="2400" b="1" dirty="0" smtClean="0"/>
          </a:p>
          <a:p>
            <a:r>
              <a:rPr lang="en-US" sz="2400" b="1" dirty="0"/>
              <a:t>Whiteboard Subsystem</a:t>
            </a:r>
            <a:endParaRPr lang="en-US" sz="2400" b="1" dirty="0" smtClean="0"/>
          </a:p>
          <a:p>
            <a:r>
              <a:rPr lang="en-US" sz="2400" b="1" dirty="0"/>
              <a:t>Video Interview Subsystem</a:t>
            </a:r>
            <a:endParaRPr lang="en-US" sz="2400" dirty="0"/>
          </a:p>
          <a:p>
            <a:r>
              <a:rPr lang="en-US" sz="2400" b="1" dirty="0"/>
              <a:t>E-mail Message Subsystem </a:t>
            </a:r>
            <a:endParaRPr lang="en-US" sz="2400" b="1" dirty="0" smtClean="0"/>
          </a:p>
          <a:p>
            <a:r>
              <a:rPr lang="en-US" sz="2400" b="1" dirty="0"/>
              <a:t>Notification Subsystem</a:t>
            </a:r>
            <a:endParaRPr lang="en-US" sz="2400" dirty="0"/>
          </a:p>
          <a:p>
            <a:r>
              <a:rPr lang="en-US" sz="2400" b="1" dirty="0"/>
              <a:t>Automated </a:t>
            </a:r>
            <a:r>
              <a:rPr lang="en-US" sz="2400" b="1" dirty="0" smtClean="0"/>
              <a:t>Notification Subsystem</a:t>
            </a:r>
          </a:p>
          <a:p>
            <a:r>
              <a:rPr lang="en-US" sz="2400" b="1" dirty="0"/>
              <a:t>SMS message </a:t>
            </a:r>
            <a:r>
              <a:rPr lang="en-US" sz="2400" b="1" dirty="0" smtClean="0"/>
              <a:t>subsystem</a:t>
            </a:r>
          </a:p>
          <a:p>
            <a:endParaRPr lang="en-US" dirty="0"/>
          </a:p>
        </p:txBody>
      </p:sp>
      <p:sp>
        <p:nvSpPr>
          <p:cNvPr id="5" name="Content Placeholder 2"/>
          <p:cNvSpPr txBox="1">
            <a:spLocks/>
          </p:cNvSpPr>
          <p:nvPr/>
        </p:nvSpPr>
        <p:spPr>
          <a:xfrm>
            <a:off x="6483927" y="1825625"/>
            <a:ext cx="4869873" cy="36919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Student Profile Subsystem</a:t>
            </a:r>
            <a:endParaRPr lang="en-US" sz="2400" dirty="0">
              <a:solidFill>
                <a:prstClr val="white">
                  <a:lumMod val="75000"/>
                  <a:lumOff val="25000"/>
                </a:prstClr>
              </a:solidFill>
            </a:endParaRPr>
          </a:p>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Merge Account Subsystem</a:t>
            </a:r>
            <a:endParaRPr lang="en-US" sz="2400" dirty="0">
              <a:solidFill>
                <a:prstClr val="white">
                  <a:lumMod val="75000"/>
                  <a:lumOff val="25000"/>
                </a:prstClr>
              </a:solidFill>
            </a:endParaRPr>
          </a:p>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Linking Account Subsystem</a:t>
            </a:r>
            <a:endParaRPr lang="en-US" sz="2400" dirty="0">
              <a:solidFill>
                <a:prstClr val="white">
                  <a:lumMod val="75000"/>
                  <a:lumOff val="25000"/>
                </a:prstClr>
              </a:solidFill>
            </a:endParaRPr>
          </a:p>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Student Job Match Subsystem</a:t>
            </a:r>
          </a:p>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Search Subsystem</a:t>
            </a:r>
            <a:endParaRPr lang="en-US" sz="2400" dirty="0">
              <a:solidFill>
                <a:prstClr val="white">
                  <a:lumMod val="75000"/>
                  <a:lumOff val="25000"/>
                </a:prstClr>
              </a:solidFill>
            </a:endParaRPr>
          </a:p>
          <a:p>
            <a:pPr marL="342900" lvl="0" indent="-342900" defTabSz="457200">
              <a:lnSpc>
                <a:spcPct val="100000"/>
              </a:lnSpc>
              <a:buClr>
                <a:srgbClr val="90C226"/>
              </a:buClr>
              <a:buSzPct val="80000"/>
              <a:buFont typeface="Wingdings 3" charset="2"/>
              <a:buChar char=""/>
            </a:pPr>
            <a:r>
              <a:rPr lang="en-US" sz="2400" b="1" dirty="0">
                <a:solidFill>
                  <a:prstClr val="white">
                    <a:lumMod val="75000"/>
                    <a:lumOff val="25000"/>
                  </a:prstClr>
                </a:solidFill>
              </a:rPr>
              <a:t>API </a:t>
            </a:r>
            <a:r>
              <a:rPr lang="en-US" sz="2400" b="1" dirty="0" smtClean="0">
                <a:solidFill>
                  <a:prstClr val="white">
                    <a:lumMod val="75000"/>
                    <a:lumOff val="25000"/>
                  </a:prstClr>
                </a:solidFill>
              </a:rPr>
              <a:t>Subsystem</a:t>
            </a:r>
            <a:endParaRPr lang="en-US" sz="2400" dirty="0" smtClean="0"/>
          </a:p>
          <a:p>
            <a:endParaRPr lang="en-US" dirty="0"/>
          </a:p>
        </p:txBody>
      </p:sp>
    </p:spTree>
    <p:extLst>
      <p:ext uri="{BB962C8B-B14F-4D97-AF65-F5344CB8AC3E}">
        <p14:creationId xmlns:p14="http://schemas.microsoft.com/office/powerpoint/2010/main" val="2241777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Persistent Data</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21180" y="1747838"/>
            <a:ext cx="5244407" cy="4351338"/>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7078980" y="1747838"/>
            <a:ext cx="1573530" cy="4298950"/>
          </a:xfrm>
          <a:prstGeom prst="rect">
            <a:avLst/>
          </a:prstGeom>
          <a:noFill/>
          <a:ln>
            <a:noFill/>
          </a:ln>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8665903" y="2240598"/>
            <a:ext cx="1466850" cy="3313430"/>
          </a:xfrm>
          <a:prstGeom prst="rect">
            <a:avLst/>
          </a:prstGeom>
          <a:noFill/>
          <a:ln>
            <a:noFill/>
          </a:ln>
        </p:spPr>
      </p:pic>
      <p:cxnSp>
        <p:nvCxnSpPr>
          <p:cNvPr id="13" name="Elbow Connector 12"/>
          <p:cNvCxnSpPr>
            <a:endCxn id="7" idx="2"/>
          </p:cNvCxnSpPr>
          <p:nvPr/>
        </p:nvCxnSpPr>
        <p:spPr>
          <a:xfrm>
            <a:off x="5991398" y="5554028"/>
            <a:ext cx="3407930" cy="12700"/>
          </a:xfrm>
          <a:prstGeom prst="bentConnector4">
            <a:avLst>
              <a:gd name="adj1" fmla="val 2041"/>
              <a:gd name="adj2" fmla="val 590908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674225" y="1896341"/>
            <a:ext cx="3404755" cy="1683327"/>
          </a:xfrm>
          <a:prstGeom prst="bentConnector3">
            <a:avLst>
              <a:gd name="adj1" fmla="val 8112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873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lass </a:t>
            </a:r>
            <a:r>
              <a:rPr lang="en-US" dirty="0" smtClean="0"/>
              <a:t>Diagram for Profile Subsystem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5802" y="1752889"/>
            <a:ext cx="7440396" cy="4351338"/>
          </a:xfrm>
        </p:spPr>
      </p:pic>
    </p:spTree>
    <p:extLst>
      <p:ext uri="{BB962C8B-B14F-4D97-AF65-F5344CB8AC3E}">
        <p14:creationId xmlns:p14="http://schemas.microsoft.com/office/powerpoint/2010/main" val="3987479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92496" cy="1320800"/>
          </a:xfrm>
        </p:spPr>
        <p:txBody>
          <a:bodyPr/>
          <a:lstStyle/>
          <a:p>
            <a:r>
              <a:rPr lang="en-US" dirty="0" smtClean="0"/>
              <a:t>Algorithm </a:t>
            </a:r>
            <a:r>
              <a:rPr lang="en-US" dirty="0" smtClean="0"/>
              <a:t>used to Replace a Video Resume</a:t>
            </a:r>
            <a:endParaRPr lang="en-US" dirty="0"/>
          </a:p>
        </p:txBody>
      </p:sp>
      <p:sp>
        <p:nvSpPr>
          <p:cNvPr id="3" name="Content Placeholder 2"/>
          <p:cNvSpPr>
            <a:spLocks noGrp="1"/>
          </p:cNvSpPr>
          <p:nvPr>
            <p:ph idx="1"/>
          </p:nvPr>
        </p:nvSpPr>
        <p:spPr>
          <a:xfrm>
            <a:off x="838200" y="1825625"/>
            <a:ext cx="6175664" cy="4351338"/>
          </a:xfrm>
        </p:spPr>
        <p:txBody>
          <a:bodyPr>
            <a:normAutofit/>
          </a:bodyPr>
          <a:lstStyle/>
          <a:p>
            <a:r>
              <a:rPr lang="en-US" sz="2400" dirty="0" smtClean="0"/>
              <a:t>JavaScript File Verification (Client Side)</a:t>
            </a:r>
          </a:p>
          <a:p>
            <a:r>
              <a:rPr lang="en-US" sz="2400" dirty="0" smtClean="0"/>
              <a:t>Upload the File</a:t>
            </a:r>
          </a:p>
          <a:p>
            <a:r>
              <a:rPr lang="en-US" sz="2400" dirty="0" smtClean="0"/>
              <a:t>PHP Validation (Back End)</a:t>
            </a:r>
          </a:p>
          <a:p>
            <a:r>
              <a:rPr lang="en-US" sz="2400" dirty="0" smtClean="0"/>
              <a:t>Delete Previous Resume (if any)</a:t>
            </a:r>
          </a:p>
          <a:p>
            <a:r>
              <a:rPr lang="en-US" sz="2400" dirty="0" smtClean="0"/>
              <a:t>Change the Video File Name to Match the Student User.</a:t>
            </a:r>
          </a:p>
          <a:p>
            <a:r>
              <a:rPr lang="en-US" sz="2400" dirty="0" smtClean="0"/>
              <a:t>Update the Model</a:t>
            </a:r>
          </a:p>
          <a:p>
            <a:endParaRPr lang="en-US" dirty="0" smtClean="0"/>
          </a:p>
          <a:p>
            <a:endParaRPr lang="en-US" dirty="0"/>
          </a:p>
        </p:txBody>
      </p:sp>
    </p:spTree>
    <p:extLst>
      <p:ext uri="{BB962C8B-B14F-4D97-AF65-F5344CB8AC3E}">
        <p14:creationId xmlns:p14="http://schemas.microsoft.com/office/powerpoint/2010/main" val="2365970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r>
              <a:rPr lang="en-US" dirty="0" smtClean="0"/>
              <a:t>Cases for Replace Video Resume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10424664"/>
              </p:ext>
            </p:extLst>
          </p:nvPr>
        </p:nvGraphicFramePr>
        <p:xfrm>
          <a:off x="352698" y="2333856"/>
          <a:ext cx="5642858" cy="2695345"/>
        </p:xfrm>
        <a:graphic>
          <a:graphicData uri="http://schemas.openxmlformats.org/drawingml/2006/table">
            <a:tbl>
              <a:tblPr firstRow="1" firstCol="1" bandRow="1">
                <a:tableStyleId>{5C22544A-7EE6-4342-B048-85BDC9FD1C3A}</a:tableStyleId>
              </a:tblPr>
              <a:tblGrid>
                <a:gridCol w="965342"/>
                <a:gridCol w="4677516"/>
              </a:tblGrid>
              <a:tr h="412899">
                <a:tc>
                  <a:txBody>
                    <a:bodyPr/>
                    <a:lstStyle/>
                    <a:p>
                      <a:pPr marL="0" marR="0">
                        <a:lnSpc>
                          <a:spcPct val="107000"/>
                        </a:lnSpc>
                        <a:spcBef>
                          <a:spcPts val="600"/>
                        </a:spcBef>
                        <a:spcAft>
                          <a:spcPts val="0"/>
                        </a:spcAft>
                      </a:pPr>
                      <a:r>
                        <a:rPr lang="en-US" sz="1100">
                          <a:effectLst/>
                        </a:rPr>
                        <a:t>Test Case ID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a:effectLst/>
                        </a:rPr>
                        <a:t>VJF-022-Replace-Video-Resume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16404">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a:effectLst/>
                        </a:rPr>
                        <a:t>To validate use case VJF-078 Replace Video Resume, with a valid Video Resume file and format.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2899">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a:effectLst/>
                        </a:rPr>
                        <a:t>User is in his/her profile page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4511">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07000"/>
                        </a:lnSpc>
                        <a:spcBef>
                          <a:spcPts val="600"/>
                        </a:spcBef>
                        <a:spcAft>
                          <a:spcPts val="0"/>
                        </a:spcAft>
                        <a:buFont typeface="+mj-lt"/>
                        <a:buAutoNum type="arabicPeriod"/>
                      </a:pPr>
                      <a:r>
                        <a:rPr lang="en-US" sz="1100">
                          <a:effectLst/>
                        </a:rPr>
                        <a:t>User presses Upload Video Resume button.</a:t>
                      </a:r>
                    </a:p>
                    <a:p>
                      <a:pPr marL="342900" marR="0" lvl="0" indent="-342900">
                        <a:lnSpc>
                          <a:spcPct val="107000"/>
                        </a:lnSpc>
                        <a:spcBef>
                          <a:spcPts val="600"/>
                        </a:spcBef>
                        <a:spcAft>
                          <a:spcPts val="0"/>
                        </a:spcAft>
                        <a:buFont typeface="+mj-lt"/>
                        <a:buAutoNum type="arabicPeriod"/>
                      </a:pPr>
                      <a:r>
                        <a:rPr lang="en-US" sz="1100">
                          <a:effectLst/>
                        </a:rPr>
                        <a:t>User select a video resume file from his/her PC.</a:t>
                      </a:r>
                    </a:p>
                    <a:p>
                      <a:pPr marL="342900" marR="0" lvl="0" indent="-342900">
                        <a:lnSpc>
                          <a:spcPct val="107000"/>
                        </a:lnSpc>
                        <a:spcBef>
                          <a:spcPts val="600"/>
                        </a:spcBef>
                        <a:spcAft>
                          <a:spcPts val="0"/>
                        </a:spcAft>
                        <a:buFont typeface="+mj-lt"/>
                        <a:buAutoNum type="arabicPeriod"/>
                      </a:pPr>
                      <a:r>
                        <a:rPr lang="en-US" sz="1100">
                          <a:effectLst/>
                        </a:rPr>
                        <a:t>User clicks Select button.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48632">
                <a:tc>
                  <a:txBody>
                    <a:bodyPr/>
                    <a:lstStyle/>
                    <a:p>
                      <a:pPr marL="0" marR="0">
                        <a:lnSpc>
                          <a:spcPct val="107000"/>
                        </a:lnSpc>
                        <a:spcBef>
                          <a:spcPts val="600"/>
                        </a:spcBef>
                        <a:spcAft>
                          <a:spcPts val="0"/>
                        </a:spcAft>
                      </a:pPr>
                      <a:r>
                        <a:rPr lang="en-US" sz="1100">
                          <a:effectLst/>
                        </a:rPr>
                        <a:t>Expected Result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displays profile page with Resume link enabled.</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27320843"/>
              </p:ext>
            </p:extLst>
          </p:nvPr>
        </p:nvGraphicFramePr>
        <p:xfrm>
          <a:off x="6204857" y="2333854"/>
          <a:ext cx="5403868" cy="2682282"/>
        </p:xfrm>
        <a:graphic>
          <a:graphicData uri="http://schemas.openxmlformats.org/drawingml/2006/table">
            <a:tbl>
              <a:tblPr firstRow="1" firstCol="1" bandRow="1">
                <a:tableStyleId>{00A15C55-8517-42AA-B614-E9B94910E393}</a:tableStyleId>
              </a:tblPr>
              <a:tblGrid>
                <a:gridCol w="924457"/>
                <a:gridCol w="4479411"/>
              </a:tblGrid>
              <a:tr h="410898">
                <a:tc>
                  <a:txBody>
                    <a:bodyPr/>
                    <a:lstStyle/>
                    <a:p>
                      <a:pPr marL="0" marR="0">
                        <a:lnSpc>
                          <a:spcPct val="107000"/>
                        </a:lnSpc>
                        <a:spcBef>
                          <a:spcPts val="600"/>
                        </a:spcBef>
                        <a:spcAft>
                          <a:spcPts val="0"/>
                        </a:spcAft>
                      </a:pPr>
                      <a:r>
                        <a:rPr lang="en-US" sz="1100" dirty="0">
                          <a:effectLst/>
                        </a:rPr>
                        <a:t>Test Case ID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VJF-023-Replace-Video-Resume-Wrong-Format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13901">
                <a:tc>
                  <a:txBody>
                    <a:bodyPr/>
                    <a:lstStyle/>
                    <a:p>
                      <a:pPr marL="0" marR="0">
                        <a:lnSpc>
                          <a:spcPct val="107000"/>
                        </a:lnSpc>
                        <a:spcBef>
                          <a:spcPts val="600"/>
                        </a:spcBef>
                        <a:spcAft>
                          <a:spcPts val="0"/>
                        </a:spcAft>
                      </a:pPr>
                      <a:r>
                        <a:rPr lang="en-US" sz="1100">
                          <a:effectLst/>
                        </a:rPr>
                        <a:t>Purpose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a:effectLst/>
                        </a:rPr>
                        <a:t>To validate use case VJF-078 Replace Video Resume, with ab invalid Video Resume file and format.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10898">
                <a:tc>
                  <a:txBody>
                    <a:bodyPr/>
                    <a:lstStyle/>
                    <a:p>
                      <a:pPr marL="0" marR="0">
                        <a:lnSpc>
                          <a:spcPct val="107000"/>
                        </a:lnSpc>
                        <a:spcBef>
                          <a:spcPts val="600"/>
                        </a:spcBef>
                        <a:spcAft>
                          <a:spcPts val="0"/>
                        </a:spcAft>
                      </a:pPr>
                      <a:r>
                        <a:rPr lang="en-US" sz="1100">
                          <a:effectLst/>
                        </a:rPr>
                        <a:t>Preconditions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User is in his/her profile page</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00612">
                <a:tc>
                  <a:txBody>
                    <a:bodyPr/>
                    <a:lstStyle/>
                    <a:p>
                      <a:pPr marL="0" marR="0">
                        <a:lnSpc>
                          <a:spcPct val="107000"/>
                        </a:lnSpc>
                        <a:spcBef>
                          <a:spcPts val="600"/>
                        </a:spcBef>
                        <a:spcAft>
                          <a:spcPts val="0"/>
                        </a:spcAft>
                      </a:pPr>
                      <a:r>
                        <a:rPr lang="en-US" sz="1100">
                          <a:effectLst/>
                        </a:rPr>
                        <a:t>Inputs(s)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342900" marR="0" lvl="0" indent="-342900">
                        <a:lnSpc>
                          <a:spcPct val="107000"/>
                        </a:lnSpc>
                        <a:spcBef>
                          <a:spcPts val="600"/>
                        </a:spcBef>
                        <a:spcAft>
                          <a:spcPts val="0"/>
                        </a:spcAft>
                        <a:buFont typeface="+mj-lt"/>
                        <a:buAutoNum type="arabicPeriod"/>
                      </a:pPr>
                      <a:r>
                        <a:rPr lang="en-US" sz="1100" dirty="0">
                          <a:effectLst/>
                        </a:rPr>
                        <a:t>User presses Upload Video Resume button.</a:t>
                      </a:r>
                    </a:p>
                    <a:p>
                      <a:pPr marL="342900" marR="0" lvl="0" indent="-342900">
                        <a:lnSpc>
                          <a:spcPct val="107000"/>
                        </a:lnSpc>
                        <a:spcBef>
                          <a:spcPts val="600"/>
                        </a:spcBef>
                        <a:spcAft>
                          <a:spcPts val="0"/>
                        </a:spcAft>
                        <a:buFont typeface="+mj-lt"/>
                        <a:buAutoNum type="arabicPeriod"/>
                      </a:pPr>
                      <a:r>
                        <a:rPr lang="en-US" sz="1100" dirty="0">
                          <a:effectLst/>
                        </a:rPr>
                        <a:t>User select a file from his/her PC.</a:t>
                      </a:r>
                    </a:p>
                    <a:p>
                      <a:pPr marL="342900" marR="0" lvl="0" indent="-342900">
                        <a:lnSpc>
                          <a:spcPct val="107000"/>
                        </a:lnSpc>
                        <a:spcBef>
                          <a:spcPts val="600"/>
                        </a:spcBef>
                        <a:spcAft>
                          <a:spcPts val="0"/>
                        </a:spcAft>
                        <a:buFont typeface="+mj-lt"/>
                        <a:buAutoNum type="arabicPeriod"/>
                      </a:pPr>
                      <a:r>
                        <a:rPr lang="en-US" sz="1100" dirty="0">
                          <a:effectLst/>
                        </a:rPr>
                        <a:t>User clicks Select button.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545973">
                <a:tc>
                  <a:txBody>
                    <a:bodyPr/>
                    <a:lstStyle/>
                    <a:p>
                      <a:pPr marL="0" marR="0">
                        <a:lnSpc>
                          <a:spcPct val="107000"/>
                        </a:lnSpc>
                        <a:spcBef>
                          <a:spcPts val="600"/>
                        </a:spcBef>
                        <a:spcAft>
                          <a:spcPts val="0"/>
                        </a:spcAft>
                      </a:pPr>
                      <a:r>
                        <a:rPr lang="en-US" sz="1100" dirty="0">
                          <a:effectLst/>
                        </a:rPr>
                        <a:t>Expected Result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540" marR="0">
                        <a:lnSpc>
                          <a:spcPct val="107000"/>
                        </a:lnSpc>
                        <a:spcBef>
                          <a:spcPts val="600"/>
                        </a:spcBef>
                        <a:spcAft>
                          <a:spcPts val="0"/>
                        </a:spcAft>
                      </a:pPr>
                      <a:r>
                        <a:rPr lang="en-US" sz="1100" dirty="0">
                          <a:effectLst/>
                        </a:rPr>
                        <a:t>System displays “Video Resume must be in </a:t>
                      </a:r>
                      <a:r>
                        <a:rPr lang="en-US" sz="1100" dirty="0" err="1">
                          <a:effectLst/>
                        </a:rPr>
                        <a:t>mov</a:t>
                      </a:r>
                      <a:r>
                        <a:rPr lang="en-US" sz="1100" dirty="0">
                          <a:effectLst/>
                        </a:rPr>
                        <a:t> or mp4 format”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TextBox 5"/>
          <p:cNvSpPr txBox="1"/>
          <p:nvPr/>
        </p:nvSpPr>
        <p:spPr>
          <a:xfrm>
            <a:off x="838200" y="1690688"/>
            <a:ext cx="5151120" cy="369332"/>
          </a:xfrm>
          <a:prstGeom prst="rect">
            <a:avLst/>
          </a:prstGeom>
          <a:noFill/>
        </p:spPr>
        <p:txBody>
          <a:bodyPr wrap="square" rtlCol="0">
            <a:spAutoFit/>
          </a:bodyPr>
          <a:lstStyle/>
          <a:p>
            <a:r>
              <a:rPr lang="en-US" smtClean="0"/>
              <a:t>Sunny Day Test Case</a:t>
            </a:r>
            <a:endParaRPr lang="en-US"/>
          </a:p>
        </p:txBody>
      </p:sp>
      <p:sp>
        <p:nvSpPr>
          <p:cNvPr id="7" name="TextBox 6"/>
          <p:cNvSpPr txBox="1"/>
          <p:nvPr/>
        </p:nvSpPr>
        <p:spPr>
          <a:xfrm>
            <a:off x="6457950" y="1690688"/>
            <a:ext cx="5151120" cy="369332"/>
          </a:xfrm>
          <a:prstGeom prst="rect">
            <a:avLst/>
          </a:prstGeom>
          <a:noFill/>
        </p:spPr>
        <p:txBody>
          <a:bodyPr wrap="square" rtlCol="0">
            <a:spAutoFit/>
          </a:bodyPr>
          <a:lstStyle/>
          <a:p>
            <a:r>
              <a:rPr lang="en-US" smtClean="0"/>
              <a:t>Rainy Day Test Case</a:t>
            </a:r>
            <a:endParaRPr lang="en-US"/>
          </a:p>
        </p:txBody>
      </p:sp>
    </p:spTree>
    <p:extLst>
      <p:ext uri="{BB962C8B-B14F-4D97-AF65-F5344CB8AC3E}">
        <p14:creationId xmlns:p14="http://schemas.microsoft.com/office/powerpoint/2010/main" val="37741751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Test Cases</a:t>
            </a:r>
            <a:endParaRPr lang="en-US" dirty="0"/>
          </a:p>
        </p:txBody>
      </p:sp>
      <p:sp>
        <p:nvSpPr>
          <p:cNvPr id="3" name="Content Placeholder 2"/>
          <p:cNvSpPr>
            <a:spLocks noGrp="1"/>
          </p:cNvSpPr>
          <p:nvPr>
            <p:ph idx="1"/>
          </p:nvPr>
        </p:nvSpPr>
        <p:spPr>
          <a:xfrm>
            <a:off x="838200" y="1722755"/>
            <a:ext cx="10980420" cy="3889375"/>
          </a:xfrm>
        </p:spPr>
        <p:txBody>
          <a:bodyPr numCol="2">
            <a:normAutofit fontScale="85000" lnSpcReduction="10000"/>
          </a:bodyPr>
          <a:lstStyle/>
          <a:p>
            <a:r>
              <a:rPr lang="en-US" sz="2000" dirty="0" smtClean="0"/>
              <a:t>Student Registration – 15 Test Cases</a:t>
            </a:r>
          </a:p>
          <a:p>
            <a:r>
              <a:rPr lang="en-US" sz="2000" dirty="0" smtClean="0"/>
              <a:t>Student Login – 18 Test Cases</a:t>
            </a:r>
          </a:p>
          <a:p>
            <a:r>
              <a:rPr lang="en-US" sz="2000" dirty="0" smtClean="0"/>
              <a:t>Employer Login – 2 Test Cases</a:t>
            </a:r>
          </a:p>
          <a:p>
            <a:r>
              <a:rPr lang="en-US" sz="2000" dirty="0" smtClean="0"/>
              <a:t>Student Change Password – 2 Test Cases</a:t>
            </a:r>
          </a:p>
          <a:p>
            <a:r>
              <a:rPr lang="en-US" sz="2000" dirty="0" smtClean="0"/>
              <a:t>Student Password Recovery – 2 Test Cases</a:t>
            </a:r>
          </a:p>
          <a:p>
            <a:r>
              <a:rPr lang="en-US" sz="2000" dirty="0" smtClean="0"/>
              <a:t>Student Save Query – 2 Test Cases</a:t>
            </a:r>
          </a:p>
          <a:p>
            <a:r>
              <a:rPr lang="en-US" sz="2000" dirty="0" smtClean="0"/>
              <a:t>Student Activate/Deactivate Save Query – 4 Test Cases</a:t>
            </a:r>
          </a:p>
          <a:p>
            <a:r>
              <a:rPr lang="en-US" sz="2000" dirty="0" smtClean="0"/>
              <a:t>Student Upload PDF Resume – 2 Test </a:t>
            </a:r>
            <a:r>
              <a:rPr lang="en-US" sz="2000" dirty="0" smtClean="0"/>
              <a:t>Cases</a:t>
            </a:r>
          </a:p>
          <a:p>
            <a:r>
              <a:rPr lang="en-US" sz="2000" dirty="0"/>
              <a:t>Student Upload PDF Resume – 2 Test </a:t>
            </a:r>
            <a:r>
              <a:rPr lang="en-US" sz="2000" dirty="0" smtClean="0"/>
              <a:t>Cases</a:t>
            </a:r>
            <a:endParaRPr lang="en-US" sz="2000" dirty="0" smtClean="0"/>
          </a:p>
          <a:p>
            <a:r>
              <a:rPr lang="en-US" sz="2000" dirty="0" smtClean="0"/>
              <a:t>Student Upload Picture – 2 Test Cases</a:t>
            </a:r>
          </a:p>
          <a:p>
            <a:r>
              <a:rPr lang="en-US" sz="2000" dirty="0" smtClean="0"/>
              <a:t>Student </a:t>
            </a:r>
            <a:r>
              <a:rPr lang="en-US" sz="2000" dirty="0"/>
              <a:t>Change Skill Order – 2 Test Cases </a:t>
            </a:r>
          </a:p>
          <a:p>
            <a:r>
              <a:rPr lang="en-US" sz="2000" dirty="0"/>
              <a:t>Student Profile – 2 Test Cases</a:t>
            </a:r>
          </a:p>
          <a:p>
            <a:r>
              <a:rPr lang="en-US" sz="2000" dirty="0" smtClean="0"/>
              <a:t>Student </a:t>
            </a:r>
            <a:r>
              <a:rPr lang="en-US" sz="2000" dirty="0"/>
              <a:t>Job Search – 12 Test Cases</a:t>
            </a:r>
          </a:p>
          <a:p>
            <a:r>
              <a:rPr lang="en-US" sz="2000" dirty="0"/>
              <a:t>Student/Employer View Message – 2 Test Cases</a:t>
            </a:r>
          </a:p>
          <a:p>
            <a:r>
              <a:rPr lang="en-US" sz="2000" dirty="0"/>
              <a:t>Student/Employer Receive Message – 2 Test Cases</a:t>
            </a:r>
          </a:p>
          <a:p>
            <a:r>
              <a:rPr lang="en-US" sz="2000" dirty="0"/>
              <a:t>Student/Employer Reply Message – 2 Test Cases</a:t>
            </a:r>
          </a:p>
          <a:p>
            <a:r>
              <a:rPr lang="en-US" sz="2000" dirty="0"/>
              <a:t>Student Disable Looking for Jobs – 2 Test Cases</a:t>
            </a:r>
          </a:p>
          <a:p>
            <a:r>
              <a:rPr lang="en-US" sz="2000" dirty="0"/>
              <a:t>Student Receive Job Notification – 2 Test Cases</a:t>
            </a:r>
          </a:p>
          <a:p>
            <a:r>
              <a:rPr lang="en-US" sz="2000" dirty="0"/>
              <a:t>Student SMS Verifications – 2 Test Cases</a:t>
            </a:r>
          </a:p>
          <a:p>
            <a:r>
              <a:rPr lang="en-US" sz="2000" dirty="0"/>
              <a:t>Student Read Notification – 2 Test </a:t>
            </a:r>
            <a:r>
              <a:rPr lang="en-US" sz="2000" dirty="0" smtClean="0"/>
              <a:t>Cases</a:t>
            </a:r>
            <a:endParaRPr lang="en-US" sz="2000" dirty="0"/>
          </a:p>
        </p:txBody>
      </p:sp>
      <p:sp>
        <p:nvSpPr>
          <p:cNvPr id="5" name="Content Placeholder 2"/>
          <p:cNvSpPr txBox="1">
            <a:spLocks/>
          </p:cNvSpPr>
          <p:nvPr/>
        </p:nvSpPr>
        <p:spPr>
          <a:xfrm>
            <a:off x="6696891" y="1825625"/>
            <a:ext cx="5412377" cy="4351338"/>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0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endParaRPr lang="en-US" dirty="0"/>
          </a:p>
        </p:txBody>
      </p:sp>
      <p:sp>
        <p:nvSpPr>
          <p:cNvPr id="4" name="TextBox 3"/>
          <p:cNvSpPr txBox="1"/>
          <p:nvPr/>
        </p:nvSpPr>
        <p:spPr>
          <a:xfrm>
            <a:off x="3071813" y="5807631"/>
            <a:ext cx="6048375" cy="707886"/>
          </a:xfrm>
          <a:prstGeom prst="rect">
            <a:avLst/>
          </a:prstGeom>
          <a:noFill/>
        </p:spPr>
        <p:txBody>
          <a:bodyPr wrap="square" rtlCol="0">
            <a:spAutoFit/>
          </a:bodyPr>
          <a:lstStyle/>
          <a:p>
            <a:pPr algn="ctr"/>
            <a:r>
              <a:rPr lang="en-US" sz="4000" dirty="0" smtClean="0"/>
              <a:t>Total Test Cases: 83</a:t>
            </a:r>
            <a:endParaRPr lang="en-US" sz="4000" dirty="0"/>
          </a:p>
        </p:txBody>
      </p:sp>
    </p:spTree>
    <p:extLst>
      <p:ext uri="{BB962C8B-B14F-4D97-AF65-F5344CB8AC3E}">
        <p14:creationId xmlns:p14="http://schemas.microsoft.com/office/powerpoint/2010/main" val="3221470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a:t>
            </a:r>
            <a:r>
              <a:rPr lang="en-US" dirty="0" smtClean="0"/>
              <a:t>Suite</a:t>
            </a:r>
            <a:endParaRPr lang="en-US" dirty="0"/>
          </a:p>
        </p:txBody>
      </p:sp>
      <p:pic>
        <p:nvPicPr>
          <p:cNvPr id="4" name="Picture 3"/>
          <p:cNvPicPr>
            <a:picLocks noChangeAspect="1"/>
          </p:cNvPicPr>
          <p:nvPr/>
        </p:nvPicPr>
        <p:blipFill>
          <a:blip r:embed="rId2"/>
          <a:stretch>
            <a:fillRect/>
          </a:stretch>
        </p:blipFill>
        <p:spPr>
          <a:xfrm>
            <a:off x="2841307" y="1440860"/>
            <a:ext cx="6211253" cy="5060474"/>
          </a:xfrm>
          <a:prstGeom prst="rect">
            <a:avLst/>
          </a:prstGeom>
        </p:spPr>
      </p:pic>
    </p:spTree>
    <p:extLst>
      <p:ext uri="{BB962C8B-B14F-4D97-AF65-F5344CB8AC3E}">
        <p14:creationId xmlns:p14="http://schemas.microsoft.com/office/powerpoint/2010/main" val="2560467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4" name="Content Placeholder 2"/>
          <p:cNvSpPr txBox="1">
            <a:spLocks/>
          </p:cNvSpPr>
          <p:nvPr/>
        </p:nvSpPr>
        <p:spPr>
          <a:xfrm>
            <a:off x="8813271" y="2486743"/>
            <a:ext cx="2760518" cy="3108514"/>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Justin </a:t>
            </a:r>
            <a:r>
              <a:rPr lang="en-US" dirty="0" err="1"/>
              <a:t>Korah</a:t>
            </a:r>
            <a:endParaRPr lang="en-US" dirty="0"/>
          </a:p>
          <a:p>
            <a:r>
              <a:rPr lang="en-US" dirty="0"/>
              <a:t>Diego Perez</a:t>
            </a:r>
          </a:p>
          <a:p>
            <a:r>
              <a:rPr lang="en-US" dirty="0"/>
              <a:t>Andres Gonzalez</a:t>
            </a:r>
          </a:p>
          <a:p>
            <a:r>
              <a:rPr lang="en-US" dirty="0" err="1"/>
              <a:t>Enmanuel</a:t>
            </a:r>
            <a:r>
              <a:rPr lang="en-US" dirty="0"/>
              <a:t> </a:t>
            </a:r>
            <a:r>
              <a:rPr lang="en-US" dirty="0" err="1"/>
              <a:t>Corvo</a:t>
            </a:r>
            <a:endParaRPr lang="en-US" dirty="0"/>
          </a:p>
          <a:p>
            <a:r>
              <a:rPr lang="en-US" dirty="0" err="1"/>
              <a:t>Tomer</a:t>
            </a:r>
            <a:r>
              <a:rPr lang="en-US" dirty="0"/>
              <a:t> </a:t>
            </a:r>
            <a:r>
              <a:rPr lang="en-US" dirty="0" err="1"/>
              <a:t>Doar</a:t>
            </a:r>
            <a:endParaRPr lang="en-US" dirty="0"/>
          </a:p>
        </p:txBody>
      </p:sp>
      <p:sp>
        <p:nvSpPr>
          <p:cNvPr id="5" name="Content Placeholder 2"/>
          <p:cNvSpPr txBox="1">
            <a:spLocks/>
          </p:cNvSpPr>
          <p:nvPr/>
        </p:nvSpPr>
        <p:spPr>
          <a:xfrm>
            <a:off x="6222383" y="2486745"/>
            <a:ext cx="2712028" cy="2781446"/>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Luis Irizarry</a:t>
            </a:r>
          </a:p>
          <a:p>
            <a:r>
              <a:rPr lang="en-US" dirty="0"/>
              <a:t>Luis </a:t>
            </a:r>
            <a:r>
              <a:rPr lang="en-US" dirty="0" err="1"/>
              <a:t>Benjumea</a:t>
            </a:r>
            <a:endParaRPr lang="en-US" dirty="0"/>
          </a:p>
          <a:p>
            <a:r>
              <a:rPr lang="en-US" dirty="0"/>
              <a:t>Jorge Fernandez</a:t>
            </a:r>
          </a:p>
          <a:p>
            <a:endParaRPr lang="en-US" dirty="0"/>
          </a:p>
        </p:txBody>
      </p:sp>
      <p:sp>
        <p:nvSpPr>
          <p:cNvPr id="6" name="Content Placeholder 2"/>
          <p:cNvSpPr txBox="1">
            <a:spLocks/>
          </p:cNvSpPr>
          <p:nvPr/>
        </p:nvSpPr>
        <p:spPr>
          <a:xfrm>
            <a:off x="3635086" y="2441070"/>
            <a:ext cx="2589069" cy="2827121"/>
          </a:xfrm>
          <a:prstGeom prst="rect">
            <a:avLst/>
          </a:prstGeom>
        </p:spPr>
        <p:txBody>
          <a:bodyPr vert="horz" lIns="91440" tIns="45720" rIns="91440" bIns="45720" rtlCol="0">
            <a:normAutofit/>
          </a:bodyPr>
          <a:lstStyle>
            <a:defPPr>
              <a:defRPr lang="en-US"/>
            </a:defPPr>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Ana L. Hernandez</a:t>
            </a:r>
          </a:p>
          <a:p>
            <a:r>
              <a:rPr lang="en-US" dirty="0"/>
              <a:t>Manuel  </a:t>
            </a:r>
            <a:r>
              <a:rPr lang="en-US" dirty="0" err="1"/>
              <a:t>Bouza</a:t>
            </a:r>
            <a:r>
              <a:rPr lang="en-US" dirty="0"/>
              <a:t> </a:t>
            </a:r>
          </a:p>
          <a:p>
            <a:r>
              <a:rPr lang="en-US" dirty="0" err="1"/>
              <a:t>Enio</a:t>
            </a:r>
            <a:r>
              <a:rPr lang="en-US" dirty="0"/>
              <a:t> Peña Navarro    </a:t>
            </a:r>
          </a:p>
          <a:p>
            <a:r>
              <a:rPr lang="en-US" dirty="0"/>
              <a:t>Tomas Acosta</a:t>
            </a:r>
          </a:p>
        </p:txBody>
      </p:sp>
      <p:sp>
        <p:nvSpPr>
          <p:cNvPr id="9" name="Content Placeholder 2"/>
          <p:cNvSpPr txBox="1">
            <a:spLocks/>
          </p:cNvSpPr>
          <p:nvPr/>
        </p:nvSpPr>
        <p:spPr>
          <a:xfrm>
            <a:off x="1003208" y="2486743"/>
            <a:ext cx="2608117" cy="1074304"/>
          </a:xfrm>
          <a:prstGeom prst="rect">
            <a:avLst/>
          </a:prstGeom>
        </p:spPr>
        <p:txBody>
          <a:bodyPr vert="horz" lIns="91440" tIns="45720" rIns="91440" bIns="45720" rtlCol="0">
            <a:normAutofit/>
          </a:bodyPr>
          <a:lstStyle>
            <a:lvl1pPr marL="342900" indent="-342900" defTabSz="457200">
              <a:spcBef>
                <a:spcPts val="1000"/>
              </a:spcBef>
              <a:spcAft>
                <a:spcPts val="0"/>
              </a:spcAft>
              <a:buClr>
                <a:schemeClr val="accent1"/>
              </a:buClr>
              <a:buSzPct val="80000"/>
              <a:buFont typeface="Wingdings 3" charset="2"/>
              <a:buChar char=""/>
              <a:defRPr sz="2400">
                <a:solidFill>
                  <a:schemeClr val="tx1">
                    <a:lumMod val="75000"/>
                    <a:lumOff val="25000"/>
                  </a:schemeClr>
                </a:solidFill>
              </a:defRPr>
            </a:lvl1pPr>
            <a:lvl2pPr marL="742950" indent="-285750" defTabSz="457200">
              <a:spcBef>
                <a:spcPts val="1000"/>
              </a:spcBef>
              <a:spcAft>
                <a:spcPts val="0"/>
              </a:spcAft>
              <a:buClr>
                <a:schemeClr val="accent1"/>
              </a:buClr>
              <a:buSzPct val="80000"/>
              <a:buFont typeface="Wingdings 3" charset="2"/>
              <a:buChar char=""/>
              <a:defRPr sz="1600">
                <a:solidFill>
                  <a:schemeClr val="tx1">
                    <a:lumMod val="75000"/>
                    <a:lumOff val="25000"/>
                  </a:schemeClr>
                </a:solidFill>
              </a:defRPr>
            </a:lvl2pPr>
            <a:lvl3pPr marL="1143000" indent="-228600" defTabSz="457200">
              <a:spcBef>
                <a:spcPts val="1000"/>
              </a:spcBef>
              <a:spcAft>
                <a:spcPts val="0"/>
              </a:spcAft>
              <a:buClr>
                <a:schemeClr val="accent1"/>
              </a:buClr>
              <a:buSzPct val="80000"/>
              <a:buFont typeface="Wingdings 3" charset="2"/>
              <a:buChar char=""/>
              <a:defRPr sz="1400">
                <a:solidFill>
                  <a:schemeClr val="tx1">
                    <a:lumMod val="75000"/>
                    <a:lumOff val="25000"/>
                  </a:schemeClr>
                </a:solidFill>
              </a:defRPr>
            </a:lvl3pPr>
            <a:lvl4pPr marL="1600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4pPr>
            <a:lvl5pPr marL="20574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5pPr>
            <a:lvl6pPr marL="25146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defTabSz="4572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n-US" dirty="0"/>
              <a:t>Erick Arenas</a:t>
            </a:r>
          </a:p>
          <a:p>
            <a:r>
              <a:rPr lang="en-US" dirty="0" err="1"/>
              <a:t>Artiom</a:t>
            </a:r>
            <a:r>
              <a:rPr lang="en-US" dirty="0"/>
              <a:t> </a:t>
            </a:r>
            <a:r>
              <a:rPr lang="en-US" dirty="0" err="1"/>
              <a:t>Tiurim</a:t>
            </a:r>
            <a:endParaRPr lang="en-US" dirty="0"/>
          </a:p>
          <a:p>
            <a:endParaRPr lang="en-US" dirty="0"/>
          </a:p>
        </p:txBody>
      </p:sp>
      <p:sp>
        <p:nvSpPr>
          <p:cNvPr id="10" name="Title 1"/>
          <p:cNvSpPr txBox="1">
            <a:spLocks/>
          </p:cNvSpPr>
          <p:nvPr/>
        </p:nvSpPr>
        <p:spPr>
          <a:xfrm>
            <a:off x="1003208" y="1856359"/>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4.0 (FA 14)</a:t>
            </a:r>
          </a:p>
        </p:txBody>
      </p:sp>
      <p:sp>
        <p:nvSpPr>
          <p:cNvPr id="11" name="Title 1"/>
          <p:cNvSpPr txBox="1">
            <a:spLocks/>
          </p:cNvSpPr>
          <p:nvPr/>
        </p:nvSpPr>
        <p:spPr>
          <a:xfrm>
            <a:off x="3635086" y="1858168"/>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3.0 (SU 14)</a:t>
            </a:r>
          </a:p>
        </p:txBody>
      </p:sp>
      <p:sp>
        <p:nvSpPr>
          <p:cNvPr id="12" name="Title 1"/>
          <p:cNvSpPr txBox="1">
            <a:spLocks/>
          </p:cNvSpPr>
          <p:nvPr/>
        </p:nvSpPr>
        <p:spPr>
          <a:xfrm>
            <a:off x="6224155" y="1858168"/>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2.0 (FA 13)</a:t>
            </a:r>
          </a:p>
        </p:txBody>
      </p:sp>
      <p:sp>
        <p:nvSpPr>
          <p:cNvPr id="13" name="Title 1"/>
          <p:cNvSpPr txBox="1">
            <a:spLocks/>
          </p:cNvSpPr>
          <p:nvPr/>
        </p:nvSpPr>
        <p:spPr>
          <a:xfrm>
            <a:off x="8856033" y="1856359"/>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t>VJF 1.0 (SP 13)</a:t>
            </a:r>
          </a:p>
        </p:txBody>
      </p:sp>
    </p:spTree>
    <p:extLst>
      <p:ext uri="{BB962C8B-B14F-4D97-AF65-F5344CB8AC3E}">
        <p14:creationId xmlns:p14="http://schemas.microsoft.com/office/powerpoint/2010/main" val="1073558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2768600"/>
            <a:ext cx="8596668" cy="1320800"/>
          </a:xfrm>
        </p:spPr>
        <p:txBody>
          <a:bodyPr/>
          <a:lstStyle/>
          <a:p>
            <a:r>
              <a:rPr lang="en-US" dirty="0" smtClean="0"/>
              <a:t>Thanks for being a wonderful audience.</a:t>
            </a:r>
            <a:endParaRPr lang="en-US" dirty="0"/>
          </a:p>
        </p:txBody>
      </p:sp>
    </p:spTree>
    <p:extLst>
      <p:ext uri="{BB962C8B-B14F-4D97-AF65-F5344CB8AC3E}">
        <p14:creationId xmlns:p14="http://schemas.microsoft.com/office/powerpoint/2010/main" val="2228540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Acknowledgement</a:t>
            </a:r>
            <a:endParaRPr lang="en-US" dirty="0"/>
          </a:p>
        </p:txBody>
      </p:sp>
      <p:sp>
        <p:nvSpPr>
          <p:cNvPr id="3" name="Content Placeholder 2"/>
          <p:cNvSpPr>
            <a:spLocks noGrp="1"/>
          </p:cNvSpPr>
          <p:nvPr>
            <p:ph idx="1"/>
          </p:nvPr>
        </p:nvSpPr>
        <p:spPr>
          <a:xfrm>
            <a:off x="838200" y="2809514"/>
            <a:ext cx="6954982" cy="533111"/>
          </a:xfrm>
        </p:spPr>
        <p:txBody>
          <a:bodyPr>
            <a:normAutofit/>
          </a:bodyPr>
          <a:lstStyle/>
          <a:p>
            <a:pPr marL="0" indent="0">
              <a:buNone/>
            </a:pPr>
            <a:r>
              <a:rPr lang="en-US" sz="2400" dirty="0" smtClean="0"/>
              <a:t>Juan Caraballo, IBM &amp; FIU, as Industry Advisor</a:t>
            </a:r>
            <a:endParaRPr lang="en-US" sz="2400" dirty="0"/>
          </a:p>
        </p:txBody>
      </p:sp>
      <p:sp>
        <p:nvSpPr>
          <p:cNvPr id="4" name="Content Placeholder 2"/>
          <p:cNvSpPr txBox="1">
            <a:spLocks/>
          </p:cNvSpPr>
          <p:nvPr/>
        </p:nvSpPr>
        <p:spPr>
          <a:xfrm>
            <a:off x="838200" y="4526767"/>
            <a:ext cx="8972006" cy="533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smtClean="0"/>
              <a:t>Ph.D. Masoud Sadjadi, FIU, as Associate Professor</a:t>
            </a:r>
            <a:endParaRPr lang="en-US" sz="2400" dirty="0"/>
          </a:p>
        </p:txBody>
      </p:sp>
      <p:sp>
        <p:nvSpPr>
          <p:cNvPr id="5" name="Title 1"/>
          <p:cNvSpPr txBox="1">
            <a:spLocks/>
          </p:cNvSpPr>
          <p:nvPr/>
        </p:nvSpPr>
        <p:spPr>
          <a:xfrm>
            <a:off x="838199" y="2348417"/>
            <a:ext cx="2732809"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Mentor:</a:t>
            </a:r>
          </a:p>
        </p:txBody>
      </p:sp>
      <p:sp>
        <p:nvSpPr>
          <p:cNvPr id="6" name="Title 1"/>
          <p:cNvSpPr txBox="1">
            <a:spLocks/>
          </p:cNvSpPr>
          <p:nvPr/>
        </p:nvSpPr>
        <p:spPr>
          <a:xfrm>
            <a:off x="838199" y="4000354"/>
            <a:ext cx="6829698" cy="4610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smtClean="0"/>
              <a:t>Mentor and Instructor</a:t>
            </a:r>
            <a:r>
              <a:rPr lang="en-US" sz="3600" dirty="0" smtClean="0"/>
              <a:t>:</a:t>
            </a:r>
          </a:p>
        </p:txBody>
      </p:sp>
    </p:spTree>
    <p:extLst>
      <p:ext uri="{BB962C8B-B14F-4D97-AF65-F5344CB8AC3E}">
        <p14:creationId xmlns:p14="http://schemas.microsoft.com/office/powerpoint/2010/main" val="3235785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normAutofit/>
          </a:bodyPr>
          <a:lstStyle/>
          <a:p>
            <a:r>
              <a:rPr lang="en-US" sz="2400" dirty="0" smtClean="0"/>
              <a:t>Employers geographical barriers</a:t>
            </a:r>
            <a:endParaRPr lang="en-US" sz="2400" dirty="0" smtClean="0"/>
          </a:p>
          <a:p>
            <a:r>
              <a:rPr lang="en-US" sz="2400" dirty="0" smtClean="0"/>
              <a:t>Employers unable to seek for talent in multiple locations</a:t>
            </a:r>
            <a:endParaRPr lang="en-US" sz="2400" dirty="0" smtClean="0"/>
          </a:p>
          <a:p>
            <a:r>
              <a:rPr lang="en-US" sz="2400" dirty="0" smtClean="0"/>
              <a:t>Students </a:t>
            </a:r>
            <a:r>
              <a:rPr lang="en-US" sz="2400" dirty="0" smtClean="0"/>
              <a:t>inability showcase especial skills, experience and talents via </a:t>
            </a:r>
            <a:r>
              <a:rPr lang="en-US" sz="2400" dirty="0" smtClean="0"/>
              <a:t>emails</a:t>
            </a:r>
            <a:endParaRPr lang="en-US" sz="2400" dirty="0" smtClean="0"/>
          </a:p>
          <a:p>
            <a:r>
              <a:rPr lang="en-US" sz="2400" dirty="0" smtClean="0"/>
              <a:t>Students and Employers are not able to connect in real time.</a:t>
            </a:r>
          </a:p>
          <a:p>
            <a:endParaRPr lang="en-US" dirty="0"/>
          </a:p>
        </p:txBody>
      </p:sp>
    </p:spTree>
    <p:extLst>
      <p:ext uri="{BB962C8B-B14F-4D97-AF65-F5344CB8AC3E}">
        <p14:creationId xmlns:p14="http://schemas.microsoft.com/office/powerpoint/2010/main" val="2629659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Limitations</a:t>
            </a:r>
            <a:endParaRPr lang="en-US" dirty="0"/>
          </a:p>
        </p:txBody>
      </p:sp>
      <p:sp>
        <p:nvSpPr>
          <p:cNvPr id="3" name="Content Placeholder 2"/>
          <p:cNvSpPr>
            <a:spLocks noGrp="1"/>
          </p:cNvSpPr>
          <p:nvPr>
            <p:ph idx="1"/>
          </p:nvPr>
        </p:nvSpPr>
        <p:spPr>
          <a:xfrm>
            <a:off x="838200" y="1825625"/>
            <a:ext cx="7381009" cy="4351338"/>
          </a:xfrm>
        </p:spPr>
        <p:txBody>
          <a:bodyPr>
            <a:normAutofit/>
          </a:bodyPr>
          <a:lstStyle/>
          <a:p>
            <a:r>
              <a:rPr lang="en-US" sz="2400" dirty="0" smtClean="0"/>
              <a:t>Employer </a:t>
            </a:r>
            <a:r>
              <a:rPr lang="en-US" sz="2400" dirty="0" smtClean="0"/>
              <a:t>registration </a:t>
            </a:r>
            <a:endParaRPr lang="en-US" sz="2400" dirty="0"/>
          </a:p>
          <a:p>
            <a:r>
              <a:rPr lang="en-US" sz="2400" dirty="0" smtClean="0"/>
              <a:t>No guests access to the system</a:t>
            </a:r>
          </a:p>
          <a:p>
            <a:r>
              <a:rPr lang="en-US" sz="2400" dirty="0"/>
              <a:t>Job posting limited to registered </a:t>
            </a:r>
            <a:r>
              <a:rPr lang="en-US" sz="2400" dirty="0" smtClean="0"/>
              <a:t>employers</a:t>
            </a:r>
            <a:endParaRPr lang="en-US" sz="2400" dirty="0"/>
          </a:p>
          <a:p>
            <a:r>
              <a:rPr lang="en-US" sz="2400" dirty="0"/>
              <a:t>Inability to students to </a:t>
            </a:r>
            <a:r>
              <a:rPr lang="en-US" sz="2400" dirty="0" smtClean="0"/>
              <a:t>replace old video and PDF resumes</a:t>
            </a:r>
            <a:endParaRPr lang="en-US" sz="2400" dirty="0"/>
          </a:p>
          <a:p>
            <a:r>
              <a:rPr lang="en-US" sz="2400" dirty="0"/>
              <a:t>Students search for job is </a:t>
            </a:r>
            <a:r>
              <a:rPr lang="en-US" sz="2400" dirty="0" smtClean="0"/>
              <a:t>not 100% accurate </a:t>
            </a:r>
            <a:endParaRPr lang="en-US" sz="2400" dirty="0" smtClean="0"/>
          </a:p>
          <a:p>
            <a:r>
              <a:rPr lang="en-US" sz="2400" dirty="0" smtClean="0"/>
              <a:t>The </a:t>
            </a:r>
            <a:r>
              <a:rPr lang="en-US" sz="2400" dirty="0"/>
              <a:t>system does not count </a:t>
            </a:r>
            <a:r>
              <a:rPr lang="en-US" sz="2400" dirty="0" smtClean="0"/>
              <a:t>with a way to test for regression errors</a:t>
            </a:r>
            <a:endParaRPr lang="en-US" sz="2400" dirty="0"/>
          </a:p>
          <a:p>
            <a:endParaRPr lang="en-US" sz="2400" dirty="0"/>
          </a:p>
        </p:txBody>
      </p:sp>
    </p:spTree>
    <p:extLst>
      <p:ext uri="{BB962C8B-B14F-4D97-AF65-F5344CB8AC3E}">
        <p14:creationId xmlns:p14="http://schemas.microsoft.com/office/powerpoint/2010/main" val="15439161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6" name="Picture 5"/>
          <p:cNvPicPr>
            <a:picLocks noChangeAspect="1"/>
          </p:cNvPicPr>
          <p:nvPr/>
        </p:nvPicPr>
        <p:blipFill>
          <a:blip r:embed="rId3"/>
          <a:stretch>
            <a:fillRect/>
          </a:stretch>
        </p:blipFill>
        <p:spPr>
          <a:xfrm>
            <a:off x="0" y="1690689"/>
            <a:ext cx="12192000" cy="5167311"/>
          </a:xfrm>
          <a:prstGeom prst="rect">
            <a:avLst/>
          </a:prstGeom>
        </p:spPr>
      </p:pic>
    </p:spTree>
    <p:extLst>
      <p:ext uri="{BB962C8B-B14F-4D97-AF65-F5344CB8AC3E}">
        <p14:creationId xmlns:p14="http://schemas.microsoft.com/office/powerpoint/2010/main" val="1552809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User </a:t>
            </a:r>
            <a:r>
              <a:rPr lang="en-US" dirty="0" smtClean="0"/>
              <a:t>Stories</a:t>
            </a:r>
            <a:endParaRPr lang="en-US" dirty="0"/>
          </a:p>
        </p:txBody>
      </p:sp>
      <p:sp>
        <p:nvSpPr>
          <p:cNvPr id="3" name="Content Placeholder 2"/>
          <p:cNvSpPr>
            <a:spLocks noGrp="1"/>
          </p:cNvSpPr>
          <p:nvPr>
            <p:ph idx="1"/>
          </p:nvPr>
        </p:nvSpPr>
        <p:spPr>
          <a:xfrm>
            <a:off x="838200" y="1825625"/>
            <a:ext cx="10515600" cy="3504911"/>
          </a:xfrm>
        </p:spPr>
        <p:txBody>
          <a:bodyPr>
            <a:normAutofit lnSpcReduction="10000"/>
          </a:bodyPr>
          <a:lstStyle/>
          <a:p>
            <a:r>
              <a:rPr lang="en-US" sz="2400" dirty="0" smtClean="0"/>
              <a:t>Enable Guests Employer/Student account and provide limited functionality.</a:t>
            </a:r>
          </a:p>
          <a:p>
            <a:r>
              <a:rPr lang="en-US" sz="2400" dirty="0" smtClean="0"/>
              <a:t>Test the Student/Employer Actors User Stories and System General Feature.</a:t>
            </a:r>
          </a:p>
          <a:p>
            <a:r>
              <a:rPr lang="en-US" sz="2400" dirty="0" smtClean="0"/>
              <a:t>Replace PDF and Video Resume.</a:t>
            </a:r>
          </a:p>
          <a:p>
            <a:r>
              <a:rPr lang="en-US" sz="2400" dirty="0" smtClean="0"/>
              <a:t>Feasibility Study for a search engine.</a:t>
            </a:r>
          </a:p>
          <a:p>
            <a:r>
              <a:rPr lang="en-US" sz="2400" dirty="0" smtClean="0"/>
              <a:t>Solr Search Server Set Up and Configuration.</a:t>
            </a:r>
          </a:p>
          <a:p>
            <a:r>
              <a:rPr lang="en-US" sz="2400" dirty="0" smtClean="0"/>
              <a:t>Solr Indexing of MySQL Database.</a:t>
            </a:r>
            <a:endParaRPr lang="en-US" sz="2400" dirty="0"/>
          </a:p>
        </p:txBody>
      </p:sp>
    </p:spTree>
    <p:extLst>
      <p:ext uri="{BB962C8B-B14F-4D97-AF65-F5344CB8AC3E}">
        <p14:creationId xmlns:p14="http://schemas.microsoft.com/office/powerpoint/2010/main" val="36715111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Fixes</a:t>
            </a:r>
            <a:endParaRPr lang="en-US" dirty="0"/>
          </a:p>
        </p:txBody>
      </p:sp>
      <p:sp>
        <p:nvSpPr>
          <p:cNvPr id="3" name="Content Placeholder 2"/>
          <p:cNvSpPr>
            <a:spLocks noGrp="1"/>
          </p:cNvSpPr>
          <p:nvPr>
            <p:ph idx="1"/>
          </p:nvPr>
        </p:nvSpPr>
        <p:spPr>
          <a:xfrm>
            <a:off x="838200" y="1825625"/>
            <a:ext cx="4710545" cy="4351338"/>
          </a:xfrm>
        </p:spPr>
        <p:txBody>
          <a:bodyPr>
            <a:normAutofit/>
          </a:bodyPr>
          <a:lstStyle/>
          <a:p>
            <a:pPr>
              <a:buFont typeface="Wingdings" panose="05000000000000000000" pitchFamily="2" charset="2"/>
              <a:buChar char="ü"/>
            </a:pPr>
            <a:r>
              <a:rPr lang="en-US" sz="2400" dirty="0" smtClean="0"/>
              <a:t>Search and Advance Search for Jobs.</a:t>
            </a:r>
          </a:p>
          <a:p>
            <a:pPr>
              <a:buFont typeface="Wingdings" panose="05000000000000000000" pitchFamily="2" charset="2"/>
              <a:buChar char="ü"/>
            </a:pPr>
            <a:r>
              <a:rPr lang="en-US" sz="2400" dirty="0" smtClean="0"/>
              <a:t>Change Password.</a:t>
            </a:r>
          </a:p>
          <a:p>
            <a:pPr>
              <a:buFont typeface="Wingdings" panose="05000000000000000000" pitchFamily="2" charset="2"/>
              <a:buChar char="ü"/>
            </a:pPr>
            <a:r>
              <a:rPr lang="en-US" sz="2400" dirty="0" smtClean="0"/>
              <a:t>Upload PDF/Video Resume.</a:t>
            </a:r>
          </a:p>
          <a:p>
            <a:pPr>
              <a:buFont typeface="Wingdings" panose="05000000000000000000" pitchFamily="2" charset="2"/>
              <a:buChar char="ü"/>
            </a:pPr>
            <a:r>
              <a:rPr lang="en-US" sz="2400" dirty="0" smtClean="0"/>
              <a:t>Edit Profile Basic Info.</a:t>
            </a:r>
          </a:p>
          <a:p>
            <a:pPr>
              <a:buFont typeface="Wingdings" panose="05000000000000000000" pitchFamily="2" charset="2"/>
              <a:buChar char="ü"/>
            </a:pPr>
            <a:r>
              <a:rPr lang="en-US" sz="2400" dirty="0" smtClean="0"/>
              <a:t>Linked In Profile Picture.</a:t>
            </a:r>
          </a:p>
          <a:p>
            <a:pPr>
              <a:buFont typeface="Wingdings" panose="05000000000000000000" pitchFamily="2" charset="2"/>
              <a:buChar char="ü"/>
            </a:pPr>
            <a:r>
              <a:rPr lang="en-US" sz="2400" dirty="0" smtClean="0"/>
              <a:t>Students Notifications.</a:t>
            </a:r>
          </a:p>
          <a:p>
            <a:pPr>
              <a:buFont typeface="Wingdings" panose="05000000000000000000" pitchFamily="2" charset="2"/>
              <a:buChar char="ü"/>
            </a:pPr>
            <a:r>
              <a:rPr lang="en-US" sz="2400" dirty="0" smtClean="0"/>
              <a:t>Student Registration.</a:t>
            </a:r>
          </a:p>
        </p:txBody>
      </p:sp>
      <p:sp>
        <p:nvSpPr>
          <p:cNvPr id="4" name="Content Placeholder 2"/>
          <p:cNvSpPr txBox="1">
            <a:spLocks/>
          </p:cNvSpPr>
          <p:nvPr/>
        </p:nvSpPr>
        <p:spPr>
          <a:xfrm>
            <a:off x="5548745" y="1825625"/>
            <a:ext cx="521623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5" name="Rectangle 4"/>
          <p:cNvSpPr/>
          <p:nvPr/>
        </p:nvSpPr>
        <p:spPr>
          <a:xfrm>
            <a:off x="5548745" y="1825625"/>
            <a:ext cx="6096000" cy="3318857"/>
          </a:xfrm>
          <a:prstGeom prst="rect">
            <a:avLst/>
          </a:prstGeom>
        </p:spPr>
        <p:txBody>
          <a:bodyPr>
            <a:spAutoFit/>
          </a:bodyPr>
          <a:lstStyle/>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Replace Profile Picture.</a:t>
            </a:r>
          </a:p>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Delete User by Admin.</a:t>
            </a:r>
          </a:p>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Send/Receive/Delete Messages.</a:t>
            </a:r>
          </a:p>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Register Button for Student/Employer Users.</a:t>
            </a:r>
          </a:p>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Post Job Button for the Employer Users.</a:t>
            </a:r>
          </a:p>
          <a:p>
            <a:pPr marL="342900" lvl="0" indent="-342900" defTabSz="457200">
              <a:spcBef>
                <a:spcPts val="1000"/>
              </a:spcBef>
              <a:buClr>
                <a:srgbClr val="90C226"/>
              </a:buClr>
              <a:buSzPct val="80000"/>
              <a:buFont typeface="Wingdings" panose="05000000000000000000" pitchFamily="2" charset="2"/>
              <a:buChar char="ü"/>
            </a:pPr>
            <a:r>
              <a:rPr lang="en-US" sz="2400" dirty="0">
                <a:solidFill>
                  <a:prstClr val="white">
                    <a:lumMod val="75000"/>
                    <a:lumOff val="25000"/>
                  </a:prstClr>
                </a:solidFill>
              </a:rPr>
              <a:t>Indeed and </a:t>
            </a:r>
            <a:r>
              <a:rPr lang="en-US" sz="2400" dirty="0" err="1">
                <a:solidFill>
                  <a:prstClr val="white">
                    <a:lumMod val="75000"/>
                    <a:lumOff val="25000"/>
                  </a:prstClr>
                </a:solidFill>
              </a:rPr>
              <a:t>StackOverFlow</a:t>
            </a:r>
            <a:r>
              <a:rPr lang="en-US" sz="2400" dirty="0">
                <a:solidFill>
                  <a:prstClr val="white">
                    <a:lumMod val="75000"/>
                    <a:lumOff val="25000"/>
                  </a:prstClr>
                </a:solidFill>
              </a:rPr>
              <a:t> API’s. </a:t>
            </a:r>
          </a:p>
        </p:txBody>
      </p:sp>
    </p:spTree>
    <p:extLst>
      <p:ext uri="{BB962C8B-B14F-4D97-AF65-F5344CB8AC3E}">
        <p14:creationId xmlns:p14="http://schemas.microsoft.com/office/powerpoint/2010/main" val="1255429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smtClean="0"/>
              <a:t>Case for Replace Video Resume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8877726"/>
              </p:ext>
            </p:extLst>
          </p:nvPr>
        </p:nvGraphicFramePr>
        <p:xfrm>
          <a:off x="1814945" y="1430190"/>
          <a:ext cx="8562110" cy="5009648"/>
        </p:xfrm>
        <a:graphic>
          <a:graphicData uri="http://schemas.openxmlformats.org/drawingml/2006/table">
            <a:tbl>
              <a:tblPr firstRow="1" firstCol="1" bandRow="1">
                <a:tableStyleId>{5C22544A-7EE6-4342-B048-85BDC9FD1C3A}</a:tableStyleId>
              </a:tblPr>
              <a:tblGrid>
                <a:gridCol w="1870366"/>
                <a:gridCol w="6691744"/>
              </a:tblGrid>
              <a:tr h="230673">
                <a:tc>
                  <a:txBody>
                    <a:bodyPr/>
                    <a:lstStyle/>
                    <a:p>
                      <a:pPr marL="63500" marR="0">
                        <a:lnSpc>
                          <a:spcPct val="100000"/>
                        </a:lnSpc>
                        <a:spcBef>
                          <a:spcPts val="600"/>
                        </a:spcBef>
                        <a:spcAft>
                          <a:spcPts val="1200"/>
                        </a:spcAft>
                      </a:pPr>
                      <a:r>
                        <a:rPr lang="en-US" sz="1400" dirty="0">
                          <a:effectLst/>
                        </a:rPr>
                        <a:t>Use Case ID</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63500" marR="0">
                        <a:lnSpc>
                          <a:spcPct val="100000"/>
                        </a:lnSpc>
                        <a:spcBef>
                          <a:spcPts val="600"/>
                        </a:spcBef>
                        <a:spcAft>
                          <a:spcPts val="1200"/>
                        </a:spcAft>
                      </a:pPr>
                      <a:r>
                        <a:rPr lang="en-US" sz="1400" dirty="0">
                          <a:effectLst/>
                        </a:rPr>
                        <a:t>VJF-078 Replace Video Resume</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358574">
                <a:tc>
                  <a:txBody>
                    <a:bodyPr/>
                    <a:lstStyle/>
                    <a:p>
                      <a:pPr marL="63500" marR="0">
                        <a:lnSpc>
                          <a:spcPct val="100000"/>
                        </a:lnSpc>
                        <a:spcBef>
                          <a:spcPts val="600"/>
                        </a:spcBef>
                        <a:spcAft>
                          <a:spcPts val="1200"/>
                        </a:spcAft>
                      </a:pPr>
                      <a:r>
                        <a:rPr lang="en-US" sz="1400" dirty="0">
                          <a:effectLst/>
                        </a:rPr>
                        <a:t>Description</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63500" marR="0">
                        <a:lnSpc>
                          <a:spcPct val="100000"/>
                        </a:lnSpc>
                        <a:spcBef>
                          <a:spcPts val="600"/>
                        </a:spcBef>
                        <a:spcAft>
                          <a:spcPts val="1200"/>
                        </a:spcAft>
                      </a:pPr>
                      <a:r>
                        <a:rPr lang="en-US" sz="1200">
                          <a:effectLst/>
                        </a:rPr>
                        <a:t>Allows student actor to replace his/her video resume.</a:t>
                      </a:r>
                      <a:endParaRPr lang="en-US" sz="1200">
                        <a:solidFill>
                          <a:srgbClr val="000000"/>
                        </a:solidFill>
                        <a:effectLst/>
                        <a:latin typeface="Arial" panose="020B0604020202020204" pitchFamily="34" charset="0"/>
                        <a:ea typeface="Arial" panose="020B0604020202020204" pitchFamily="34" charset="0"/>
                      </a:endParaRPr>
                    </a:p>
                  </a:txBody>
                  <a:tcPr marL="30749" marR="30749" marT="30749" marB="30749"/>
                </a:tc>
              </a:tr>
              <a:tr h="1125981">
                <a:tc>
                  <a:txBody>
                    <a:bodyPr/>
                    <a:lstStyle/>
                    <a:p>
                      <a:pPr marL="63500" marR="0">
                        <a:lnSpc>
                          <a:spcPct val="100000"/>
                        </a:lnSpc>
                        <a:spcBef>
                          <a:spcPts val="600"/>
                        </a:spcBef>
                        <a:spcAft>
                          <a:spcPts val="1200"/>
                        </a:spcAft>
                      </a:pPr>
                      <a:r>
                        <a:rPr lang="en-US" sz="1400" dirty="0">
                          <a:effectLst/>
                        </a:rPr>
                        <a:t>User Story #392</a:t>
                      </a:r>
                    </a:p>
                    <a:p>
                      <a:pPr marL="63500" marR="0">
                        <a:lnSpc>
                          <a:spcPct val="100000"/>
                        </a:lnSpc>
                        <a:spcBef>
                          <a:spcPts val="600"/>
                        </a:spcBef>
                        <a:spcAft>
                          <a:spcPts val="1200"/>
                        </a:spcAft>
                      </a:pPr>
                      <a:r>
                        <a:rPr lang="en-US" sz="1400" dirty="0">
                          <a:effectLst/>
                        </a:rPr>
                        <a:t> </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51435" marR="0" indent="0">
                        <a:lnSpc>
                          <a:spcPct val="100000"/>
                        </a:lnSpc>
                        <a:spcBef>
                          <a:spcPts val="375"/>
                        </a:spcBef>
                        <a:spcAft>
                          <a:spcPts val="375"/>
                        </a:spcAft>
                        <a:buFont typeface="Arial" panose="020B0604020202020204" pitchFamily="34" charset="0"/>
                        <a:buNone/>
                      </a:pPr>
                      <a:r>
                        <a:rPr lang="en-US" sz="1200" dirty="0">
                          <a:effectLst/>
                        </a:rPr>
                        <a:t>As a Student I would like to see my video resume from my profile page and be able to upload a more updated one. This will benefit me as I will be able to reassure that I have uploaded a file with my resume, and it will allow me to have the most recent copy by replacing the old one.  </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230673">
                <a:tc>
                  <a:txBody>
                    <a:bodyPr/>
                    <a:lstStyle/>
                    <a:p>
                      <a:pPr marL="63500" marR="0">
                        <a:lnSpc>
                          <a:spcPct val="100000"/>
                        </a:lnSpc>
                        <a:spcBef>
                          <a:spcPts val="600"/>
                        </a:spcBef>
                        <a:spcAft>
                          <a:spcPts val="1200"/>
                        </a:spcAft>
                      </a:pPr>
                      <a:r>
                        <a:rPr lang="en-US" sz="1400">
                          <a:effectLst/>
                        </a:rPr>
                        <a:t>Actor</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63500" marR="0">
                        <a:lnSpc>
                          <a:spcPct val="100000"/>
                        </a:lnSpc>
                        <a:spcBef>
                          <a:spcPts val="600"/>
                        </a:spcBef>
                        <a:spcAft>
                          <a:spcPts val="1200"/>
                        </a:spcAft>
                      </a:pPr>
                      <a:r>
                        <a:rPr lang="en-US" sz="1200" dirty="0">
                          <a:effectLst/>
                        </a:rPr>
                        <a:t>Student</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dirty="0">
                          <a:effectLst/>
                        </a:rPr>
                        <a:t>Pre-conditions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a:effectLst/>
                        </a:rPr>
                        <a:t>Actor is logged </a:t>
                      </a:r>
                      <a:r>
                        <a:rPr lang="en-US" sz="1200" dirty="0" smtClean="0">
                          <a:effectLst/>
                        </a:rPr>
                        <a:t>in. Actor </a:t>
                      </a:r>
                      <a:r>
                        <a:rPr lang="en-US" sz="1200" dirty="0">
                          <a:effectLst/>
                        </a:rPr>
                        <a:t>is in his/her profile </a:t>
                      </a:r>
                      <a:r>
                        <a:rPr lang="en-US" sz="1200" dirty="0" smtClean="0">
                          <a:effectLst/>
                        </a:rPr>
                        <a:t>page.  Actor </a:t>
                      </a:r>
                      <a:r>
                        <a:rPr lang="en-US" sz="1200" dirty="0">
                          <a:effectLst/>
                        </a:rPr>
                        <a:t>has a video resume to upload to the system.</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1125981">
                <a:tc>
                  <a:txBody>
                    <a:bodyPr/>
                    <a:lstStyle/>
                    <a:p>
                      <a:pPr marL="63500" marR="0">
                        <a:lnSpc>
                          <a:spcPct val="100000"/>
                        </a:lnSpc>
                        <a:spcBef>
                          <a:spcPts val="600"/>
                        </a:spcBef>
                        <a:spcAft>
                          <a:spcPts val="1200"/>
                        </a:spcAft>
                      </a:pPr>
                      <a:r>
                        <a:rPr lang="en-US" sz="1400">
                          <a:effectLst/>
                        </a:rPr>
                        <a:t>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a:effectLst/>
                        </a:rPr>
                        <a:t>Use case begins when the actor clicks on the update resume </a:t>
                      </a:r>
                      <a:r>
                        <a:rPr lang="en-US" sz="1200" dirty="0" smtClean="0">
                          <a:effectLst/>
                        </a:rPr>
                        <a:t>button. System </a:t>
                      </a:r>
                      <a:r>
                        <a:rPr lang="en-US" sz="1200" dirty="0">
                          <a:effectLst/>
                        </a:rPr>
                        <a:t>displays a windows to select the file to be </a:t>
                      </a:r>
                      <a:r>
                        <a:rPr lang="en-US" sz="1200" dirty="0" smtClean="0">
                          <a:effectLst/>
                        </a:rPr>
                        <a:t>uploaded. Actor </a:t>
                      </a:r>
                      <a:r>
                        <a:rPr lang="en-US" sz="1200" dirty="0">
                          <a:effectLst/>
                        </a:rPr>
                        <a:t>selects his/her resume file and click </a:t>
                      </a:r>
                      <a:r>
                        <a:rPr lang="en-US" sz="1200" dirty="0" smtClean="0">
                          <a:effectLst/>
                        </a:rPr>
                        <a:t>open. System </a:t>
                      </a:r>
                      <a:r>
                        <a:rPr lang="en-US" sz="1200" dirty="0">
                          <a:effectLst/>
                        </a:rPr>
                        <a:t>stores the </a:t>
                      </a:r>
                      <a:r>
                        <a:rPr lang="en-US" sz="1200" dirty="0" smtClean="0">
                          <a:effectLst/>
                        </a:rPr>
                        <a:t>video resume </a:t>
                      </a:r>
                      <a:r>
                        <a:rPr lang="en-US" sz="1200" dirty="0">
                          <a:effectLst/>
                        </a:rPr>
                        <a:t>and updates its path on the </a:t>
                      </a:r>
                      <a:r>
                        <a:rPr lang="en-US" sz="1200" dirty="0" smtClean="0">
                          <a:effectLst/>
                        </a:rPr>
                        <a:t>database. Systems </a:t>
                      </a:r>
                      <a:r>
                        <a:rPr lang="en-US" sz="1200" dirty="0">
                          <a:effectLst/>
                        </a:rPr>
                        <a:t>displays the upload was successful.</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230673">
                <a:tc>
                  <a:txBody>
                    <a:bodyPr/>
                    <a:lstStyle/>
                    <a:p>
                      <a:pPr marL="63500" marR="0">
                        <a:lnSpc>
                          <a:spcPct val="100000"/>
                        </a:lnSpc>
                        <a:spcBef>
                          <a:spcPts val="600"/>
                        </a:spcBef>
                        <a:spcAft>
                          <a:spcPts val="1200"/>
                        </a:spcAft>
                      </a:pPr>
                      <a:r>
                        <a:rPr lang="en-US" sz="1400" dirty="0">
                          <a:effectLst/>
                        </a:rPr>
                        <a:t>Post-conditions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51435" marR="0">
                        <a:lnSpc>
                          <a:spcPct val="100000"/>
                        </a:lnSpc>
                        <a:spcBef>
                          <a:spcPts val="600"/>
                        </a:spcBef>
                        <a:spcAft>
                          <a:spcPts val="1200"/>
                        </a:spcAft>
                      </a:pPr>
                      <a:r>
                        <a:rPr lang="en-US" sz="1200" dirty="0">
                          <a:effectLst/>
                        </a:rPr>
                        <a:t>Actor update his/her video resume file.</a:t>
                      </a:r>
                      <a:endParaRPr lang="en-US" sz="1200" dirty="0">
                        <a:solidFill>
                          <a:srgbClr val="000000"/>
                        </a:solidFill>
                        <a:effectLst/>
                        <a:latin typeface="Arial" panose="020B0604020202020204" pitchFamily="34" charset="0"/>
                        <a:ea typeface="Arial" panose="020B0604020202020204" pitchFamily="34" charset="0"/>
                      </a:endParaRPr>
                    </a:p>
                  </a:txBody>
                  <a:tcPr marL="30749" marR="30749" marT="30749" marB="30749"/>
                </a:tc>
              </a:tr>
              <a:tr h="512056">
                <a:tc>
                  <a:txBody>
                    <a:bodyPr/>
                    <a:lstStyle/>
                    <a:p>
                      <a:pPr marL="63500" marR="0">
                        <a:lnSpc>
                          <a:spcPct val="100000"/>
                        </a:lnSpc>
                        <a:spcBef>
                          <a:spcPts val="600"/>
                        </a:spcBef>
                        <a:spcAft>
                          <a:spcPts val="1200"/>
                        </a:spcAft>
                      </a:pPr>
                      <a:r>
                        <a:rPr lang="en-US" sz="1400">
                          <a:effectLst/>
                        </a:rPr>
                        <a:t>Alternative Steps</a:t>
                      </a:r>
                      <a:endParaRPr lang="en-US" sz="140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a:effectLst/>
                        </a:rPr>
                        <a:t>From step 4 the file cannot be uploaded or the path inserted in the </a:t>
                      </a:r>
                      <a:r>
                        <a:rPr lang="en-US" sz="1200" dirty="0" smtClean="0">
                          <a:effectLst/>
                        </a:rPr>
                        <a:t>database. System </a:t>
                      </a:r>
                      <a:r>
                        <a:rPr lang="en-US" sz="1200" dirty="0">
                          <a:effectLst/>
                        </a:rPr>
                        <a:t>displays the upload had an error.</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r h="550426">
                <a:tc>
                  <a:txBody>
                    <a:bodyPr/>
                    <a:lstStyle/>
                    <a:p>
                      <a:pPr marL="63500" marR="0">
                        <a:lnSpc>
                          <a:spcPct val="100000"/>
                        </a:lnSpc>
                        <a:spcBef>
                          <a:spcPts val="600"/>
                        </a:spcBef>
                        <a:spcAft>
                          <a:spcPts val="1200"/>
                        </a:spcAft>
                      </a:pPr>
                      <a:r>
                        <a:rPr lang="en-US" sz="1400" dirty="0">
                          <a:effectLst/>
                        </a:rPr>
                        <a:t>Exceptions</a:t>
                      </a:r>
                      <a:endParaRPr lang="en-US" sz="1400" dirty="0">
                        <a:solidFill>
                          <a:srgbClr val="000000"/>
                        </a:solidFill>
                        <a:effectLst/>
                        <a:latin typeface="Arial" panose="020B0604020202020204" pitchFamily="34" charset="0"/>
                        <a:ea typeface="Arial" panose="020B0604020202020204" pitchFamily="34" charset="0"/>
                      </a:endParaRPr>
                    </a:p>
                  </a:txBody>
                  <a:tcPr marL="30749" marR="30749" marT="30749" marB="30749"/>
                </a:tc>
                <a:tc>
                  <a:txBody>
                    <a:bodyPr/>
                    <a:lstStyle/>
                    <a:p>
                      <a:pPr marL="0" marR="0" lvl="0" indent="0">
                        <a:lnSpc>
                          <a:spcPct val="100000"/>
                        </a:lnSpc>
                        <a:spcBef>
                          <a:spcPts val="600"/>
                        </a:spcBef>
                        <a:spcAft>
                          <a:spcPts val="1200"/>
                        </a:spcAft>
                        <a:buFont typeface="+mj-lt"/>
                        <a:buNone/>
                      </a:pPr>
                      <a:r>
                        <a:rPr lang="en-US" sz="1200" dirty="0">
                          <a:effectLst/>
                        </a:rPr>
                        <a:t>Invalid file </a:t>
                      </a:r>
                      <a:r>
                        <a:rPr lang="en-US" sz="1200" dirty="0" smtClean="0">
                          <a:effectLst/>
                        </a:rPr>
                        <a:t>format. Invalid </a:t>
                      </a:r>
                      <a:r>
                        <a:rPr lang="en-US" sz="1200" dirty="0">
                          <a:effectLst/>
                        </a:rPr>
                        <a:t>file </a:t>
                      </a:r>
                      <a:r>
                        <a:rPr lang="en-US" sz="1200" dirty="0" smtClean="0">
                          <a:effectLst/>
                        </a:rPr>
                        <a:t>extension. No </a:t>
                      </a:r>
                      <a:r>
                        <a:rPr lang="en-US" sz="1200" dirty="0">
                          <a:effectLst/>
                        </a:rPr>
                        <a:t>file selected</a:t>
                      </a:r>
                      <a:endParaRPr lang="en-US"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0749" marR="30749" marT="30749" marB="30749"/>
                </a:tc>
              </a:tr>
            </a:tbl>
          </a:graphicData>
        </a:graphic>
      </p:graphicFrame>
    </p:spTree>
    <p:extLst>
      <p:ext uri="{BB962C8B-B14F-4D97-AF65-F5344CB8AC3E}">
        <p14:creationId xmlns:p14="http://schemas.microsoft.com/office/powerpoint/2010/main" val="582944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10202</TotalTime>
  <Words>1248</Words>
  <Application>Microsoft Office PowerPoint</Application>
  <PresentationFormat>Widescreen</PresentationFormat>
  <Paragraphs>197</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MS PGothic</vt:lpstr>
      <vt:lpstr>MS PGothic</vt:lpstr>
      <vt:lpstr>Arial</vt:lpstr>
      <vt:lpstr>Calibri</vt:lpstr>
      <vt:lpstr>Times New Roman</vt:lpstr>
      <vt:lpstr>Trebuchet MS</vt:lpstr>
      <vt:lpstr>Wingdings</vt:lpstr>
      <vt:lpstr>Wingdings 3</vt:lpstr>
      <vt:lpstr>Facet</vt:lpstr>
      <vt:lpstr>Virtual Job Fair v5.0</vt:lpstr>
      <vt:lpstr>Acknowledgment</vt:lpstr>
      <vt:lpstr>Special Acknowledgement</vt:lpstr>
      <vt:lpstr>Problem Definition</vt:lpstr>
      <vt:lpstr>System Limitations</vt:lpstr>
      <vt:lpstr>Gantt Chart</vt:lpstr>
      <vt:lpstr>Main User Stories</vt:lpstr>
      <vt:lpstr>Stability Fixes</vt:lpstr>
      <vt:lpstr>Use Case for Replace Video Resume</vt:lpstr>
      <vt:lpstr>Use Case Diagram</vt:lpstr>
      <vt:lpstr>Sequence Diagram for Replace Video Resume</vt:lpstr>
      <vt:lpstr>System Architecture</vt:lpstr>
      <vt:lpstr>System Decomposition</vt:lpstr>
      <vt:lpstr>Persistent Data</vt:lpstr>
      <vt:lpstr>Class Diagram for Profile Subsystem</vt:lpstr>
      <vt:lpstr>Algorithm used to Replace a Video Resume</vt:lpstr>
      <vt:lpstr>Test Cases for Replace Video Resume</vt:lpstr>
      <vt:lpstr>Additional Test Cases</vt:lpstr>
      <vt:lpstr>Automated Test Suite</vt:lpstr>
      <vt:lpstr>Thanks for being a wonderful audience.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Job Fair v5.0</dc:title>
  <dc:creator>ralonso</dc:creator>
  <cp:lastModifiedBy>ralonso</cp:lastModifiedBy>
  <cp:revision>67</cp:revision>
  <dcterms:created xsi:type="dcterms:W3CDTF">2015-04-24T01:44:33Z</dcterms:created>
  <dcterms:modified xsi:type="dcterms:W3CDTF">2015-05-03T03:10:29Z</dcterms:modified>
</cp:coreProperties>
</file>