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7.jpg" ContentType="image/pn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34"/>
  </p:notesMasterIdLst>
  <p:handoutMasterIdLst>
    <p:handoutMasterId r:id="rId35"/>
  </p:handoutMasterIdLst>
  <p:sldIdLst>
    <p:sldId id="256" r:id="rId2"/>
    <p:sldId id="257" r:id="rId3"/>
    <p:sldId id="259" r:id="rId4"/>
    <p:sldId id="260" r:id="rId5"/>
    <p:sldId id="282" r:id="rId6"/>
    <p:sldId id="262" r:id="rId7"/>
    <p:sldId id="263" r:id="rId8"/>
    <p:sldId id="264" r:id="rId9"/>
    <p:sldId id="296" r:id="rId10"/>
    <p:sldId id="265" r:id="rId11"/>
    <p:sldId id="286" r:id="rId12"/>
    <p:sldId id="287" r:id="rId13"/>
    <p:sldId id="288" r:id="rId14"/>
    <p:sldId id="268" r:id="rId15"/>
    <p:sldId id="276" r:id="rId16"/>
    <p:sldId id="292" r:id="rId17"/>
    <p:sldId id="270" r:id="rId18"/>
    <p:sldId id="297" r:id="rId19"/>
    <p:sldId id="272" r:id="rId20"/>
    <p:sldId id="294" r:id="rId21"/>
    <p:sldId id="293" r:id="rId22"/>
    <p:sldId id="295" r:id="rId23"/>
    <p:sldId id="277" r:id="rId24"/>
    <p:sldId id="291" r:id="rId25"/>
    <p:sldId id="290" r:id="rId26"/>
    <p:sldId id="278" r:id="rId27"/>
    <p:sldId id="284" r:id="rId28"/>
    <p:sldId id="285" r:id="rId29"/>
    <p:sldId id="283" r:id="rId30"/>
    <p:sldId id="281" r:id="rId31"/>
    <p:sldId id="279"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2" autoAdjust="0"/>
    <p:restoredTop sz="88453" autoAdjust="0"/>
  </p:normalViewPr>
  <p:slideViewPr>
    <p:cSldViewPr snapToGrid="0">
      <p:cViewPr>
        <p:scale>
          <a:sx n="112" d="100"/>
          <a:sy n="112" d="100"/>
        </p:scale>
        <p:origin x="944"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D8E5B5-5F5A-9F44-A33F-FB8BF4CE0FE7}" type="datetimeFigureOut">
              <a:rPr lang="en-US" smtClean="0"/>
              <a:t>7/30/15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D72E1-4671-9F4D-B667-B5C6E4D9EB5D}" type="slidenum">
              <a:rPr lang="en-US" smtClean="0"/>
              <a:t>‹#›</a:t>
            </a:fld>
            <a:endParaRPr lang="en-US"/>
          </a:p>
        </p:txBody>
      </p:sp>
    </p:spTree>
    <p:extLst>
      <p:ext uri="{BB962C8B-B14F-4D97-AF65-F5344CB8AC3E}">
        <p14:creationId xmlns:p14="http://schemas.microsoft.com/office/powerpoint/2010/main" val="16627396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28B94-CCD4-4765-B4C5-84050D825FA2}" type="datetimeFigureOut">
              <a:rPr lang="en-US" smtClean="0"/>
              <a:t>7/30/15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E24BA-E930-41D3-9BE6-5E5DF3C8DF0F}" type="slidenum">
              <a:rPr lang="en-US" smtClean="0"/>
              <a:t>‹#›</a:t>
            </a:fld>
            <a:endParaRPr lang="en-US"/>
          </a:p>
        </p:txBody>
      </p:sp>
    </p:spTree>
    <p:extLst>
      <p:ext uri="{BB962C8B-B14F-4D97-AF65-F5344CB8AC3E}">
        <p14:creationId xmlns:p14="http://schemas.microsoft.com/office/powerpoint/2010/main" val="34735579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and welcome to the Introduction</a:t>
            </a:r>
            <a:r>
              <a:rPr lang="en-US" sz="1200" kern="1200" baseline="0" dirty="0" smtClean="0">
                <a:solidFill>
                  <a:schemeClr val="tx1"/>
                </a:solidFill>
                <a:effectLst/>
                <a:latin typeface="+mn-lt"/>
                <a:ea typeface="+mn-ea"/>
                <a:cs typeface="+mn-cs"/>
              </a:rPr>
              <a:t> Video of Virtual Job Fair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Thank you for attending our final presentation.</a:t>
            </a:r>
          </a:p>
          <a:p>
            <a:r>
              <a:rPr lang="en-US" sz="1200" kern="1200" dirty="0" smtClean="0">
                <a:solidFill>
                  <a:schemeClr val="tx1"/>
                </a:solidFill>
                <a:effectLst/>
                <a:latin typeface="+mn-lt"/>
                <a:ea typeface="+mn-ea"/>
                <a:cs typeface="+mn-cs"/>
              </a:rPr>
              <a:t>My name is </a:t>
            </a:r>
            <a:r>
              <a:rPr lang="en-US" sz="1200" kern="1200" dirty="0" err="1" smtClean="0">
                <a:solidFill>
                  <a:schemeClr val="tx1"/>
                </a:solidFill>
                <a:effectLst/>
                <a:latin typeface="+mn-lt"/>
                <a:ea typeface="+mn-ea"/>
                <a:cs typeface="+mn-cs"/>
              </a:rPr>
              <a:t>Yanniel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Malagon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I will be presenting Virtual job Fair version 6.0</a:t>
            </a:r>
          </a:p>
          <a:p>
            <a:r>
              <a:rPr lang="en-US" sz="1200" kern="1200" dirty="0" smtClean="0">
                <a:solidFill>
                  <a:schemeClr val="tx1"/>
                </a:solidFill>
                <a:effectLst/>
                <a:latin typeface="+mn-lt"/>
                <a:ea typeface="+mn-ea"/>
                <a:cs typeface="+mn-cs"/>
              </a:rPr>
              <a:t>And for the Summer</a:t>
            </a:r>
            <a:r>
              <a:rPr lang="en-US" sz="1200" kern="1200" baseline="0" dirty="0" smtClean="0">
                <a:solidFill>
                  <a:schemeClr val="tx1"/>
                </a:solidFill>
                <a:effectLst/>
                <a:latin typeface="+mn-lt"/>
                <a:ea typeface="+mn-ea"/>
                <a:cs typeface="+mn-cs"/>
              </a:rPr>
              <a:t> 2015, I was the a developer and tester of Virtual Job Fair. My team member Rene Alfonzo was a developer, tester and Scrum master.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Virtual Job Fair is a web system that provide student with thousands of job visibility, and employer with the opportunity to tap talent at universities.</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1</a:t>
            </a:fld>
            <a:endParaRPr lang="en-US"/>
          </a:p>
        </p:txBody>
      </p:sp>
    </p:spTree>
    <p:extLst>
      <p:ext uri="{BB962C8B-B14F-4D97-AF65-F5344CB8AC3E}">
        <p14:creationId xmlns:p14="http://schemas.microsoft.com/office/powerpoint/2010/main" val="2126196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11</a:t>
            </a:fld>
            <a:endParaRPr lang="en-US"/>
          </a:p>
        </p:txBody>
      </p:sp>
    </p:spTree>
    <p:extLst>
      <p:ext uri="{BB962C8B-B14F-4D97-AF65-F5344CB8AC3E}">
        <p14:creationId xmlns:p14="http://schemas.microsoft.com/office/powerpoint/2010/main" val="1462975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13</a:t>
            </a:fld>
            <a:endParaRPr lang="en-US"/>
          </a:p>
        </p:txBody>
      </p:sp>
    </p:spTree>
    <p:extLst>
      <p:ext uri="{BB962C8B-B14F-4D97-AF65-F5344CB8AC3E}">
        <p14:creationId xmlns:p14="http://schemas.microsoft.com/office/powerpoint/2010/main" val="340322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16</a:t>
            </a:fld>
            <a:endParaRPr lang="en-US"/>
          </a:p>
        </p:txBody>
      </p:sp>
    </p:spTree>
    <p:extLst>
      <p:ext uri="{BB962C8B-B14F-4D97-AF65-F5344CB8AC3E}">
        <p14:creationId xmlns:p14="http://schemas.microsoft.com/office/powerpoint/2010/main" val="3937778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29</a:t>
            </a:fld>
            <a:endParaRPr lang="en-US"/>
          </a:p>
        </p:txBody>
      </p:sp>
    </p:spTree>
    <p:extLst>
      <p:ext uri="{BB962C8B-B14F-4D97-AF65-F5344CB8AC3E}">
        <p14:creationId xmlns:p14="http://schemas.microsoft.com/office/powerpoint/2010/main" val="268513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30</a:t>
            </a:fld>
            <a:endParaRPr lang="en-US"/>
          </a:p>
        </p:txBody>
      </p:sp>
    </p:spTree>
    <p:extLst>
      <p:ext uri="{BB962C8B-B14F-4D97-AF65-F5344CB8AC3E}">
        <p14:creationId xmlns:p14="http://schemas.microsoft.com/office/powerpoint/2010/main" val="318643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31</a:t>
            </a:fld>
            <a:endParaRPr lang="en-US"/>
          </a:p>
        </p:txBody>
      </p:sp>
    </p:spTree>
    <p:extLst>
      <p:ext uri="{BB962C8B-B14F-4D97-AF65-F5344CB8AC3E}">
        <p14:creationId xmlns:p14="http://schemas.microsoft.com/office/powerpoint/2010/main" val="331033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would like to start by acknowledging</a:t>
            </a:r>
            <a:r>
              <a:rPr lang="en-US" sz="1200" kern="1200" baseline="0" dirty="0" smtClean="0">
                <a:solidFill>
                  <a:schemeClr val="tx1"/>
                </a:solidFill>
                <a:effectLst/>
                <a:latin typeface="+mn-lt"/>
                <a:ea typeface="+mn-ea"/>
                <a:cs typeface="+mn-cs"/>
              </a:rPr>
              <a:t> my fellow classmates </a:t>
            </a:r>
            <a:r>
              <a:rPr lang="en-US" sz="1200" kern="1200" dirty="0" smtClean="0">
                <a:solidFill>
                  <a:schemeClr val="tx1"/>
                </a:solidFill>
                <a:effectLst/>
                <a:latin typeface="+mn-lt"/>
                <a:ea typeface="+mn-ea"/>
                <a:cs typeface="+mn-cs"/>
              </a:rPr>
              <a:t>from previous</a:t>
            </a:r>
            <a:r>
              <a:rPr lang="en-US" sz="1200" kern="1200" baseline="0" dirty="0" smtClean="0">
                <a:solidFill>
                  <a:schemeClr val="tx1"/>
                </a:solidFill>
                <a:effectLst/>
                <a:latin typeface="+mn-lt"/>
                <a:ea typeface="+mn-ea"/>
                <a:cs typeface="+mn-cs"/>
              </a:rPr>
              <a:t> semesters for their contribution and hard work on the project</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2</a:t>
            </a:fld>
            <a:endParaRPr lang="en-US"/>
          </a:p>
        </p:txBody>
      </p:sp>
    </p:spTree>
    <p:extLst>
      <p:ext uri="{BB962C8B-B14F-4D97-AF65-F5344CB8AC3E}">
        <p14:creationId xmlns:p14="http://schemas.microsoft.com/office/powerpoint/2010/main" val="41590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defRPr/>
            </a:pPr>
            <a:r>
              <a:rPr lang="en-US" altLang="en-US" sz="1200" dirty="0" smtClean="0"/>
              <a:t>There are two main issues that make the hiring process difficult for students and employers. First, it is </a:t>
            </a:r>
            <a:r>
              <a:rPr lang="en-US" altLang="en-US" sz="1200" b="1" dirty="0" smtClean="0"/>
              <a:t>very expensive </a:t>
            </a:r>
            <a:r>
              <a:rPr lang="en-US" altLang="en-US" sz="1200" dirty="0" smtClean="0"/>
              <a:t>for employers to participate in Job Fairs or recruit student from different universities. Also, they </a:t>
            </a:r>
            <a:r>
              <a:rPr lang="en-US" altLang="en-US" sz="1200" b="1" dirty="0" smtClean="0"/>
              <a:t>do not have a wide range of selection </a:t>
            </a:r>
            <a:r>
              <a:rPr lang="en-US" altLang="en-US" sz="1200" dirty="0" smtClean="0"/>
              <a:t>nor  the </a:t>
            </a:r>
            <a:r>
              <a:rPr lang="en-US" altLang="en-US" sz="1200" b="1" dirty="0" smtClean="0"/>
              <a:t>financial resources </a:t>
            </a:r>
            <a:r>
              <a:rPr lang="en-US" altLang="en-US" sz="1200" dirty="0" smtClean="0"/>
              <a:t>to find the perfect candidate for the job. Secondly, many students do not have the means or time to meet with potential employers in person. In addition, most students cannot show their skills, experience and talent to employers through emails. </a:t>
            </a:r>
          </a:p>
          <a:p>
            <a:pPr algn="just" eaLnBrk="1" hangingPunct="1">
              <a:defRPr/>
            </a:pPr>
            <a:r>
              <a:rPr lang="en-US" altLang="en-US" sz="1200" dirty="0" smtClean="0"/>
              <a:t>Consequently, they might lose great job opportunities. Virtual Job Fair is designed to solve these issues. Having Virtual</a:t>
            </a:r>
            <a:r>
              <a:rPr lang="en-US" altLang="en-US" sz="1200" baseline="0" dirty="0" smtClean="0"/>
              <a:t> </a:t>
            </a:r>
            <a:r>
              <a:rPr lang="en-US" altLang="en-US" sz="1200" dirty="0" smtClean="0"/>
              <a:t>Job Fair</a:t>
            </a:r>
            <a:r>
              <a:rPr lang="en-US" altLang="en-US" sz="1200" baseline="0" dirty="0" smtClean="0"/>
              <a:t> application</a:t>
            </a:r>
            <a:r>
              <a:rPr lang="en-US" altLang="en-US" sz="1200" dirty="0" smtClean="0"/>
              <a:t> is a win-win opportunity for both the student and employer.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3</a:t>
            </a:fld>
            <a:endParaRPr lang="en-US"/>
          </a:p>
        </p:txBody>
      </p:sp>
    </p:spTree>
    <p:extLst>
      <p:ext uri="{BB962C8B-B14F-4D97-AF65-F5344CB8AC3E}">
        <p14:creationId xmlns:p14="http://schemas.microsoft.com/office/powerpoint/2010/main" val="284923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Version 5.0 had the following limitations:</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4</a:t>
            </a:fld>
            <a:endParaRPr lang="en-US"/>
          </a:p>
        </p:txBody>
      </p:sp>
    </p:spTree>
    <p:extLst>
      <p:ext uri="{BB962C8B-B14F-4D97-AF65-F5344CB8AC3E}">
        <p14:creationId xmlns:p14="http://schemas.microsoft.com/office/powerpoint/2010/main" val="74838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5</a:t>
            </a:fld>
            <a:endParaRPr lang="en-US"/>
          </a:p>
        </p:txBody>
      </p:sp>
    </p:spTree>
    <p:extLst>
      <p:ext uri="{BB962C8B-B14F-4D97-AF65-F5344CB8AC3E}">
        <p14:creationId xmlns:p14="http://schemas.microsoft.com/office/powerpoint/2010/main" val="3804328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is the completed </a:t>
            </a:r>
            <a:r>
              <a:rPr lang="en-US" sz="1200" kern="1200" dirty="0" smtClean="0">
                <a:solidFill>
                  <a:schemeClr val="tx1"/>
                </a:solidFill>
                <a:effectLst/>
                <a:latin typeface="+mn-lt"/>
                <a:ea typeface="+mn-ea"/>
                <a:cs typeface="+mn-cs"/>
              </a:rPr>
              <a:t>Gantt chart for</a:t>
            </a:r>
            <a:r>
              <a:rPr lang="en-US" sz="1200" kern="1200" baseline="0" dirty="0" smtClean="0">
                <a:solidFill>
                  <a:schemeClr val="tx1"/>
                </a:solidFill>
                <a:effectLst/>
                <a:latin typeface="+mn-lt"/>
                <a:ea typeface="+mn-ea"/>
                <a:cs typeface="+mn-cs"/>
              </a:rPr>
              <a:t> the semester</a:t>
            </a:r>
            <a:r>
              <a:rPr lang="en-US" sz="1200" kern="1200" dirty="0" smtClean="0">
                <a:solidFill>
                  <a:schemeClr val="tx1"/>
                </a:solidFill>
                <a:effectLst/>
                <a:latin typeface="+mn-lt"/>
                <a:ea typeface="+mn-ea"/>
                <a:cs typeface="+mn-cs"/>
              </a:rPr>
              <a:t>, here we have listed all the users stories we have worked</a:t>
            </a:r>
            <a:r>
              <a:rPr lang="en-US" sz="1200" kern="1200" baseline="0" dirty="0" smtClean="0">
                <a:solidFill>
                  <a:schemeClr val="tx1"/>
                </a:solidFill>
                <a:effectLst/>
                <a:latin typeface="+mn-lt"/>
                <a:ea typeface="+mn-ea"/>
                <a:cs typeface="+mn-cs"/>
              </a:rPr>
              <a:t> on</a:t>
            </a:r>
            <a:r>
              <a:rPr 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the a</a:t>
            </a:r>
            <a:r>
              <a:rPr lang="en-US" sz="1200" kern="1200" baseline="0" dirty="0" smtClean="0">
                <a:solidFill>
                  <a:schemeClr val="tx1"/>
                </a:solidFill>
                <a:effectLst/>
                <a:latin typeface="+mn-lt"/>
                <a:ea typeface="+mn-ea"/>
                <a:cs typeface="+mn-cs"/>
              </a:rPr>
              <a:t> Scrum divide in 5 Sprints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6</a:t>
            </a:fld>
            <a:endParaRPr lang="en-US"/>
          </a:p>
        </p:txBody>
      </p:sp>
    </p:spTree>
    <p:extLst>
      <p:ext uri="{BB962C8B-B14F-4D97-AF65-F5344CB8AC3E}">
        <p14:creationId xmlns:p14="http://schemas.microsoft.com/office/powerpoint/2010/main" val="1709425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first sprint I enable two new actors to the system, the guest Employer and Guest Student and gave them limited functionality.</a:t>
            </a:r>
          </a:p>
          <a:p>
            <a:r>
              <a:rPr lang="en-US" sz="1200" kern="1200" dirty="0" smtClean="0">
                <a:solidFill>
                  <a:schemeClr val="tx1"/>
                </a:solidFill>
                <a:effectLst/>
                <a:latin typeface="+mn-lt"/>
                <a:ea typeface="+mn-ea"/>
                <a:cs typeface="+mn-cs"/>
              </a:rPr>
              <a:t>I also tested the Student/employer actor user stories and created and automated test script that can be used in regression testing.</a:t>
            </a:r>
          </a:p>
          <a:p>
            <a:r>
              <a:rPr lang="en-US" sz="1200" kern="1200" dirty="0" smtClean="0">
                <a:solidFill>
                  <a:schemeClr val="tx1"/>
                </a:solidFill>
                <a:effectLst/>
                <a:latin typeface="+mn-lt"/>
                <a:ea typeface="+mn-ea"/>
                <a:cs typeface="+mn-cs"/>
              </a:rPr>
              <a:t>Allowed the Student to replace Video and PDF resume files.</a:t>
            </a:r>
          </a:p>
          <a:p>
            <a:r>
              <a:rPr lang="en-US" sz="1200" kern="1200" dirty="0" smtClean="0">
                <a:solidFill>
                  <a:schemeClr val="tx1"/>
                </a:solidFill>
                <a:effectLst/>
                <a:latin typeface="+mn-lt"/>
                <a:ea typeface="+mn-ea"/>
                <a:cs typeface="+mn-cs"/>
              </a:rPr>
              <a:t>Created a feasibility study for a search engine</a:t>
            </a:r>
          </a:p>
          <a:p>
            <a:r>
              <a:rPr lang="en-US" sz="1200" kern="1200" dirty="0" smtClean="0">
                <a:solidFill>
                  <a:schemeClr val="tx1"/>
                </a:solidFill>
                <a:effectLst/>
                <a:latin typeface="+mn-lt"/>
                <a:ea typeface="+mn-ea"/>
                <a:cs typeface="+mn-cs"/>
              </a:rPr>
              <a:t>And, in the last sprint Installed and configured Solr search engine and created an schema to index MySQL tables.</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7</a:t>
            </a:fld>
            <a:endParaRPr lang="en-US"/>
          </a:p>
        </p:txBody>
      </p:sp>
    </p:spTree>
    <p:extLst>
      <p:ext uri="{BB962C8B-B14F-4D97-AF65-F5344CB8AC3E}">
        <p14:creationId xmlns:p14="http://schemas.microsoft.com/office/powerpoint/2010/main" val="40409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8</a:t>
            </a:fld>
            <a:endParaRPr lang="en-US"/>
          </a:p>
        </p:txBody>
      </p:sp>
    </p:spTree>
    <p:extLst>
      <p:ext uri="{BB962C8B-B14F-4D97-AF65-F5344CB8AC3E}">
        <p14:creationId xmlns:p14="http://schemas.microsoft.com/office/powerpoint/2010/main" val="6502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first sprint I enable two new actors to the system, the guest Employer and Guest Student and gave them limited functionality.</a:t>
            </a:r>
          </a:p>
          <a:p>
            <a:r>
              <a:rPr lang="en-US" sz="1200" kern="1200" dirty="0" smtClean="0">
                <a:solidFill>
                  <a:schemeClr val="tx1"/>
                </a:solidFill>
                <a:effectLst/>
                <a:latin typeface="+mn-lt"/>
                <a:ea typeface="+mn-ea"/>
                <a:cs typeface="+mn-cs"/>
              </a:rPr>
              <a:t>I also tested the Student/employer actor user stories and created and automated test script that can be used in regression testing.</a:t>
            </a:r>
          </a:p>
          <a:p>
            <a:r>
              <a:rPr lang="en-US" sz="1200" kern="1200" dirty="0" smtClean="0">
                <a:solidFill>
                  <a:schemeClr val="tx1"/>
                </a:solidFill>
                <a:effectLst/>
                <a:latin typeface="+mn-lt"/>
                <a:ea typeface="+mn-ea"/>
                <a:cs typeface="+mn-cs"/>
              </a:rPr>
              <a:t>Allowed the Student to replace Video and PDF resume files.</a:t>
            </a:r>
          </a:p>
          <a:p>
            <a:r>
              <a:rPr lang="en-US" sz="1200" kern="1200" dirty="0" smtClean="0">
                <a:solidFill>
                  <a:schemeClr val="tx1"/>
                </a:solidFill>
                <a:effectLst/>
                <a:latin typeface="+mn-lt"/>
                <a:ea typeface="+mn-ea"/>
                <a:cs typeface="+mn-cs"/>
              </a:rPr>
              <a:t>Created a feasibility study for a search engine</a:t>
            </a:r>
          </a:p>
          <a:p>
            <a:r>
              <a:rPr lang="en-US" sz="1200" kern="1200" dirty="0" smtClean="0">
                <a:solidFill>
                  <a:schemeClr val="tx1"/>
                </a:solidFill>
                <a:effectLst/>
                <a:latin typeface="+mn-lt"/>
                <a:ea typeface="+mn-ea"/>
                <a:cs typeface="+mn-cs"/>
              </a:rPr>
              <a:t>And, in the last sprint Installed and configured Solr search engine and created an schema to index MySQL tables.</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9</a:t>
            </a:fld>
            <a:endParaRPr lang="en-US"/>
          </a:p>
        </p:txBody>
      </p:sp>
    </p:spTree>
    <p:extLst>
      <p:ext uri="{BB962C8B-B14F-4D97-AF65-F5344CB8AC3E}">
        <p14:creationId xmlns:p14="http://schemas.microsoft.com/office/powerpoint/2010/main" val="1289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FD1082-46EA-B349-95CF-97689B397D79}"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05473" y="6406487"/>
            <a:ext cx="683339" cy="365125"/>
          </a:xfrm>
        </p:spPr>
        <p:txBody>
          <a:bodyPr/>
          <a:lstStyle/>
          <a:p>
            <a:fld id="{1C6C967C-6C51-4A62-99EE-F9954FA53C59}" type="slidenum">
              <a:rPr lang="en-US" smtClean="0"/>
              <a:t>‹#›</a:t>
            </a:fld>
            <a:endParaRPr lang="en-US" dirty="0"/>
          </a:p>
        </p:txBody>
      </p:sp>
    </p:spTree>
    <p:extLst>
      <p:ext uri="{BB962C8B-B14F-4D97-AF65-F5344CB8AC3E}">
        <p14:creationId xmlns:p14="http://schemas.microsoft.com/office/powerpoint/2010/main" val="864680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6B092-B303-DE40-9479-4E89CDAB0B36}"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5361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C9E22C-8246-C242-BDAF-BC11298C74A6}"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591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8DDD72-961D-7244-B98A-E7B98A717E9D}"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3076287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85F2D7-53DD-8446-9E4E-55466CB8ED98}"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5855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B22EF4-3581-C64A-892E-F6B0998987F8}"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58452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A860CF-7704-134D-9302-90EC4AC6807D}"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143979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48B8C4-A25B-2E4C-9702-34A069967DFF}"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482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D1C75C-6979-5943-98D8-CBDB4F513EA0}"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23072" y="6406487"/>
            <a:ext cx="683339" cy="365125"/>
          </a:xfrm>
        </p:spPr>
        <p:txBody>
          <a:bodyPr/>
          <a:lstStyle/>
          <a:p>
            <a:fld id="{1C6C967C-6C51-4A62-99EE-F9954FA53C59}" type="slidenum">
              <a:rPr lang="en-US" smtClean="0"/>
              <a:t>‹#›</a:t>
            </a:fld>
            <a:endParaRPr lang="en-US" dirty="0"/>
          </a:p>
        </p:txBody>
      </p:sp>
    </p:spTree>
    <p:extLst>
      <p:ext uri="{BB962C8B-B14F-4D97-AF65-F5344CB8AC3E}">
        <p14:creationId xmlns:p14="http://schemas.microsoft.com/office/powerpoint/2010/main" val="33278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31B93D-5A8D-544C-A1BE-819F57EB5842}" type="datetime1">
              <a:rPr lang="en-US" smtClean="0"/>
              <a:t>7/30/15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5155382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1790E7-FF6A-8844-ADB4-97E695A4CECD}" type="datetime1">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752282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B8B6E4-11B1-634D-87E1-A930DBEF3CCC}" type="datetime1">
              <a:rPr lang="en-US" smtClean="0"/>
              <a:t>7/30/15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6860273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E7348B-41AF-D74F-9434-81CC64C68E96}" type="datetime1">
              <a:rPr lang="en-US" smtClean="0"/>
              <a:t>7/30/15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676368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A49FD-9E65-4445-AED7-331807BEDE9C}" type="datetime1">
              <a:rPr lang="en-US" smtClean="0"/>
              <a:t>7/30/15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82725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6FC24E-24C9-7C43-9120-CAFE911D9CF6}" type="datetime1">
              <a:rPr lang="en-US" smtClean="0"/>
              <a:t>7/30/15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84910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
        <p:nvSpPr>
          <p:cNvPr id="5" name="Date Placeholder 4"/>
          <p:cNvSpPr>
            <a:spLocks noGrp="1"/>
          </p:cNvSpPr>
          <p:nvPr>
            <p:ph type="dt" sz="half" idx="10"/>
          </p:nvPr>
        </p:nvSpPr>
        <p:spPr/>
        <p:txBody>
          <a:bodyPr/>
          <a:lstStyle/>
          <a:p>
            <a:fld id="{4E854C32-0DD8-4F4F-941C-CB1AB4B6A4EE}" type="datetime1">
              <a:rPr lang="en-US" smtClean="0"/>
              <a:t>7/30/15</a:t>
            </a:fld>
            <a:endParaRPr lang="en-US"/>
          </a:p>
        </p:txBody>
      </p:sp>
    </p:spTree>
    <p:extLst>
      <p:ext uri="{BB962C8B-B14F-4D97-AF65-F5344CB8AC3E}">
        <p14:creationId xmlns:p14="http://schemas.microsoft.com/office/powerpoint/2010/main" val="2884902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427EC5-E92E-C14C-AB38-983C5A1C4DE7}" type="datetime1">
              <a:rPr lang="en-US" smtClean="0"/>
              <a:t>7/30/15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05473" y="6406487"/>
            <a:ext cx="683339" cy="365125"/>
          </a:xfrm>
          <a:prstGeom prst="rect">
            <a:avLst/>
          </a:prstGeom>
        </p:spPr>
        <p:txBody>
          <a:bodyPr vert="horz" lIns="91440" tIns="45720" rIns="91440" bIns="45720" rtlCol="0" anchor="ctr"/>
          <a:lstStyle>
            <a:lvl1pPr algn="r">
              <a:defRPr sz="900">
                <a:solidFill>
                  <a:schemeClr val="accent1"/>
                </a:solidFill>
              </a:defRPr>
            </a:lvl1pPr>
          </a:lstStyle>
          <a:p>
            <a:fld id="{1C6C967C-6C51-4A62-99EE-F9954FA53C59}" type="slidenum">
              <a:rPr lang="en-US" smtClean="0"/>
              <a:t>‹#›</a:t>
            </a:fld>
            <a:endParaRPr lang="en-US"/>
          </a:p>
        </p:txBody>
      </p:sp>
    </p:spTree>
    <p:extLst>
      <p:ext uri="{BB962C8B-B14F-4D97-AF65-F5344CB8AC3E}">
        <p14:creationId xmlns:p14="http://schemas.microsoft.com/office/powerpoint/2010/main" val="129771627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83340"/>
            <a:ext cx="12192000" cy="1646302"/>
          </a:xfrm>
        </p:spPr>
        <p:txBody>
          <a:bodyPr/>
          <a:lstStyle/>
          <a:p>
            <a:pPr algn="ctr"/>
            <a:r>
              <a:rPr lang="en-US" sz="6600" dirty="0" smtClean="0"/>
              <a:t>Virtual Job Fair v6.0</a:t>
            </a:r>
            <a:endParaRPr lang="en-US" sz="6600" dirty="0"/>
          </a:p>
        </p:txBody>
      </p:sp>
      <p:sp>
        <p:nvSpPr>
          <p:cNvPr id="4" name="TextBox 3"/>
          <p:cNvSpPr txBox="1"/>
          <p:nvPr/>
        </p:nvSpPr>
        <p:spPr>
          <a:xfrm>
            <a:off x="869076" y="3447411"/>
            <a:ext cx="4071094" cy="2857192"/>
          </a:xfrm>
          <a:prstGeom prst="rect">
            <a:avLst/>
          </a:prstGeom>
          <a:noFill/>
        </p:spPr>
        <p:txBody>
          <a:bodyPr wrap="square" rtlCol="0">
            <a:spAutoFit/>
          </a:bodyPr>
          <a:lstStyle/>
          <a:p>
            <a:pPr defTabSz="457200">
              <a:spcBef>
                <a:spcPts val="1000"/>
              </a:spcBef>
              <a:buClr>
                <a:schemeClr val="accent1"/>
              </a:buClr>
              <a:buSzPct val="80000"/>
            </a:pPr>
            <a:r>
              <a:rPr lang="en-US" sz="2000" b="1" u="sng" dirty="0" smtClean="0">
                <a:solidFill>
                  <a:schemeClr val="tx1">
                    <a:lumMod val="75000"/>
                    <a:lumOff val="25000"/>
                  </a:schemeClr>
                </a:solidFill>
              </a:rPr>
              <a:t>Students</a:t>
            </a:r>
          </a:p>
          <a:p>
            <a:pPr defTabSz="457200">
              <a:spcBef>
                <a:spcPts val="1000"/>
              </a:spcBef>
              <a:buClr>
                <a:schemeClr val="accent1"/>
              </a:buClr>
              <a:buSzPct val="80000"/>
            </a:pPr>
            <a:r>
              <a:rPr lang="en-US" sz="2000" dirty="0" smtClean="0">
                <a:solidFill>
                  <a:schemeClr val="tx1">
                    <a:lumMod val="75000"/>
                    <a:lumOff val="25000"/>
                  </a:schemeClr>
                </a:solidFill>
              </a:rPr>
              <a:t>Rene Alfonso</a:t>
            </a:r>
          </a:p>
          <a:p>
            <a:pPr defTabSz="457200">
              <a:spcBef>
                <a:spcPts val="1000"/>
              </a:spcBef>
              <a:buClr>
                <a:schemeClr val="accent1"/>
              </a:buClr>
              <a:buSzPct val="80000"/>
            </a:pPr>
            <a:r>
              <a:rPr lang="en-US" sz="2000" dirty="0" smtClean="0">
                <a:solidFill>
                  <a:schemeClr val="tx1">
                    <a:lumMod val="75000"/>
                    <a:lumOff val="25000"/>
                  </a:schemeClr>
                </a:solidFill>
              </a:rPr>
              <a:t>Developer</a:t>
            </a:r>
            <a:r>
              <a:rPr lang="en-US" sz="2000" dirty="0">
                <a:solidFill>
                  <a:schemeClr val="tx1">
                    <a:lumMod val="75000"/>
                    <a:lumOff val="25000"/>
                  </a:schemeClr>
                </a:solidFill>
              </a:rPr>
              <a:t>, </a:t>
            </a:r>
            <a:r>
              <a:rPr lang="en-US" sz="2000" dirty="0" smtClean="0">
                <a:solidFill>
                  <a:schemeClr val="tx1">
                    <a:lumMod val="75000"/>
                    <a:lumOff val="25000"/>
                  </a:schemeClr>
                </a:solidFill>
              </a:rPr>
              <a:t>Tester </a:t>
            </a:r>
            <a:r>
              <a:rPr lang="en-US" sz="2000" dirty="0">
                <a:solidFill>
                  <a:schemeClr val="tx1">
                    <a:lumMod val="75000"/>
                    <a:lumOff val="25000"/>
                  </a:schemeClr>
                </a:solidFill>
              </a:rPr>
              <a:t>and Scrum </a:t>
            </a:r>
            <a:r>
              <a:rPr lang="en-US" sz="2000" dirty="0" smtClean="0">
                <a:solidFill>
                  <a:schemeClr val="tx1">
                    <a:lumMod val="75000"/>
                    <a:lumOff val="25000"/>
                  </a:schemeClr>
                </a:solidFill>
              </a:rPr>
              <a:t>Master</a:t>
            </a:r>
            <a:endParaRPr lang="en-US" sz="2000" dirty="0">
              <a:solidFill>
                <a:schemeClr val="tx1">
                  <a:lumMod val="75000"/>
                  <a:lumOff val="25000"/>
                </a:schemeClr>
              </a:solidFill>
            </a:endParaRPr>
          </a:p>
          <a:p>
            <a:pPr defTabSz="457200">
              <a:spcBef>
                <a:spcPts val="1000"/>
              </a:spcBef>
              <a:buClr>
                <a:schemeClr val="accent1"/>
              </a:buClr>
              <a:buSzPct val="80000"/>
            </a:pPr>
            <a:r>
              <a:rPr lang="en-US" sz="2000" dirty="0" err="1" smtClean="0">
                <a:solidFill>
                  <a:schemeClr val="tx1">
                    <a:lumMod val="75000"/>
                    <a:lumOff val="25000"/>
                  </a:schemeClr>
                </a:solidFill>
              </a:rPr>
              <a:t>Yanniel</a:t>
            </a:r>
            <a:r>
              <a:rPr lang="en-US" sz="2000" dirty="0" smtClean="0">
                <a:solidFill>
                  <a:schemeClr val="tx1">
                    <a:lumMod val="75000"/>
                    <a:lumOff val="25000"/>
                  </a:schemeClr>
                </a:solidFill>
              </a:rPr>
              <a:t> </a:t>
            </a:r>
            <a:r>
              <a:rPr lang="en-US" sz="2000" dirty="0">
                <a:solidFill>
                  <a:schemeClr val="tx1">
                    <a:lumMod val="75000"/>
                    <a:lumOff val="25000"/>
                  </a:schemeClr>
                </a:solidFill>
              </a:rPr>
              <a:t>J. </a:t>
            </a:r>
            <a:r>
              <a:rPr lang="en-US" sz="2000" dirty="0" err="1" smtClean="0">
                <a:solidFill>
                  <a:schemeClr val="tx1">
                    <a:lumMod val="75000"/>
                    <a:lumOff val="25000"/>
                  </a:schemeClr>
                </a:solidFill>
              </a:rPr>
              <a:t>Malagon</a:t>
            </a:r>
            <a:endParaRPr lang="en-US" sz="2000" dirty="0" smtClean="0">
              <a:solidFill>
                <a:schemeClr val="tx1">
                  <a:lumMod val="75000"/>
                  <a:lumOff val="25000"/>
                </a:schemeClr>
              </a:solidFill>
            </a:endParaRPr>
          </a:p>
          <a:p>
            <a:pPr defTabSz="457200">
              <a:spcBef>
                <a:spcPts val="1000"/>
              </a:spcBef>
              <a:buClr>
                <a:schemeClr val="accent1"/>
              </a:buClr>
              <a:buSzPct val="80000"/>
            </a:pPr>
            <a:r>
              <a:rPr lang="en-US" sz="2000" dirty="0" smtClean="0">
                <a:solidFill>
                  <a:schemeClr val="tx1">
                    <a:lumMod val="75000"/>
                    <a:lumOff val="25000"/>
                  </a:schemeClr>
                </a:solidFill>
              </a:rPr>
              <a:t>Developer</a:t>
            </a:r>
            <a:r>
              <a:rPr lang="en-US" sz="2000" dirty="0">
                <a:solidFill>
                  <a:schemeClr val="tx1">
                    <a:lumMod val="75000"/>
                    <a:lumOff val="25000"/>
                  </a:schemeClr>
                </a:solidFill>
              </a:rPr>
              <a:t>, </a:t>
            </a:r>
            <a:r>
              <a:rPr lang="en-US" sz="2000" dirty="0" smtClean="0">
                <a:solidFill>
                  <a:schemeClr val="tx1">
                    <a:lumMod val="75000"/>
                    <a:lumOff val="25000"/>
                  </a:schemeClr>
                </a:solidFill>
              </a:rPr>
              <a:t>Tester</a:t>
            </a:r>
            <a:endParaRPr lang="en-US" sz="2000" dirty="0">
              <a:solidFill>
                <a:schemeClr val="tx1">
                  <a:lumMod val="75000"/>
                  <a:lumOff val="25000"/>
                </a:schemeClr>
              </a:solidFill>
            </a:endParaRPr>
          </a:p>
          <a:p>
            <a:pPr defTabSz="457200">
              <a:spcBef>
                <a:spcPts val="1000"/>
              </a:spcBef>
              <a:buClr>
                <a:schemeClr val="accent1"/>
              </a:buClr>
              <a:buSzPct val="80000"/>
            </a:pPr>
            <a:endParaRPr lang="en-US" dirty="0">
              <a:solidFill>
                <a:schemeClr val="tx1">
                  <a:lumMod val="50000"/>
                  <a:lumOff val="50000"/>
                </a:schemeClr>
              </a:solidFill>
            </a:endParaRPr>
          </a:p>
        </p:txBody>
      </p:sp>
      <p:sp>
        <p:nvSpPr>
          <p:cNvPr id="5" name="Rectangle 4"/>
          <p:cNvSpPr/>
          <p:nvPr/>
        </p:nvSpPr>
        <p:spPr>
          <a:xfrm>
            <a:off x="7175411" y="3214014"/>
            <a:ext cx="4069764" cy="3323987"/>
          </a:xfrm>
          <a:prstGeom prst="rect">
            <a:avLst/>
          </a:prstGeom>
        </p:spPr>
        <p:txBody>
          <a:bodyPr wrap="square">
            <a:spAutoFit/>
          </a:bodyPr>
          <a:lstStyle/>
          <a:p>
            <a:pPr>
              <a:lnSpc>
                <a:spcPct val="150000"/>
              </a:lnSpc>
            </a:pPr>
            <a:r>
              <a:rPr lang="en-US" sz="2000" b="1" u="sng" dirty="0">
                <a:solidFill>
                  <a:schemeClr val="tx1">
                    <a:lumMod val="75000"/>
                    <a:lumOff val="25000"/>
                  </a:schemeClr>
                </a:solidFill>
                <a:latin typeface="+mj-lt"/>
                <a:ea typeface="+mj-ea"/>
                <a:cs typeface="+mj-cs"/>
              </a:rPr>
              <a:t>Product Owners </a:t>
            </a:r>
          </a:p>
          <a:p>
            <a:pPr>
              <a:lnSpc>
                <a:spcPct val="150000"/>
              </a:lnSpc>
            </a:pPr>
            <a:r>
              <a:rPr lang="en-US" sz="2000" dirty="0">
                <a:solidFill>
                  <a:schemeClr val="tx1">
                    <a:lumMod val="75000"/>
                    <a:lumOff val="25000"/>
                  </a:schemeClr>
                </a:solidFill>
              </a:rPr>
              <a:t>Fernando </a:t>
            </a:r>
            <a:r>
              <a:rPr lang="en-US" sz="2000" dirty="0" err="1">
                <a:solidFill>
                  <a:schemeClr val="tx1">
                    <a:lumMod val="75000"/>
                    <a:lumOff val="25000"/>
                  </a:schemeClr>
                </a:solidFill>
              </a:rPr>
              <a:t>Figueredo</a:t>
            </a:r>
            <a:r>
              <a:rPr lang="en-US" sz="2000" dirty="0">
                <a:solidFill>
                  <a:schemeClr val="tx1">
                    <a:lumMod val="75000"/>
                    <a:lumOff val="25000"/>
                  </a:schemeClr>
                </a:solidFill>
              </a:rPr>
              <a:t>, Ph.D., APR.</a:t>
            </a:r>
          </a:p>
          <a:p>
            <a:pPr>
              <a:lnSpc>
                <a:spcPct val="150000"/>
              </a:lnSpc>
            </a:pPr>
            <a:r>
              <a:rPr lang="en-US" sz="2000" dirty="0" err="1">
                <a:solidFill>
                  <a:schemeClr val="tx1">
                    <a:lumMod val="75000"/>
                    <a:lumOff val="25000"/>
                  </a:schemeClr>
                </a:solidFill>
              </a:rPr>
              <a:t>Emmanuela</a:t>
            </a:r>
            <a:r>
              <a:rPr lang="en-US" sz="2000" dirty="0">
                <a:solidFill>
                  <a:schemeClr val="tx1">
                    <a:lumMod val="75000"/>
                    <a:lumOff val="25000"/>
                  </a:schemeClr>
                </a:solidFill>
              </a:rPr>
              <a:t> Stanislaus, M.Sc.</a:t>
            </a:r>
          </a:p>
          <a:p>
            <a:pPr>
              <a:lnSpc>
                <a:spcPct val="150000"/>
              </a:lnSpc>
            </a:pPr>
            <a:r>
              <a:rPr lang="en-US" sz="2000" dirty="0">
                <a:solidFill>
                  <a:schemeClr val="tx1">
                    <a:lumMod val="75000"/>
                    <a:lumOff val="25000"/>
                  </a:schemeClr>
                </a:solidFill>
              </a:rPr>
              <a:t>Ivette Duarte, M.S</a:t>
            </a:r>
            <a:r>
              <a:rPr lang="en-US" sz="2000" dirty="0" smtClean="0">
                <a:solidFill>
                  <a:schemeClr val="tx1">
                    <a:lumMod val="75000"/>
                    <a:lumOff val="25000"/>
                  </a:schemeClr>
                </a:solidFill>
              </a:rPr>
              <a:t>.</a:t>
            </a:r>
          </a:p>
          <a:p>
            <a:pPr>
              <a:lnSpc>
                <a:spcPct val="150000"/>
              </a:lnSpc>
            </a:pPr>
            <a:endParaRPr lang="en-US" sz="2000" dirty="0" smtClean="0">
              <a:solidFill>
                <a:schemeClr val="tx1">
                  <a:lumMod val="75000"/>
                  <a:lumOff val="25000"/>
                </a:schemeClr>
              </a:solidFill>
            </a:endParaRPr>
          </a:p>
          <a:p>
            <a:pPr>
              <a:lnSpc>
                <a:spcPct val="150000"/>
              </a:lnSpc>
            </a:pPr>
            <a:r>
              <a:rPr lang="en-US" sz="2000" b="1" u="sng" dirty="0" smtClean="0">
                <a:solidFill>
                  <a:schemeClr val="tx1">
                    <a:lumMod val="75000"/>
                    <a:lumOff val="25000"/>
                  </a:schemeClr>
                </a:solidFill>
              </a:rPr>
              <a:t>Professor and Mentor</a:t>
            </a:r>
            <a:endParaRPr lang="en-US" sz="2000" b="1" u="sng" dirty="0" smtClean="0">
              <a:solidFill>
                <a:schemeClr val="tx1">
                  <a:lumMod val="75000"/>
                  <a:lumOff val="25000"/>
                </a:schemeClr>
              </a:solidFill>
            </a:endParaRPr>
          </a:p>
          <a:p>
            <a:pPr>
              <a:lnSpc>
                <a:spcPct val="150000"/>
              </a:lnSpc>
            </a:pPr>
            <a:r>
              <a:rPr lang="en-US" sz="2000" dirty="0" err="1">
                <a:solidFill>
                  <a:schemeClr val="tx1">
                    <a:lumMod val="75000"/>
                    <a:lumOff val="25000"/>
                  </a:schemeClr>
                </a:solidFill>
              </a:rPr>
              <a:t>Masoud</a:t>
            </a:r>
            <a:r>
              <a:rPr lang="en-US" sz="2000" dirty="0">
                <a:solidFill>
                  <a:schemeClr val="tx1">
                    <a:lumMod val="75000"/>
                    <a:lumOff val="25000"/>
                  </a:schemeClr>
                </a:solidFill>
              </a:rPr>
              <a:t> </a:t>
            </a:r>
            <a:r>
              <a:rPr lang="en-US" sz="2000" dirty="0" err="1">
                <a:solidFill>
                  <a:schemeClr val="tx1">
                    <a:lumMod val="75000"/>
                    <a:lumOff val="25000"/>
                  </a:schemeClr>
                </a:solidFill>
              </a:rPr>
              <a:t>Sadjadi</a:t>
            </a:r>
            <a:r>
              <a:rPr lang="en-US" sz="2000" dirty="0">
                <a:solidFill>
                  <a:schemeClr val="tx1">
                    <a:lumMod val="75000"/>
                    <a:lumOff val="25000"/>
                  </a:schemeClr>
                </a:solidFill>
              </a:rPr>
              <a:t>, Ph.D. FIU</a:t>
            </a:r>
            <a:endParaRPr lang="en-US" sz="2000" dirty="0">
              <a:solidFill>
                <a:schemeClr val="tx1">
                  <a:lumMod val="75000"/>
                  <a:lumOff val="25000"/>
                </a:schemeClr>
              </a:solidFill>
            </a:endParaRPr>
          </a:p>
        </p:txBody>
      </p:sp>
      <p:sp>
        <p:nvSpPr>
          <p:cNvPr id="6" name="Slide Number Placeholder 5"/>
          <p:cNvSpPr>
            <a:spLocks noGrp="1"/>
          </p:cNvSpPr>
          <p:nvPr>
            <p:ph type="sldNum" sz="quarter" idx="12"/>
          </p:nvPr>
        </p:nvSpPr>
        <p:spPr/>
        <p:txBody>
          <a:bodyPr/>
          <a:lstStyle/>
          <a:p>
            <a:fld id="{1C6C967C-6C51-4A62-99EE-F9954FA53C59}" type="slidenum">
              <a:rPr lang="en-US" smtClean="0"/>
              <a:t>1</a:t>
            </a:fld>
            <a:endParaRPr lang="en-US"/>
          </a:p>
        </p:txBody>
      </p:sp>
    </p:spTree>
    <p:extLst>
      <p:ext uri="{BB962C8B-B14F-4D97-AF65-F5344CB8AC3E}">
        <p14:creationId xmlns:p14="http://schemas.microsoft.com/office/powerpoint/2010/main" val="1954512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564" y="551726"/>
            <a:ext cx="9207446" cy="663615"/>
          </a:xfrm>
        </p:spPr>
        <p:txBody>
          <a:bodyPr>
            <a:normAutofit/>
          </a:bodyPr>
          <a:lstStyle/>
          <a:p>
            <a:r>
              <a:rPr lang="en-US" dirty="0" smtClean="0"/>
              <a:t>Use Case for YouTube Video </a:t>
            </a:r>
            <a:r>
              <a:rPr lang="en-US" dirty="0"/>
              <a:t>Resume </a:t>
            </a:r>
            <a:r>
              <a:rPr lang="en-US" dirty="0" smtClean="0"/>
              <a:t>Upload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85799631"/>
              </p:ext>
            </p:extLst>
          </p:nvPr>
        </p:nvGraphicFramePr>
        <p:xfrm>
          <a:off x="1814945" y="1430190"/>
          <a:ext cx="8562110" cy="5009648"/>
        </p:xfrm>
        <a:graphic>
          <a:graphicData uri="http://schemas.openxmlformats.org/drawingml/2006/table">
            <a:tbl>
              <a:tblPr firstRow="1" firstCol="1" bandRow="1">
                <a:tableStyleId>{5C22544A-7EE6-4342-B048-85BDC9FD1C3A}</a:tableStyleId>
              </a:tblPr>
              <a:tblGrid>
                <a:gridCol w="1870366"/>
                <a:gridCol w="6691744"/>
              </a:tblGrid>
              <a:tr h="230673">
                <a:tc>
                  <a:txBody>
                    <a:bodyPr/>
                    <a:lstStyle/>
                    <a:p>
                      <a:pPr marL="63500" marR="0">
                        <a:lnSpc>
                          <a:spcPct val="100000"/>
                        </a:lnSpc>
                        <a:spcBef>
                          <a:spcPts val="600"/>
                        </a:spcBef>
                        <a:spcAft>
                          <a:spcPts val="1200"/>
                        </a:spcAft>
                      </a:pPr>
                      <a:r>
                        <a:rPr lang="en-US" sz="1400" dirty="0">
                          <a:effectLst/>
                        </a:rPr>
                        <a:t>Use Case ID</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algn="l"/>
                      <a:r>
                        <a:rPr lang="en-US" sz="1400" b="1" kern="1200" dirty="0" smtClean="0">
                          <a:solidFill>
                            <a:schemeClr val="lt1"/>
                          </a:solidFill>
                          <a:effectLst/>
                          <a:latin typeface="+mn-lt"/>
                          <a:ea typeface="+mn-ea"/>
                          <a:cs typeface="+mn-cs"/>
                        </a:rPr>
                        <a:t>#473 Upload Video Resume to VJF YouTube Channel</a:t>
                      </a:r>
                      <a:endParaRPr lang="en-US" sz="1400" b="1" kern="1200" dirty="0">
                        <a:solidFill>
                          <a:schemeClr val="lt1"/>
                        </a:solidFill>
                        <a:effectLst/>
                        <a:latin typeface="+mn-lt"/>
                        <a:ea typeface="+mn-ea"/>
                        <a:cs typeface="+mn-cs"/>
                      </a:endParaRPr>
                    </a:p>
                  </a:txBody>
                  <a:tcPr marL="30749" marR="30749" marT="30749" marB="30749"/>
                </a:tc>
              </a:tr>
              <a:tr h="358574">
                <a:tc>
                  <a:txBody>
                    <a:bodyPr/>
                    <a:lstStyle/>
                    <a:p>
                      <a:pPr marL="63500" marR="0">
                        <a:lnSpc>
                          <a:spcPct val="100000"/>
                        </a:lnSpc>
                        <a:spcBef>
                          <a:spcPts val="600"/>
                        </a:spcBef>
                        <a:spcAft>
                          <a:spcPts val="1200"/>
                        </a:spcAft>
                      </a:pPr>
                      <a:r>
                        <a:rPr lang="en-US" sz="1400" dirty="0">
                          <a:effectLst/>
                        </a:rPr>
                        <a:t>Description</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11113" marR="0" indent="0" algn="l">
                        <a:lnSpc>
                          <a:spcPct val="100000"/>
                        </a:lnSpc>
                        <a:spcBef>
                          <a:spcPts val="600"/>
                        </a:spcBef>
                        <a:spcAft>
                          <a:spcPts val="1200"/>
                        </a:spcAft>
                        <a:tabLst/>
                      </a:pPr>
                      <a:r>
                        <a:rPr lang="en-US" sz="1200" dirty="0">
                          <a:effectLst/>
                        </a:rPr>
                        <a:t>Allows student </a:t>
                      </a:r>
                      <a:r>
                        <a:rPr lang="en-US" sz="1200" dirty="0" smtClean="0">
                          <a:effectLst/>
                        </a:rPr>
                        <a:t>upload </a:t>
                      </a:r>
                      <a:r>
                        <a:rPr lang="en-US" sz="1200" dirty="0">
                          <a:effectLst/>
                        </a:rPr>
                        <a:t>video resume.</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1125981">
                <a:tc>
                  <a:txBody>
                    <a:bodyPr/>
                    <a:lstStyle/>
                    <a:p>
                      <a:pPr marL="63500" marR="0">
                        <a:lnSpc>
                          <a:spcPct val="100000"/>
                        </a:lnSpc>
                        <a:spcBef>
                          <a:spcPts val="600"/>
                        </a:spcBef>
                        <a:spcAft>
                          <a:spcPts val="1200"/>
                        </a:spcAft>
                      </a:pPr>
                      <a:r>
                        <a:rPr lang="en-US" sz="1400" dirty="0">
                          <a:effectLst/>
                        </a:rPr>
                        <a:t>User Story </a:t>
                      </a:r>
                      <a:r>
                        <a:rPr lang="en-US" sz="1400" b="1" kern="1200" dirty="0" smtClean="0">
                          <a:solidFill>
                            <a:schemeClr val="lt1"/>
                          </a:solidFill>
                          <a:effectLst/>
                          <a:latin typeface="+mn-lt"/>
                          <a:ea typeface="+mn-ea"/>
                          <a:cs typeface="+mn-cs"/>
                        </a:rPr>
                        <a:t>#473</a:t>
                      </a:r>
                      <a:r>
                        <a:rPr lang="en-US" sz="1400" dirty="0">
                          <a:effectLst/>
                        </a:rPr>
                        <a:t> </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11113" marR="0" indent="0" algn="l">
                        <a:lnSpc>
                          <a:spcPct val="100000"/>
                        </a:lnSpc>
                        <a:spcBef>
                          <a:spcPts val="375"/>
                        </a:spcBef>
                        <a:spcAft>
                          <a:spcPts val="375"/>
                        </a:spcAft>
                        <a:buFont typeface="Arial" panose="020B0604020202020204" pitchFamily="34" charset="0"/>
                        <a:buNone/>
                        <a:tabLst/>
                      </a:pPr>
                      <a:r>
                        <a:rPr lang="en-US" sz="1200" kern="1200" dirty="0" smtClean="0">
                          <a:solidFill>
                            <a:schemeClr val="dk1"/>
                          </a:solidFill>
                          <a:effectLst/>
                          <a:latin typeface="+mn-lt"/>
                          <a:ea typeface="+mn-ea"/>
                          <a:cs typeface="+mn-cs"/>
                        </a:rPr>
                        <a:t>As student, I should be able to upload my Video Resume into the system so that the potential employer can access my video resume.</a:t>
                      </a:r>
                      <a:r>
                        <a:rPr lang="en-US" sz="1200" kern="1200" dirty="0">
                          <a:solidFill>
                            <a:schemeClr val="dk1"/>
                          </a:solidFill>
                          <a:effectLst/>
                          <a:latin typeface="+mn-lt"/>
                          <a:ea typeface="+mn-ea"/>
                          <a:cs typeface="+mn-cs"/>
                        </a:rPr>
                        <a:t>  </a:t>
                      </a:r>
                    </a:p>
                  </a:txBody>
                  <a:tcPr marL="30749" marR="30749" marT="30749" marB="30749"/>
                </a:tc>
              </a:tr>
              <a:tr h="230673">
                <a:tc>
                  <a:txBody>
                    <a:bodyPr/>
                    <a:lstStyle/>
                    <a:p>
                      <a:pPr marL="63500" marR="0">
                        <a:lnSpc>
                          <a:spcPct val="100000"/>
                        </a:lnSpc>
                        <a:spcBef>
                          <a:spcPts val="600"/>
                        </a:spcBef>
                        <a:spcAft>
                          <a:spcPts val="1200"/>
                        </a:spcAft>
                      </a:pPr>
                      <a:r>
                        <a:rPr lang="en-US" sz="1400">
                          <a:effectLst/>
                        </a:rPr>
                        <a:t>Actor</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11113" marR="0" indent="0" algn="l">
                        <a:lnSpc>
                          <a:spcPct val="100000"/>
                        </a:lnSpc>
                        <a:spcBef>
                          <a:spcPts val="600"/>
                        </a:spcBef>
                        <a:spcAft>
                          <a:spcPts val="1200"/>
                        </a:spcAft>
                        <a:tabLst/>
                      </a:pPr>
                      <a:r>
                        <a:rPr lang="en-US" sz="1200" dirty="0">
                          <a:effectLst/>
                        </a:rPr>
                        <a:t>Student</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dirty="0">
                          <a:effectLst/>
                        </a:rPr>
                        <a:t>Pre-conditions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a:lnSpc>
                          <a:spcPct val="100000"/>
                        </a:lnSpc>
                        <a:spcBef>
                          <a:spcPts val="600"/>
                        </a:spcBef>
                        <a:spcAft>
                          <a:spcPts val="1200"/>
                        </a:spcAft>
                        <a:buFont typeface="+mj-lt"/>
                        <a:buNone/>
                      </a:pPr>
                      <a:r>
                        <a:rPr lang="en-US" sz="1200" dirty="0" smtClean="0">
                          <a:effectLst/>
                        </a:rPr>
                        <a:t>Actor </a:t>
                      </a:r>
                      <a:r>
                        <a:rPr lang="en-US" sz="1200" dirty="0">
                          <a:effectLst/>
                        </a:rPr>
                        <a:t>is logged </a:t>
                      </a:r>
                      <a:r>
                        <a:rPr lang="en-US" sz="1200" dirty="0" smtClean="0">
                          <a:effectLst/>
                        </a:rPr>
                        <a:t>in. Actor </a:t>
                      </a:r>
                      <a:r>
                        <a:rPr lang="en-US" sz="1200" dirty="0">
                          <a:effectLst/>
                        </a:rPr>
                        <a:t>is in his/her profile </a:t>
                      </a:r>
                      <a:r>
                        <a:rPr lang="en-US" sz="1200" dirty="0" smtClean="0">
                          <a:effectLst/>
                        </a:rPr>
                        <a:t>page.  Actor </a:t>
                      </a:r>
                      <a:r>
                        <a:rPr lang="en-US" sz="1200" dirty="0">
                          <a:effectLst/>
                        </a:rPr>
                        <a:t>has a video resume to upload to the </a:t>
                      </a:r>
                      <a:r>
                        <a:rPr lang="en-US" sz="1200" dirty="0" smtClean="0">
                          <a:effectLst/>
                        </a:rPr>
                        <a:t> system</a:t>
                      </a:r>
                      <a:r>
                        <a:rPr lang="en-US" sz="1200" dirty="0">
                          <a:effectLst/>
                        </a:rPr>
                        <a:t>.</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1125981">
                <a:tc>
                  <a:txBody>
                    <a:bodyPr/>
                    <a:lstStyle/>
                    <a:p>
                      <a:pPr marL="63500" marR="0">
                        <a:lnSpc>
                          <a:spcPct val="100000"/>
                        </a:lnSpc>
                        <a:spcBef>
                          <a:spcPts val="600"/>
                        </a:spcBef>
                        <a:spcAft>
                          <a:spcPts val="1200"/>
                        </a:spcAft>
                      </a:pPr>
                      <a:r>
                        <a:rPr lang="en-US" sz="1400">
                          <a:effectLst/>
                        </a:rPr>
                        <a:t>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a:lnSpc>
                          <a:spcPct val="100000"/>
                        </a:lnSpc>
                        <a:spcBef>
                          <a:spcPts val="600"/>
                        </a:spcBef>
                        <a:spcAft>
                          <a:spcPts val="1200"/>
                        </a:spcAft>
                        <a:buFont typeface="+mj-lt"/>
                        <a:buNone/>
                      </a:pPr>
                      <a:r>
                        <a:rPr lang="en-US" sz="1200" dirty="0">
                          <a:effectLst/>
                        </a:rPr>
                        <a:t>Use case begins when the actor clicks on the </a:t>
                      </a:r>
                      <a:r>
                        <a:rPr lang="en-US" sz="1200" dirty="0" smtClean="0">
                          <a:effectLst/>
                        </a:rPr>
                        <a:t>upload </a:t>
                      </a:r>
                      <a:r>
                        <a:rPr lang="en-US" sz="1200" dirty="0">
                          <a:effectLst/>
                        </a:rPr>
                        <a:t>resume </a:t>
                      </a:r>
                      <a:r>
                        <a:rPr lang="en-US" sz="1200" dirty="0" smtClean="0">
                          <a:effectLst/>
                        </a:rPr>
                        <a:t>button. System </a:t>
                      </a:r>
                      <a:r>
                        <a:rPr lang="en-US" sz="1200" dirty="0">
                          <a:effectLst/>
                        </a:rPr>
                        <a:t>displays a windows to select the file to be </a:t>
                      </a:r>
                      <a:r>
                        <a:rPr lang="en-US" sz="1200" dirty="0" smtClean="0">
                          <a:effectLst/>
                        </a:rPr>
                        <a:t>uploaded. Actor </a:t>
                      </a:r>
                      <a:r>
                        <a:rPr lang="en-US" sz="1200" dirty="0">
                          <a:effectLst/>
                        </a:rPr>
                        <a:t>selects his/her resume file </a:t>
                      </a:r>
                      <a:r>
                        <a:rPr lang="en-US" sz="1200" dirty="0" smtClean="0">
                          <a:effectLst/>
                        </a:rPr>
                        <a:t>from the computer and </a:t>
                      </a:r>
                      <a:r>
                        <a:rPr lang="en-US" sz="1200" dirty="0">
                          <a:effectLst/>
                        </a:rPr>
                        <a:t>click </a:t>
                      </a:r>
                      <a:r>
                        <a:rPr lang="en-US" sz="1200" dirty="0" smtClean="0">
                          <a:effectLst/>
                        </a:rPr>
                        <a:t>open. System uploads </a:t>
                      </a:r>
                      <a:r>
                        <a:rPr lang="en-US" sz="1200" dirty="0">
                          <a:effectLst/>
                        </a:rPr>
                        <a:t>the </a:t>
                      </a:r>
                      <a:r>
                        <a:rPr lang="en-US" sz="1200" dirty="0" smtClean="0">
                          <a:effectLst/>
                        </a:rPr>
                        <a:t>video resume to</a:t>
                      </a:r>
                      <a:r>
                        <a:rPr lang="en-US" sz="1200" baseline="0" dirty="0" smtClean="0">
                          <a:effectLst/>
                        </a:rPr>
                        <a:t> YouTube and save video URL</a:t>
                      </a:r>
                      <a:r>
                        <a:rPr lang="en-US" sz="1200" dirty="0" smtClean="0">
                          <a:effectLst/>
                        </a:rPr>
                        <a:t> to </a:t>
                      </a:r>
                      <a:r>
                        <a:rPr lang="en-US" sz="1200" dirty="0">
                          <a:effectLst/>
                        </a:rPr>
                        <a:t>the </a:t>
                      </a:r>
                      <a:r>
                        <a:rPr lang="en-US" sz="1200" dirty="0" smtClean="0">
                          <a:effectLst/>
                        </a:rPr>
                        <a:t>database. YouTube</a:t>
                      </a:r>
                      <a:r>
                        <a:rPr lang="en-US" sz="1200" baseline="0" dirty="0" smtClean="0">
                          <a:effectLst/>
                        </a:rPr>
                        <a:t> video player Iframe is displayed on the user profile.</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230673">
                <a:tc>
                  <a:txBody>
                    <a:bodyPr/>
                    <a:lstStyle/>
                    <a:p>
                      <a:pPr marL="63500" marR="0">
                        <a:lnSpc>
                          <a:spcPct val="100000"/>
                        </a:lnSpc>
                        <a:spcBef>
                          <a:spcPts val="600"/>
                        </a:spcBef>
                        <a:spcAft>
                          <a:spcPts val="1200"/>
                        </a:spcAft>
                      </a:pPr>
                      <a:r>
                        <a:rPr lang="en-US" sz="1400" dirty="0">
                          <a:effectLst/>
                        </a:rPr>
                        <a:t>Post-conditions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11113" marR="0" indent="0" algn="l">
                        <a:lnSpc>
                          <a:spcPct val="100000"/>
                        </a:lnSpc>
                        <a:spcBef>
                          <a:spcPts val="600"/>
                        </a:spcBef>
                        <a:spcAft>
                          <a:spcPts val="1200"/>
                        </a:spcAft>
                        <a:tabLst/>
                      </a:pPr>
                      <a:r>
                        <a:rPr lang="en-US" sz="1200" dirty="0">
                          <a:effectLst/>
                        </a:rPr>
                        <a:t>Actor </a:t>
                      </a:r>
                      <a:r>
                        <a:rPr lang="en-US" sz="1200" dirty="0" smtClean="0">
                          <a:effectLst/>
                        </a:rPr>
                        <a:t>upload </a:t>
                      </a:r>
                      <a:r>
                        <a:rPr lang="en-US" sz="1200" dirty="0">
                          <a:effectLst/>
                        </a:rPr>
                        <a:t>his/her video resume file.</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a:effectLst/>
                        </a:rPr>
                        <a:t>Alternative 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a:lnSpc>
                          <a:spcPct val="100000"/>
                        </a:lnSpc>
                        <a:spcBef>
                          <a:spcPts val="600"/>
                        </a:spcBef>
                        <a:spcAft>
                          <a:spcPts val="1200"/>
                        </a:spcAft>
                        <a:buFont typeface="+mj-lt"/>
                        <a:buNone/>
                      </a:pPr>
                      <a:r>
                        <a:rPr lang="en-US" sz="1200" dirty="0">
                          <a:effectLst/>
                        </a:rPr>
                        <a:t>From step 4 the file cannot be uploaded or the </a:t>
                      </a:r>
                      <a:r>
                        <a:rPr lang="en-US" sz="1200" dirty="0" smtClean="0">
                          <a:effectLst/>
                        </a:rPr>
                        <a:t>URL </a:t>
                      </a:r>
                      <a:r>
                        <a:rPr lang="en-US" sz="1200" dirty="0">
                          <a:effectLst/>
                        </a:rPr>
                        <a:t>inserted in the </a:t>
                      </a:r>
                      <a:r>
                        <a:rPr lang="en-US" sz="1200" dirty="0" smtClean="0">
                          <a:effectLst/>
                        </a:rPr>
                        <a:t>database. System </a:t>
                      </a:r>
                      <a:r>
                        <a:rPr lang="en-US" sz="1200" dirty="0">
                          <a:effectLst/>
                        </a:rPr>
                        <a:t>displays the upload had an error.</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550426">
                <a:tc>
                  <a:txBody>
                    <a:bodyPr/>
                    <a:lstStyle/>
                    <a:p>
                      <a:pPr marL="63500" marR="0">
                        <a:lnSpc>
                          <a:spcPct val="100000"/>
                        </a:lnSpc>
                        <a:spcBef>
                          <a:spcPts val="600"/>
                        </a:spcBef>
                        <a:spcAft>
                          <a:spcPts val="1200"/>
                        </a:spcAft>
                      </a:pPr>
                      <a:r>
                        <a:rPr lang="en-US" sz="1400" dirty="0">
                          <a:effectLst/>
                        </a:rPr>
                        <a:t>Exceptions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a:lnSpc>
                          <a:spcPct val="100000"/>
                        </a:lnSpc>
                        <a:spcBef>
                          <a:spcPts val="600"/>
                        </a:spcBef>
                        <a:spcAft>
                          <a:spcPts val="1200"/>
                        </a:spcAft>
                        <a:buFont typeface="+mj-lt"/>
                        <a:buNone/>
                      </a:pPr>
                      <a:r>
                        <a:rPr lang="en-US" sz="1200" dirty="0">
                          <a:effectLst/>
                        </a:rPr>
                        <a:t>Invalid file </a:t>
                      </a:r>
                      <a:r>
                        <a:rPr lang="en-US" sz="1200" dirty="0" smtClean="0">
                          <a:effectLst/>
                        </a:rPr>
                        <a:t>format. Invalid </a:t>
                      </a:r>
                      <a:r>
                        <a:rPr lang="en-US" sz="1200" dirty="0">
                          <a:effectLst/>
                        </a:rPr>
                        <a:t>file </a:t>
                      </a:r>
                      <a:r>
                        <a:rPr lang="en-US" sz="1200" dirty="0" smtClean="0">
                          <a:effectLst/>
                        </a:rPr>
                        <a:t>extension. No </a:t>
                      </a:r>
                      <a:r>
                        <a:rPr lang="en-US" sz="1200" dirty="0">
                          <a:effectLst/>
                        </a:rPr>
                        <a:t>file selected</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bl>
          </a:graphicData>
        </a:graphic>
      </p:graphicFrame>
      <p:sp>
        <p:nvSpPr>
          <p:cNvPr id="4" name="Slide Number Placeholder 3"/>
          <p:cNvSpPr>
            <a:spLocks noGrp="1"/>
          </p:cNvSpPr>
          <p:nvPr>
            <p:ph type="sldNum" sz="quarter" idx="12"/>
          </p:nvPr>
        </p:nvSpPr>
        <p:spPr/>
        <p:txBody>
          <a:bodyPr/>
          <a:lstStyle/>
          <a:p>
            <a:fld id="{1C6C967C-6C51-4A62-99EE-F9954FA53C59}" type="slidenum">
              <a:rPr lang="en-US" smtClean="0"/>
              <a:t>10</a:t>
            </a:fld>
            <a:endParaRPr lang="en-US"/>
          </a:p>
        </p:txBody>
      </p:sp>
    </p:spTree>
    <p:extLst>
      <p:ext uri="{BB962C8B-B14F-4D97-AF65-F5344CB8AC3E}">
        <p14:creationId xmlns:p14="http://schemas.microsoft.com/office/powerpoint/2010/main" val="582944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176751"/>
            <a:ext cx="11347252" cy="742122"/>
          </a:xfrm>
        </p:spPr>
        <p:txBody>
          <a:bodyPr>
            <a:normAutofit/>
          </a:bodyPr>
          <a:lstStyle/>
          <a:p>
            <a:r>
              <a:rPr lang="en-US" sz="2800" dirty="0"/>
              <a:t>Video Resume Upload Sequence Diagram</a:t>
            </a:r>
          </a:p>
        </p:txBody>
      </p:sp>
      <p:sp>
        <p:nvSpPr>
          <p:cNvPr id="4" name="Content Placeholder 2"/>
          <p:cNvSpPr txBox="1">
            <a:spLocks/>
          </p:cNvSpPr>
          <p:nvPr/>
        </p:nvSpPr>
        <p:spPr>
          <a:xfrm>
            <a:off x="5548745" y="1825625"/>
            <a:ext cx="5216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5" name="Slide Number Placeholder 4"/>
          <p:cNvSpPr>
            <a:spLocks noGrp="1"/>
          </p:cNvSpPr>
          <p:nvPr>
            <p:ph type="sldNum" sz="quarter" idx="12"/>
          </p:nvPr>
        </p:nvSpPr>
        <p:spPr/>
        <p:txBody>
          <a:bodyPr/>
          <a:lstStyle/>
          <a:p>
            <a:fld id="{1C6C967C-6C51-4A62-99EE-F9954FA53C59}" type="slidenum">
              <a:rPr lang="en-US" smtClean="0"/>
              <a:t>11</a:t>
            </a:fld>
            <a:endParaRPr lang="en-US"/>
          </a:p>
        </p:txBody>
      </p:sp>
      <p:pic>
        <p:nvPicPr>
          <p:cNvPr id="8" name="image27.jpg" descr="RE-VideoResume Upload.jpg"/>
          <p:cNvPicPr/>
          <p:nvPr/>
        </p:nvPicPr>
        <p:blipFill>
          <a:blip r:embed="rId3"/>
          <a:srcRect/>
          <a:stretch>
            <a:fillRect/>
          </a:stretch>
        </p:blipFill>
        <p:spPr>
          <a:xfrm>
            <a:off x="1280160" y="811530"/>
            <a:ext cx="8823960" cy="6046470"/>
          </a:xfrm>
          <a:prstGeom prst="rect">
            <a:avLst/>
          </a:prstGeom>
          <a:ln/>
        </p:spPr>
      </p:pic>
    </p:spTree>
    <p:extLst>
      <p:ext uri="{BB962C8B-B14F-4D97-AF65-F5344CB8AC3E}">
        <p14:creationId xmlns:p14="http://schemas.microsoft.com/office/powerpoint/2010/main" val="1255926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374" y="436880"/>
            <a:ext cx="9340426" cy="663615"/>
          </a:xfrm>
        </p:spPr>
        <p:txBody>
          <a:bodyPr>
            <a:normAutofit/>
          </a:bodyPr>
          <a:lstStyle/>
          <a:p>
            <a:r>
              <a:rPr lang="en-US" dirty="0" smtClean="0"/>
              <a:t>Use </a:t>
            </a:r>
            <a:r>
              <a:rPr lang="en-US" dirty="0"/>
              <a:t>Case </a:t>
            </a:r>
            <a:r>
              <a:rPr lang="en-US" dirty="0" smtClean="0"/>
              <a:t>for </a:t>
            </a:r>
            <a:r>
              <a:rPr lang="en-US" dirty="0" smtClean="0"/>
              <a:t>Apply for Job</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4710873"/>
              </p:ext>
            </p:extLst>
          </p:nvPr>
        </p:nvGraphicFramePr>
        <p:xfrm>
          <a:off x="1814945" y="1291290"/>
          <a:ext cx="8562110" cy="5009648"/>
        </p:xfrm>
        <a:graphic>
          <a:graphicData uri="http://schemas.openxmlformats.org/drawingml/2006/table">
            <a:tbl>
              <a:tblPr firstRow="1" firstCol="1" bandRow="1">
                <a:tableStyleId>{5C22544A-7EE6-4342-B048-85BDC9FD1C3A}</a:tableStyleId>
              </a:tblPr>
              <a:tblGrid>
                <a:gridCol w="1870366"/>
                <a:gridCol w="6691744"/>
              </a:tblGrid>
              <a:tr h="230673">
                <a:tc>
                  <a:txBody>
                    <a:bodyPr/>
                    <a:lstStyle/>
                    <a:p>
                      <a:pPr marL="63500" marR="0">
                        <a:lnSpc>
                          <a:spcPct val="100000"/>
                        </a:lnSpc>
                        <a:spcBef>
                          <a:spcPts val="600"/>
                        </a:spcBef>
                        <a:spcAft>
                          <a:spcPts val="1200"/>
                        </a:spcAft>
                      </a:pPr>
                      <a:r>
                        <a:rPr lang="en-US" sz="1400" dirty="0">
                          <a:effectLst/>
                        </a:rPr>
                        <a:t>Use Case ID</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r>
                        <a:rPr lang="en-US" sz="1400" b="1" kern="1200" dirty="0" smtClean="0">
                          <a:solidFill>
                            <a:schemeClr val="lt1"/>
                          </a:solidFill>
                          <a:effectLst/>
                          <a:latin typeface="+mn-lt"/>
                          <a:ea typeface="+mn-ea"/>
                          <a:cs typeface="+mn-cs"/>
                        </a:rPr>
                        <a:t>#377 Apply to VJF employer posted Jobs</a:t>
                      </a:r>
                      <a:endParaRPr lang="en-US" sz="1400" b="1" kern="1200" dirty="0">
                        <a:solidFill>
                          <a:schemeClr val="lt1"/>
                        </a:solidFill>
                        <a:effectLst/>
                        <a:latin typeface="+mn-lt"/>
                        <a:ea typeface="+mn-ea"/>
                        <a:cs typeface="+mn-cs"/>
                      </a:endParaRPr>
                    </a:p>
                  </a:txBody>
                  <a:tcPr marL="30749" marR="30749" marT="30749" marB="30749"/>
                </a:tc>
              </a:tr>
              <a:tr h="358574">
                <a:tc>
                  <a:txBody>
                    <a:bodyPr/>
                    <a:lstStyle/>
                    <a:p>
                      <a:pPr marL="63500" marR="0">
                        <a:lnSpc>
                          <a:spcPct val="100000"/>
                        </a:lnSpc>
                        <a:spcBef>
                          <a:spcPts val="600"/>
                        </a:spcBef>
                        <a:spcAft>
                          <a:spcPts val="1200"/>
                        </a:spcAft>
                      </a:pPr>
                      <a:r>
                        <a:rPr lang="en-US" sz="1400" dirty="0">
                          <a:effectLst/>
                        </a:rPr>
                        <a:t>Description</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63500" marR="0">
                        <a:lnSpc>
                          <a:spcPct val="100000"/>
                        </a:lnSpc>
                        <a:spcBef>
                          <a:spcPts val="600"/>
                        </a:spcBef>
                        <a:spcAft>
                          <a:spcPts val="1200"/>
                        </a:spcAft>
                      </a:pPr>
                      <a:r>
                        <a:rPr lang="en-US" sz="1200" dirty="0">
                          <a:effectLst/>
                        </a:rPr>
                        <a:t>Allows </a:t>
                      </a:r>
                      <a:r>
                        <a:rPr lang="en-US" sz="1200" dirty="0" smtClean="0">
                          <a:effectLst/>
                        </a:rPr>
                        <a:t>students to see</a:t>
                      </a:r>
                      <a:r>
                        <a:rPr lang="en-US" sz="1200" baseline="0" dirty="0" smtClean="0">
                          <a:effectLst/>
                        </a:rPr>
                        <a:t> a list of all jobs they have applied in the past.</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1125981">
                <a:tc>
                  <a:txBody>
                    <a:bodyPr/>
                    <a:lstStyle/>
                    <a:p>
                      <a:pPr marL="63500" marR="0">
                        <a:lnSpc>
                          <a:spcPct val="100000"/>
                        </a:lnSpc>
                        <a:spcBef>
                          <a:spcPts val="600"/>
                        </a:spcBef>
                        <a:spcAft>
                          <a:spcPts val="1200"/>
                        </a:spcAft>
                      </a:pPr>
                      <a:r>
                        <a:rPr lang="en-US" sz="1400" dirty="0">
                          <a:effectLst/>
                        </a:rPr>
                        <a:t>User Story </a:t>
                      </a:r>
                      <a:r>
                        <a:rPr lang="en-US" sz="1400" b="1" kern="1200" dirty="0" smtClean="0">
                          <a:solidFill>
                            <a:schemeClr val="lt1"/>
                          </a:solidFill>
                          <a:effectLst/>
                          <a:latin typeface="+mn-lt"/>
                          <a:ea typeface="+mn-ea"/>
                          <a:cs typeface="+mn-cs"/>
                        </a:rPr>
                        <a:t>#809 </a:t>
                      </a:r>
                      <a:r>
                        <a:rPr lang="en-US" sz="1400" dirty="0">
                          <a:effectLst/>
                        </a:rPr>
                        <a:t> </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51435" marR="0" indent="0" algn="l" defTabSz="457200" rtl="0" eaLnBrk="1" fontAlgn="auto" latinLnBrk="0" hangingPunct="1">
                        <a:lnSpc>
                          <a:spcPct val="100000"/>
                        </a:lnSpc>
                        <a:spcBef>
                          <a:spcPts val="375"/>
                        </a:spcBef>
                        <a:spcAft>
                          <a:spcPts val="375"/>
                        </a:spcAft>
                        <a:buClrTx/>
                        <a:buSzTx/>
                        <a:buFont typeface="Arial" panose="020B0604020202020204" pitchFamily="34" charset="0"/>
                        <a:buNone/>
                        <a:tabLst/>
                        <a:defRPr/>
                      </a:pPr>
                      <a:r>
                        <a:rPr lang="en-US" sz="1200" kern="1200" dirty="0" smtClean="0">
                          <a:solidFill>
                            <a:schemeClr val="dk1"/>
                          </a:solidFill>
                          <a:effectLst/>
                          <a:latin typeface="+mn-lt"/>
                          <a:ea typeface="+mn-ea"/>
                          <a:cs typeface="+mn-cs"/>
                        </a:rPr>
                        <a:t>As student, I would like to have a history of the jobs that I have applied for, so I can follow up the status and information about previous job applications.</a:t>
                      </a:r>
                    </a:p>
                    <a:p>
                      <a:pPr marL="51435" marR="0" indent="0">
                        <a:lnSpc>
                          <a:spcPct val="100000"/>
                        </a:lnSpc>
                        <a:spcBef>
                          <a:spcPts val="375"/>
                        </a:spcBef>
                        <a:spcAft>
                          <a:spcPts val="375"/>
                        </a:spcAft>
                        <a:buFont typeface="Arial" panose="020B0604020202020204" pitchFamily="34" charset="0"/>
                        <a:buNone/>
                      </a:pPr>
                      <a:r>
                        <a:rPr lang="en-US" sz="1200" kern="1200" dirty="0">
                          <a:solidFill>
                            <a:schemeClr val="dk1"/>
                          </a:solidFill>
                          <a:effectLst/>
                          <a:latin typeface="+mn-lt"/>
                          <a:ea typeface="+mn-ea"/>
                          <a:cs typeface="+mn-cs"/>
                        </a:rPr>
                        <a:t>  </a:t>
                      </a:r>
                    </a:p>
                  </a:txBody>
                  <a:tcPr marL="30749" marR="30749" marT="30749" marB="30749"/>
                </a:tc>
              </a:tr>
              <a:tr h="230673">
                <a:tc>
                  <a:txBody>
                    <a:bodyPr/>
                    <a:lstStyle/>
                    <a:p>
                      <a:pPr marL="63500" marR="0">
                        <a:lnSpc>
                          <a:spcPct val="100000"/>
                        </a:lnSpc>
                        <a:spcBef>
                          <a:spcPts val="600"/>
                        </a:spcBef>
                        <a:spcAft>
                          <a:spcPts val="1200"/>
                        </a:spcAft>
                      </a:pPr>
                      <a:r>
                        <a:rPr lang="en-US" sz="1400">
                          <a:effectLst/>
                        </a:rPr>
                        <a:t>Actor</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63500" marR="0">
                        <a:lnSpc>
                          <a:spcPct val="100000"/>
                        </a:lnSpc>
                        <a:spcBef>
                          <a:spcPts val="600"/>
                        </a:spcBef>
                        <a:spcAft>
                          <a:spcPts val="1200"/>
                        </a:spcAft>
                      </a:pPr>
                      <a:r>
                        <a:rPr lang="en-US" sz="1200" dirty="0">
                          <a:effectLst/>
                        </a:rPr>
                        <a:t>Student</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dirty="0">
                          <a:effectLst/>
                        </a:rPr>
                        <a:t>Pre-conditions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smtClean="0">
                          <a:effectLst/>
                        </a:rPr>
                        <a:t> Actor </a:t>
                      </a:r>
                      <a:r>
                        <a:rPr lang="en-US" sz="1200" dirty="0">
                          <a:effectLst/>
                        </a:rPr>
                        <a:t>is logged </a:t>
                      </a:r>
                      <a:r>
                        <a:rPr lang="en-US" sz="1200" dirty="0" smtClean="0">
                          <a:effectLst/>
                        </a:rPr>
                        <a:t>in. Actor </a:t>
                      </a:r>
                      <a:r>
                        <a:rPr lang="en-US" sz="1200" dirty="0">
                          <a:effectLst/>
                        </a:rPr>
                        <a:t>is </a:t>
                      </a:r>
                      <a:r>
                        <a:rPr lang="en-US" sz="1200" dirty="0" smtClean="0">
                          <a:effectLst/>
                        </a:rPr>
                        <a:t>a</a:t>
                      </a:r>
                      <a:r>
                        <a:rPr lang="en-US" sz="1200" baseline="0" dirty="0" smtClean="0">
                          <a:effectLst/>
                        </a:rPr>
                        <a:t> job post page</a:t>
                      </a:r>
                      <a:r>
                        <a:rPr lang="en-US" sz="1200" dirty="0" smtClean="0">
                          <a:effectLst/>
                        </a:rPr>
                        <a:t>.  Actor needs</a:t>
                      </a:r>
                      <a:r>
                        <a:rPr lang="en-US" sz="1200" baseline="0" dirty="0" smtClean="0">
                          <a:effectLst/>
                        </a:rPr>
                        <a:t> to apply to a job in the system.</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1125981">
                <a:tc>
                  <a:txBody>
                    <a:bodyPr/>
                    <a:lstStyle/>
                    <a:p>
                      <a:pPr marL="63500" marR="0">
                        <a:lnSpc>
                          <a:spcPct val="100000"/>
                        </a:lnSpc>
                        <a:spcBef>
                          <a:spcPts val="600"/>
                        </a:spcBef>
                        <a:spcAft>
                          <a:spcPts val="1200"/>
                        </a:spcAft>
                      </a:pPr>
                      <a:r>
                        <a:rPr lang="en-US" sz="1400">
                          <a:effectLst/>
                        </a:rPr>
                        <a:t>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smtClean="0">
                          <a:effectLst/>
                        </a:rPr>
                        <a:t> Use </a:t>
                      </a:r>
                      <a:r>
                        <a:rPr lang="en-US" sz="1200" dirty="0">
                          <a:effectLst/>
                        </a:rPr>
                        <a:t>case begins when the </a:t>
                      </a:r>
                      <a:r>
                        <a:rPr lang="en-US" sz="1200" dirty="0" smtClean="0">
                          <a:effectLst/>
                        </a:rPr>
                        <a:t>actor clicks on a job post. Then he/she clicks </a:t>
                      </a:r>
                      <a:r>
                        <a:rPr lang="en-US" sz="1200" dirty="0">
                          <a:effectLst/>
                        </a:rPr>
                        <a:t>on the </a:t>
                      </a:r>
                      <a:r>
                        <a:rPr lang="en-US" sz="1200" dirty="0" smtClean="0">
                          <a:effectLst/>
                        </a:rPr>
                        <a:t>Apply</a:t>
                      </a:r>
                      <a:r>
                        <a:rPr lang="en-US" sz="1200" baseline="0" dirty="0" smtClean="0">
                          <a:effectLst/>
                        </a:rPr>
                        <a:t> </a:t>
                      </a:r>
                      <a:r>
                        <a:rPr lang="en-US" sz="1200" dirty="0" smtClean="0">
                          <a:effectLst/>
                        </a:rPr>
                        <a:t>button of a non-expired</a:t>
                      </a:r>
                      <a:r>
                        <a:rPr lang="en-US" sz="1200" baseline="0" dirty="0" smtClean="0">
                          <a:effectLst/>
                        </a:rPr>
                        <a:t> job post</a:t>
                      </a:r>
                      <a:r>
                        <a:rPr lang="en-US" sz="1200" dirty="0" smtClean="0">
                          <a:effectLst/>
                        </a:rPr>
                        <a:t>. System process</a:t>
                      </a:r>
                      <a:r>
                        <a:rPr lang="en-US" sz="1200" baseline="0" dirty="0" smtClean="0">
                          <a:effectLst/>
                        </a:rPr>
                        <a:t> the job application</a:t>
                      </a:r>
                      <a:r>
                        <a:rPr lang="en-US" sz="1200" dirty="0" smtClean="0">
                          <a:effectLst/>
                        </a:rPr>
                        <a:t>. A message is displayed</a:t>
                      </a:r>
                      <a:r>
                        <a:rPr lang="en-US" sz="1200" baseline="0" dirty="0" smtClean="0">
                          <a:effectLst/>
                        </a:rPr>
                        <a:t> to the user indicating the status of the application. </a:t>
                      </a:r>
                      <a:r>
                        <a:rPr lang="en-US" sz="1200" dirty="0" smtClean="0">
                          <a:effectLst/>
                        </a:rPr>
                        <a:t>Actor click the home page button.</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230673">
                <a:tc>
                  <a:txBody>
                    <a:bodyPr/>
                    <a:lstStyle/>
                    <a:p>
                      <a:pPr marL="63500" marR="0">
                        <a:lnSpc>
                          <a:spcPct val="100000"/>
                        </a:lnSpc>
                        <a:spcBef>
                          <a:spcPts val="600"/>
                        </a:spcBef>
                        <a:spcAft>
                          <a:spcPts val="1200"/>
                        </a:spcAft>
                      </a:pPr>
                      <a:r>
                        <a:rPr lang="en-US" sz="1400" dirty="0">
                          <a:effectLst/>
                        </a:rPr>
                        <a:t>Post-conditions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51435" marR="0">
                        <a:lnSpc>
                          <a:spcPct val="100000"/>
                        </a:lnSpc>
                        <a:spcBef>
                          <a:spcPts val="600"/>
                        </a:spcBef>
                        <a:spcAft>
                          <a:spcPts val="1200"/>
                        </a:spcAft>
                      </a:pPr>
                      <a:r>
                        <a:rPr lang="en-US" sz="1200" dirty="0" smtClean="0">
                          <a:solidFill>
                            <a:schemeClr val="dk1"/>
                          </a:solidFill>
                          <a:effectLst/>
                          <a:latin typeface="+mn-lt"/>
                          <a:ea typeface="+mn-ea"/>
                        </a:rPr>
                        <a:t>System</a:t>
                      </a:r>
                      <a:r>
                        <a:rPr lang="en-US" sz="1200" baseline="0" dirty="0" smtClean="0">
                          <a:solidFill>
                            <a:schemeClr val="dk1"/>
                          </a:solidFill>
                          <a:effectLst/>
                          <a:latin typeface="+mn-lt"/>
                          <a:ea typeface="+mn-ea"/>
                        </a:rPr>
                        <a:t> display the job applied under the “Jobs Applied” widget of the actor home page.</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a:effectLst/>
                        </a:rPr>
                        <a:t>Alternative 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defTabSz="457200" rtl="0" eaLnBrk="1" fontAlgn="auto" latinLnBrk="0" hangingPunct="1">
                        <a:lnSpc>
                          <a:spcPct val="100000"/>
                        </a:lnSpc>
                        <a:spcBef>
                          <a:spcPts val="600"/>
                        </a:spcBef>
                        <a:spcAft>
                          <a:spcPts val="1200"/>
                        </a:spcAft>
                        <a:buClrTx/>
                        <a:buSzTx/>
                        <a:buFont typeface="+mj-lt"/>
                        <a:buNone/>
                        <a:tabLst/>
                        <a:defRPr/>
                      </a:pPr>
                      <a:r>
                        <a:rPr lang="en-US" sz="1200" kern="1200" baseline="0" dirty="0" smtClean="0">
                          <a:solidFill>
                            <a:schemeClr val="dk1"/>
                          </a:solidFill>
                          <a:effectLst/>
                          <a:latin typeface="+mn-lt"/>
                          <a:ea typeface="+mn-ea"/>
                          <a:cs typeface="+mn-cs"/>
                        </a:rPr>
                        <a:t> On step #1 user clicks a job the he/she already applied for from the job search page. </a:t>
                      </a:r>
                      <a:endParaRPr lang="en-US" sz="1200" kern="1200" baseline="0" dirty="0">
                        <a:solidFill>
                          <a:schemeClr val="dk1"/>
                        </a:solidFill>
                        <a:effectLst/>
                        <a:latin typeface="+mn-lt"/>
                        <a:ea typeface="+mn-ea"/>
                        <a:cs typeface="+mn-cs"/>
                      </a:endParaRPr>
                    </a:p>
                  </a:txBody>
                  <a:tcPr marL="30749" marR="30749" marT="30749" marB="30749"/>
                </a:tc>
              </a:tr>
              <a:tr h="550426">
                <a:tc>
                  <a:txBody>
                    <a:bodyPr/>
                    <a:lstStyle/>
                    <a:p>
                      <a:pPr marL="63500" marR="0">
                        <a:lnSpc>
                          <a:spcPct val="100000"/>
                        </a:lnSpc>
                        <a:spcBef>
                          <a:spcPts val="600"/>
                        </a:spcBef>
                        <a:spcAft>
                          <a:spcPts val="1200"/>
                        </a:spcAft>
                      </a:pPr>
                      <a:r>
                        <a:rPr lang="en-US" sz="1400" dirty="0">
                          <a:effectLst/>
                        </a:rPr>
                        <a:t>Exceptions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gn="l" defTabSz="457200" rtl="0" eaLnBrk="1" fontAlgn="auto" latinLnBrk="0" hangingPunct="1">
                        <a:lnSpc>
                          <a:spcPct val="100000"/>
                        </a:lnSpc>
                        <a:spcBef>
                          <a:spcPts val="600"/>
                        </a:spcBef>
                        <a:spcAft>
                          <a:spcPts val="1200"/>
                        </a:spcAft>
                        <a:buClrTx/>
                        <a:buSzTx/>
                        <a:buFont typeface="+mj-lt"/>
                        <a:buNone/>
                        <a:tabLst/>
                        <a:defRPr/>
                      </a:pPr>
                      <a:r>
                        <a:rPr lang="en-US" sz="1200" dirty="0" smtClean="0">
                          <a:solidFill>
                            <a:schemeClr val="dk1"/>
                          </a:solidFill>
                          <a:effectLst/>
                          <a:latin typeface="+mn-lt"/>
                          <a:ea typeface="+mn-ea"/>
                          <a:cs typeface="+mn-cs"/>
                        </a:rPr>
                        <a:t> </a:t>
                      </a:r>
                      <a:r>
                        <a:rPr lang="en-US" sz="1200" kern="1200" baseline="0" dirty="0" smtClean="0">
                          <a:solidFill>
                            <a:schemeClr val="dk1"/>
                          </a:solidFill>
                          <a:effectLst/>
                          <a:latin typeface="+mn-lt"/>
                          <a:ea typeface="+mn-ea"/>
                          <a:cs typeface="+mn-cs"/>
                        </a:rPr>
                        <a:t>The system show a message to user saying “You have already applied for this job.”</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bl>
          </a:graphicData>
        </a:graphic>
      </p:graphicFrame>
      <p:sp>
        <p:nvSpPr>
          <p:cNvPr id="4" name="Slide Number Placeholder 3"/>
          <p:cNvSpPr>
            <a:spLocks noGrp="1"/>
          </p:cNvSpPr>
          <p:nvPr>
            <p:ph type="sldNum" sz="quarter" idx="12"/>
          </p:nvPr>
        </p:nvSpPr>
        <p:spPr/>
        <p:txBody>
          <a:bodyPr/>
          <a:lstStyle/>
          <a:p>
            <a:fld id="{1C6C967C-6C51-4A62-99EE-F9954FA53C59}" type="slidenum">
              <a:rPr lang="en-US" smtClean="0"/>
              <a:t>12</a:t>
            </a:fld>
            <a:endParaRPr lang="en-US"/>
          </a:p>
        </p:txBody>
      </p:sp>
    </p:spTree>
    <p:extLst>
      <p:ext uri="{BB962C8B-B14F-4D97-AF65-F5344CB8AC3E}">
        <p14:creationId xmlns:p14="http://schemas.microsoft.com/office/powerpoint/2010/main" val="90059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0"/>
            <a:ext cx="11347252" cy="742122"/>
          </a:xfrm>
        </p:spPr>
        <p:txBody>
          <a:bodyPr>
            <a:normAutofit/>
          </a:bodyPr>
          <a:lstStyle/>
          <a:p>
            <a:r>
              <a:rPr lang="en-US" sz="2800" dirty="0" smtClean="0"/>
              <a:t>Apply for Job </a:t>
            </a:r>
            <a:r>
              <a:rPr lang="en-US" sz="2800" dirty="0"/>
              <a:t>Sequence </a:t>
            </a:r>
            <a:r>
              <a:rPr lang="en-US" sz="2800" dirty="0" smtClean="0"/>
              <a:t>Diagram</a:t>
            </a:r>
            <a:endParaRPr lang="en-US" sz="2800" dirty="0"/>
          </a:p>
        </p:txBody>
      </p:sp>
      <p:sp>
        <p:nvSpPr>
          <p:cNvPr id="4" name="Content Placeholder 2"/>
          <p:cNvSpPr txBox="1">
            <a:spLocks/>
          </p:cNvSpPr>
          <p:nvPr/>
        </p:nvSpPr>
        <p:spPr>
          <a:xfrm>
            <a:off x="5548745" y="1825625"/>
            <a:ext cx="5216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582535" y="525780"/>
            <a:ext cx="7932420" cy="6332220"/>
          </a:xfrm>
          <a:prstGeom prst="rect">
            <a:avLst/>
          </a:prstGeom>
          <a:noFill/>
          <a:ln>
            <a:noFill/>
          </a:ln>
        </p:spPr>
      </p:pic>
      <p:sp>
        <p:nvSpPr>
          <p:cNvPr id="6" name="Slide Number Placeholder 5"/>
          <p:cNvSpPr>
            <a:spLocks noGrp="1"/>
          </p:cNvSpPr>
          <p:nvPr>
            <p:ph type="sldNum" sz="quarter" idx="12"/>
          </p:nvPr>
        </p:nvSpPr>
        <p:spPr/>
        <p:txBody>
          <a:bodyPr/>
          <a:lstStyle/>
          <a:p>
            <a:fld id="{1C6C967C-6C51-4A62-99EE-F9954FA53C59}" type="slidenum">
              <a:rPr lang="en-US" smtClean="0"/>
              <a:t>13</a:t>
            </a:fld>
            <a:endParaRPr lang="en-US"/>
          </a:p>
        </p:txBody>
      </p:sp>
    </p:spTree>
    <p:extLst>
      <p:ext uri="{BB962C8B-B14F-4D97-AF65-F5344CB8AC3E}">
        <p14:creationId xmlns:p14="http://schemas.microsoft.com/office/powerpoint/2010/main" val="401861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423" y="108081"/>
            <a:ext cx="8596668" cy="619973"/>
          </a:xfrm>
        </p:spPr>
        <p:txBody>
          <a:bodyPr>
            <a:normAutofit fontScale="90000"/>
          </a:bodyPr>
          <a:lstStyle/>
          <a:p>
            <a:r>
              <a:rPr lang="en-US" dirty="0" smtClean="0"/>
              <a:t>System Architecture</a:t>
            </a:r>
            <a:endParaRPr lang="en-US" dirty="0"/>
          </a:p>
        </p:txBody>
      </p:sp>
      <p:grpSp>
        <p:nvGrpSpPr>
          <p:cNvPr id="45" name="Group 3"/>
          <p:cNvGrpSpPr>
            <a:grpSpLocks/>
          </p:cNvGrpSpPr>
          <p:nvPr/>
        </p:nvGrpSpPr>
        <p:grpSpPr bwMode="auto">
          <a:xfrm>
            <a:off x="1520190" y="887740"/>
            <a:ext cx="8812530" cy="5700825"/>
            <a:chOff x="10363200" y="32631144"/>
            <a:chExt cx="10598150" cy="8158102"/>
          </a:xfrm>
        </p:grpSpPr>
        <p:sp>
          <p:nvSpPr>
            <p:cNvPr id="46" name="Rounded Rectangle 45"/>
            <p:cNvSpPr/>
            <p:nvPr/>
          </p:nvSpPr>
          <p:spPr>
            <a:xfrm>
              <a:off x="14477902" y="38481102"/>
              <a:ext cx="2370893" cy="137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en-US" sz="2400" dirty="0" smtClean="0">
                  <a:solidFill>
                    <a:srgbClr val="FFFFFF"/>
                  </a:solidFill>
                </a:rPr>
                <a:t>Controller</a:t>
              </a:r>
            </a:p>
          </p:txBody>
        </p:sp>
        <p:sp>
          <p:nvSpPr>
            <p:cNvPr id="47" name="Rounded Rectangle 46"/>
            <p:cNvSpPr/>
            <p:nvPr/>
          </p:nvSpPr>
          <p:spPr>
            <a:xfrm>
              <a:off x="18311276" y="38465816"/>
              <a:ext cx="2650074"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t>Model</a:t>
              </a:r>
            </a:p>
          </p:txBody>
        </p:sp>
        <p:sp>
          <p:nvSpPr>
            <p:cNvPr id="48" name="Rounded Rectangle 47"/>
            <p:cNvSpPr/>
            <p:nvPr/>
          </p:nvSpPr>
          <p:spPr>
            <a:xfrm>
              <a:off x="10363200" y="38465815"/>
              <a:ext cx="2652222"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t>View</a:t>
              </a:r>
            </a:p>
          </p:txBody>
        </p:sp>
        <p:sp>
          <p:nvSpPr>
            <p:cNvPr id="49" name="Diamond 48"/>
            <p:cNvSpPr>
              <a:spLocks noChangeArrowheads="1"/>
            </p:cNvSpPr>
            <p:nvPr/>
          </p:nvSpPr>
          <p:spPr bwMode="auto">
            <a:xfrm>
              <a:off x="16307612" y="32631144"/>
              <a:ext cx="3221324" cy="2259113"/>
            </a:xfrm>
            <a:prstGeom prst="diamond">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chemeClr val="lt1"/>
                  </a:solidFill>
                </a:rPr>
                <a:t>Yii Router</a:t>
              </a:r>
            </a:p>
          </p:txBody>
        </p:sp>
        <p:cxnSp>
          <p:nvCxnSpPr>
            <p:cNvPr id="50" name="Straight Arrow Connector 49"/>
            <p:cNvCxnSpPr>
              <a:endCxn id="49" idx="1"/>
            </p:cNvCxnSpPr>
            <p:nvPr/>
          </p:nvCxnSpPr>
          <p:spPr>
            <a:xfrm>
              <a:off x="12576815" y="33739955"/>
              <a:ext cx="3730798" cy="2074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82"/>
            <p:cNvSpPr txBox="1">
              <a:spLocks noChangeArrowheads="1"/>
            </p:cNvSpPr>
            <p:nvPr/>
          </p:nvSpPr>
          <p:spPr bwMode="auto">
            <a:xfrm>
              <a:off x="12787035" y="33136161"/>
              <a:ext cx="413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1-HTTP Request</a:t>
              </a:r>
            </a:p>
          </p:txBody>
        </p:sp>
        <p:cxnSp>
          <p:nvCxnSpPr>
            <p:cNvPr id="52" name="Straight Arrow Connector 51"/>
            <p:cNvCxnSpPr>
              <a:stCxn id="49" idx="2"/>
              <a:endCxn id="46" idx="0"/>
            </p:cNvCxnSpPr>
            <p:nvPr/>
          </p:nvCxnSpPr>
          <p:spPr>
            <a:xfrm flipH="1">
              <a:off x="15663349" y="34890257"/>
              <a:ext cx="2254925" cy="35908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84"/>
            <p:cNvSpPr txBox="1">
              <a:spLocks noChangeArrowheads="1"/>
            </p:cNvSpPr>
            <p:nvPr/>
          </p:nvSpPr>
          <p:spPr bwMode="auto">
            <a:xfrm rot="18681814">
              <a:off x="15675645" y="35924231"/>
              <a:ext cx="2123811" cy="63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2-Action</a:t>
              </a:r>
            </a:p>
          </p:txBody>
        </p:sp>
        <p:cxnSp>
          <p:nvCxnSpPr>
            <p:cNvPr id="54" name="Straight Arrow Connector 53"/>
            <p:cNvCxnSpPr/>
            <p:nvPr/>
          </p:nvCxnSpPr>
          <p:spPr>
            <a:xfrm>
              <a:off x="16848795" y="38632048"/>
              <a:ext cx="146248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86"/>
            <p:cNvSpPr txBox="1">
              <a:spLocks noChangeArrowheads="1"/>
            </p:cNvSpPr>
            <p:nvPr/>
          </p:nvSpPr>
          <p:spPr bwMode="auto">
            <a:xfrm>
              <a:off x="16864805" y="37927251"/>
              <a:ext cx="142081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2400"/>
                <a:t>3-Call</a:t>
              </a:r>
            </a:p>
          </p:txBody>
        </p:sp>
        <p:cxnSp>
          <p:nvCxnSpPr>
            <p:cNvPr id="56" name="Straight Arrow Connector 55"/>
            <p:cNvCxnSpPr/>
            <p:nvPr/>
          </p:nvCxnSpPr>
          <p:spPr>
            <a:xfrm flipH="1">
              <a:off x="16840205" y="39547281"/>
              <a:ext cx="147107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88"/>
            <p:cNvSpPr txBox="1">
              <a:spLocks noChangeArrowheads="1"/>
            </p:cNvSpPr>
            <p:nvPr/>
          </p:nvSpPr>
          <p:spPr bwMode="auto">
            <a:xfrm>
              <a:off x="16665575" y="40233600"/>
              <a:ext cx="3182009"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4-Send Content</a:t>
              </a:r>
            </a:p>
          </p:txBody>
        </p:sp>
        <p:sp>
          <p:nvSpPr>
            <p:cNvPr id="58" name="TextBox 89"/>
            <p:cNvSpPr txBox="1">
              <a:spLocks noChangeArrowheads="1"/>
            </p:cNvSpPr>
            <p:nvPr/>
          </p:nvSpPr>
          <p:spPr bwMode="auto">
            <a:xfrm>
              <a:off x="12817895" y="37927251"/>
              <a:ext cx="1894463"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t>5-Invoke</a:t>
              </a:r>
            </a:p>
          </p:txBody>
        </p:sp>
        <p:cxnSp>
          <p:nvCxnSpPr>
            <p:cNvPr id="59" name="Straight Arrow Connector 58"/>
            <p:cNvCxnSpPr>
              <a:stCxn id="46" idx="0"/>
            </p:cNvCxnSpPr>
            <p:nvPr/>
          </p:nvCxnSpPr>
          <p:spPr>
            <a:xfrm flipH="1" flipV="1">
              <a:off x="12380849" y="34207218"/>
              <a:ext cx="3282500" cy="427388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91"/>
            <p:cNvSpPr txBox="1">
              <a:spLocks noChangeArrowheads="1"/>
            </p:cNvSpPr>
            <p:nvPr/>
          </p:nvSpPr>
          <p:spPr bwMode="auto">
            <a:xfrm>
              <a:off x="13026604" y="40233600"/>
              <a:ext cx="20320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t>6-HTML</a:t>
              </a:r>
            </a:p>
          </p:txBody>
        </p:sp>
        <p:sp>
          <p:nvSpPr>
            <p:cNvPr id="61" name="TextBox 92"/>
            <p:cNvSpPr txBox="1">
              <a:spLocks noChangeArrowheads="1"/>
            </p:cNvSpPr>
            <p:nvPr/>
          </p:nvSpPr>
          <p:spPr bwMode="auto">
            <a:xfrm rot="2549187">
              <a:off x="12868017" y="35425226"/>
              <a:ext cx="2308164" cy="57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7-HTML</a:t>
              </a:r>
            </a:p>
          </p:txBody>
        </p:sp>
        <p:cxnSp>
          <p:nvCxnSpPr>
            <p:cNvPr id="62" name="Straight Arrow Connector 61"/>
            <p:cNvCxnSpPr/>
            <p:nvPr/>
          </p:nvCxnSpPr>
          <p:spPr>
            <a:xfrm>
              <a:off x="13026160" y="39547281"/>
              <a:ext cx="1447447"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3026160" y="38626316"/>
              <a:ext cx="1451742" cy="764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67" descr="http://www.jashsayani.com/wp-content/uploads/google-chrom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098" y="32788627"/>
              <a:ext cx="1841020" cy="184101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00757" y="230238"/>
            <a:ext cx="2486014" cy="65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C6C967C-6C51-4A62-99EE-F9954FA53C59}" type="slidenum">
              <a:rPr lang="en-US" smtClean="0"/>
              <a:t>14</a:t>
            </a:fld>
            <a:endParaRPr lang="en-US"/>
          </a:p>
        </p:txBody>
      </p:sp>
    </p:spTree>
    <p:extLst>
      <p:ext uri="{BB962C8B-B14F-4D97-AF65-F5344CB8AC3E}">
        <p14:creationId xmlns:p14="http://schemas.microsoft.com/office/powerpoint/2010/main" val="1994428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smtClean="0"/>
              <a:t>System Decomposition</a:t>
            </a:r>
            <a:endParaRPr lang="en-US" dirty="0"/>
          </a:p>
        </p:txBody>
      </p:sp>
      <p:sp>
        <p:nvSpPr>
          <p:cNvPr id="3" name="Content Placeholder 2"/>
          <p:cNvSpPr>
            <a:spLocks noGrp="1"/>
          </p:cNvSpPr>
          <p:nvPr>
            <p:ph idx="1"/>
          </p:nvPr>
        </p:nvSpPr>
        <p:spPr>
          <a:xfrm>
            <a:off x="838200" y="1825625"/>
            <a:ext cx="5645727" cy="4629604"/>
          </a:xfrm>
        </p:spPr>
        <p:txBody>
          <a:bodyPr>
            <a:normAutofit/>
          </a:bodyPr>
          <a:lstStyle/>
          <a:p>
            <a:pPr lvl="0"/>
            <a:r>
              <a:rPr lang="en-US" sz="2800" b="1" dirty="0"/>
              <a:t>Job Subsystem</a:t>
            </a:r>
          </a:p>
          <a:p>
            <a:pPr lvl="0"/>
            <a:r>
              <a:rPr lang="en-US" sz="2800" b="1" dirty="0"/>
              <a:t>User Subsystem</a:t>
            </a:r>
          </a:p>
          <a:p>
            <a:r>
              <a:rPr lang="en-US" sz="2800" b="1" dirty="0"/>
              <a:t>API </a:t>
            </a:r>
            <a:r>
              <a:rPr lang="en-US" sz="2800" b="1" dirty="0" smtClean="0"/>
              <a:t>Subsystem</a:t>
            </a:r>
            <a:endParaRPr lang="en-US" sz="2800" b="1" dirty="0"/>
          </a:p>
          <a:p>
            <a:r>
              <a:rPr lang="en-US" sz="2800" b="1" dirty="0"/>
              <a:t>Alternative Logins Subsystem</a:t>
            </a:r>
          </a:p>
          <a:p>
            <a:r>
              <a:rPr lang="en-US" sz="2800" b="1" dirty="0"/>
              <a:t>YouTube Subsystem</a:t>
            </a:r>
          </a:p>
          <a:p>
            <a:r>
              <a:rPr lang="en-US" sz="2800" b="1" dirty="0"/>
              <a:t>Collaboration Tools</a:t>
            </a:r>
          </a:p>
          <a:p>
            <a:endParaRPr lang="en-US" dirty="0"/>
          </a:p>
        </p:txBody>
      </p:sp>
      <p:sp>
        <p:nvSpPr>
          <p:cNvPr id="5" name="Content Placeholder 2"/>
          <p:cNvSpPr txBox="1">
            <a:spLocks/>
          </p:cNvSpPr>
          <p:nvPr/>
        </p:nvSpPr>
        <p:spPr>
          <a:xfrm>
            <a:off x="6483927" y="1825625"/>
            <a:ext cx="4869873" cy="4629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457200">
              <a:buClr>
                <a:schemeClr val="accent1"/>
              </a:buClr>
              <a:buSzPct val="80000"/>
              <a:buFont typeface="Wingdings 3" charset="2"/>
              <a:buChar char=""/>
            </a:pPr>
            <a:r>
              <a:rPr lang="en-US" b="1" dirty="0">
                <a:solidFill>
                  <a:schemeClr val="tx1">
                    <a:lumMod val="75000"/>
                    <a:lumOff val="25000"/>
                  </a:schemeClr>
                </a:solidFill>
              </a:rPr>
              <a:t>Skills Subsystem</a:t>
            </a:r>
          </a:p>
          <a:p>
            <a:pPr marL="342900" indent="-342900" defTabSz="457200">
              <a:buClr>
                <a:schemeClr val="accent1"/>
              </a:buClr>
              <a:buSzPct val="80000"/>
              <a:buFont typeface="Wingdings 3" charset="2"/>
              <a:buChar char=""/>
            </a:pPr>
            <a:r>
              <a:rPr lang="en-US" b="1" dirty="0">
                <a:solidFill>
                  <a:schemeClr val="tx1">
                    <a:lumMod val="75000"/>
                    <a:lumOff val="25000"/>
                  </a:schemeClr>
                </a:solidFill>
              </a:rPr>
              <a:t>Notification Subsystem</a:t>
            </a:r>
          </a:p>
          <a:p>
            <a:pPr marL="342900" indent="-342900" defTabSz="457200">
              <a:buClr>
                <a:schemeClr val="accent1"/>
              </a:buClr>
              <a:buSzPct val="80000"/>
              <a:buFont typeface="Wingdings 3" charset="2"/>
              <a:buChar char=""/>
            </a:pPr>
            <a:r>
              <a:rPr lang="en-US" b="1" dirty="0" err="1">
                <a:solidFill>
                  <a:schemeClr val="tx1">
                    <a:lumMod val="75000"/>
                    <a:lumOff val="25000"/>
                  </a:schemeClr>
                </a:solidFill>
              </a:rPr>
              <a:t>Solr</a:t>
            </a:r>
            <a:r>
              <a:rPr lang="en-US" b="1" dirty="0">
                <a:solidFill>
                  <a:schemeClr val="tx1">
                    <a:lumMod val="75000"/>
                    <a:lumOff val="25000"/>
                  </a:schemeClr>
                </a:solidFill>
              </a:rPr>
              <a:t> Subsystem</a:t>
            </a:r>
          </a:p>
          <a:p>
            <a:pPr marL="342900" indent="-342900" defTabSz="457200">
              <a:buClr>
                <a:schemeClr val="accent1"/>
              </a:buClr>
              <a:buSzPct val="80000"/>
              <a:buFont typeface="Wingdings 3" charset="2"/>
              <a:buChar char=""/>
            </a:pPr>
            <a:r>
              <a:rPr lang="en-US" b="1" dirty="0">
                <a:solidFill>
                  <a:schemeClr val="tx1">
                    <a:lumMod val="75000"/>
                    <a:lumOff val="25000"/>
                  </a:schemeClr>
                </a:solidFill>
              </a:rPr>
              <a:t>Message subsystem</a:t>
            </a:r>
          </a:p>
          <a:p>
            <a:pPr marL="342900" indent="-342900" defTabSz="457200">
              <a:buClr>
                <a:schemeClr val="accent1"/>
              </a:buClr>
              <a:buSzPct val="80000"/>
              <a:buFont typeface="Wingdings 3" charset="2"/>
              <a:buChar char=""/>
            </a:pPr>
            <a:r>
              <a:rPr lang="en-US" b="1" dirty="0">
                <a:solidFill>
                  <a:schemeClr val="tx1">
                    <a:lumMod val="75000"/>
                    <a:lumOff val="25000"/>
                  </a:schemeClr>
                </a:solidFill>
              </a:rPr>
              <a:t>Site </a:t>
            </a:r>
            <a:r>
              <a:rPr lang="en-US" b="1" dirty="0" smtClean="0">
                <a:solidFill>
                  <a:schemeClr val="tx1">
                    <a:lumMod val="75000"/>
                    <a:lumOff val="25000"/>
                  </a:schemeClr>
                </a:solidFill>
              </a:rPr>
              <a:t>Subsystem</a:t>
            </a:r>
          </a:p>
          <a:p>
            <a:pPr marL="342900" indent="-342900" defTabSz="457200">
              <a:buClr>
                <a:schemeClr val="accent1"/>
              </a:buClr>
              <a:buSzPct val="80000"/>
              <a:buFont typeface="Wingdings 3" charset="2"/>
              <a:buChar char=""/>
            </a:pPr>
            <a:r>
              <a:rPr lang="en-US" b="1" dirty="0">
                <a:solidFill>
                  <a:schemeClr val="tx1">
                    <a:lumMod val="75000"/>
                    <a:lumOff val="25000"/>
                  </a:schemeClr>
                </a:solidFill>
              </a:rPr>
              <a:t>E-mail Message Subsystem </a:t>
            </a:r>
          </a:p>
          <a:p>
            <a:pPr marL="342900" indent="-342900" defTabSz="457200">
              <a:buClr>
                <a:schemeClr val="accent1"/>
              </a:buClr>
              <a:buSzPct val="80000"/>
              <a:buFont typeface="Wingdings 3" charset="2"/>
              <a:buChar char=""/>
            </a:pPr>
            <a:endParaRPr lang="en-US" sz="2200" b="1" dirty="0">
              <a:solidFill>
                <a:schemeClr val="tx1">
                  <a:lumMod val="75000"/>
                  <a:lumOff val="25000"/>
                </a:schemeClr>
              </a:solidFill>
            </a:endParaRPr>
          </a:p>
          <a:p>
            <a:endParaRPr lang="en-US" sz="2400" b="1" dirty="0">
              <a:solidFill>
                <a:srgbClr val="FF0000"/>
              </a:solidFill>
            </a:endParaRPr>
          </a:p>
          <a:p>
            <a:pPr marL="342900" indent="-342900" defTabSz="457200">
              <a:lnSpc>
                <a:spcPct val="100000"/>
              </a:lnSpc>
              <a:buClr>
                <a:schemeClr val="accent1"/>
              </a:buClr>
              <a:buSzPct val="80000"/>
              <a:buFont typeface="Wingdings 3" charset="2"/>
              <a:buChar char=""/>
            </a:pPr>
            <a:endParaRPr lang="en-US" sz="2200" b="1" dirty="0">
              <a:solidFill>
                <a:schemeClr val="tx1">
                  <a:lumMod val="75000"/>
                  <a:lumOff val="25000"/>
                </a:schemeClr>
              </a:solidFill>
            </a:endParaRPr>
          </a:p>
          <a:p>
            <a:pPr marL="0" indent="0" defTabSz="457200">
              <a:lnSpc>
                <a:spcPct val="100000"/>
              </a:lnSpc>
              <a:buClr>
                <a:schemeClr val="accent1"/>
              </a:buClr>
              <a:buSzPct val="80000"/>
              <a:buNone/>
            </a:pPr>
            <a:endParaRPr lang="en-US" sz="2400" b="1" dirty="0" smtClean="0">
              <a:solidFill>
                <a:schemeClr val="tx1">
                  <a:lumMod val="75000"/>
                  <a:lumOff val="25000"/>
                </a:schemeClr>
              </a:solidFill>
            </a:endParaRPr>
          </a:p>
          <a:p>
            <a:pPr marL="342900" indent="-342900" defTabSz="457200">
              <a:lnSpc>
                <a:spcPct val="100000"/>
              </a:lnSpc>
              <a:buClr>
                <a:schemeClr val="accent1"/>
              </a:buClr>
              <a:buSzPct val="80000"/>
              <a:buFont typeface="Wingdings 3" charset="2"/>
              <a:buChar char=""/>
            </a:pPr>
            <a:endParaRPr lang="en-US" sz="2400" b="1" dirty="0">
              <a:solidFill>
                <a:schemeClr val="tx1">
                  <a:lumMod val="75000"/>
                  <a:lumOff val="25000"/>
                </a:schemeClr>
              </a:solidFill>
            </a:endParaRPr>
          </a:p>
          <a:p>
            <a:pPr marL="342900" indent="-342900" defTabSz="457200">
              <a:lnSpc>
                <a:spcPct val="100000"/>
              </a:lnSpc>
              <a:buClr>
                <a:schemeClr val="accent1"/>
              </a:buClr>
              <a:buSzPct val="80000"/>
              <a:buFont typeface="Wingdings 3" charset="2"/>
              <a:buChar char=""/>
            </a:pPr>
            <a:endParaRPr lang="en-US" sz="2400" b="1" dirty="0">
              <a:solidFill>
                <a:schemeClr val="tx1">
                  <a:lumMod val="75000"/>
                  <a:lumOff val="25000"/>
                </a:schemeClr>
              </a:solidFill>
            </a:endParaRPr>
          </a:p>
        </p:txBody>
      </p:sp>
      <p:sp>
        <p:nvSpPr>
          <p:cNvPr id="6" name="Slide Number Placeholder 5"/>
          <p:cNvSpPr>
            <a:spLocks noGrp="1"/>
          </p:cNvSpPr>
          <p:nvPr>
            <p:ph type="sldNum" sz="quarter" idx="12"/>
          </p:nvPr>
        </p:nvSpPr>
        <p:spPr/>
        <p:txBody>
          <a:bodyPr/>
          <a:lstStyle/>
          <a:p>
            <a:fld id="{1C6C967C-6C51-4A62-99EE-F9954FA53C59}" type="slidenum">
              <a:rPr lang="en-US" smtClean="0"/>
              <a:t>15</a:t>
            </a:fld>
            <a:endParaRPr lang="en-US"/>
          </a:p>
        </p:txBody>
      </p:sp>
    </p:spTree>
    <p:extLst>
      <p:ext uri="{BB962C8B-B14F-4D97-AF65-F5344CB8AC3E}">
        <p14:creationId xmlns:p14="http://schemas.microsoft.com/office/powerpoint/2010/main" val="2241777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371061"/>
            <a:ext cx="11347252" cy="742122"/>
          </a:xfrm>
        </p:spPr>
        <p:txBody>
          <a:bodyPr>
            <a:normAutofit/>
          </a:bodyPr>
          <a:lstStyle/>
          <a:p>
            <a:r>
              <a:rPr lang="en-US" dirty="0" smtClean="0"/>
              <a:t>System </a:t>
            </a:r>
            <a:r>
              <a:rPr lang="en-US" dirty="0" smtClean="0"/>
              <a:t>Deployment</a:t>
            </a:r>
            <a:endParaRPr lang="en-US" dirty="0"/>
          </a:p>
        </p:txBody>
      </p:sp>
      <p:sp>
        <p:nvSpPr>
          <p:cNvPr id="4" name="Content Placeholder 2"/>
          <p:cNvSpPr txBox="1">
            <a:spLocks/>
          </p:cNvSpPr>
          <p:nvPr/>
        </p:nvSpPr>
        <p:spPr>
          <a:xfrm>
            <a:off x="5548745" y="1825625"/>
            <a:ext cx="5216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image11.jpg" descr="DeploymentDiagram.jpg"/>
          <p:cNvPicPr/>
          <p:nvPr/>
        </p:nvPicPr>
        <p:blipFill>
          <a:blip r:embed="rId3"/>
          <a:srcRect/>
          <a:stretch>
            <a:fillRect/>
          </a:stretch>
        </p:blipFill>
        <p:spPr>
          <a:xfrm>
            <a:off x="1732568" y="1237096"/>
            <a:ext cx="7527179" cy="5217763"/>
          </a:xfrm>
          <a:prstGeom prst="rect">
            <a:avLst/>
          </a:prstGeom>
          <a:ln/>
        </p:spPr>
      </p:pic>
      <p:sp>
        <p:nvSpPr>
          <p:cNvPr id="5" name="Slide Number Placeholder 4"/>
          <p:cNvSpPr>
            <a:spLocks noGrp="1"/>
          </p:cNvSpPr>
          <p:nvPr>
            <p:ph type="sldNum" sz="quarter" idx="12"/>
          </p:nvPr>
        </p:nvSpPr>
        <p:spPr/>
        <p:txBody>
          <a:bodyPr/>
          <a:lstStyle/>
          <a:p>
            <a:fld id="{1C6C967C-6C51-4A62-99EE-F9954FA53C59}" type="slidenum">
              <a:rPr lang="en-US" smtClean="0"/>
              <a:t>16</a:t>
            </a:fld>
            <a:endParaRPr lang="en-US"/>
          </a:p>
        </p:txBody>
      </p:sp>
    </p:spTree>
    <p:extLst>
      <p:ext uri="{BB962C8B-B14F-4D97-AF65-F5344CB8AC3E}">
        <p14:creationId xmlns:p14="http://schemas.microsoft.com/office/powerpoint/2010/main" val="18909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50" y="171450"/>
            <a:ext cx="8376933" cy="6686550"/>
          </a:xfrm>
          <a:prstGeom prst="rect">
            <a:avLst/>
          </a:prstGeom>
        </p:spPr>
      </p:pic>
      <p:sp>
        <p:nvSpPr>
          <p:cNvPr id="2" name="Title 1"/>
          <p:cNvSpPr>
            <a:spLocks noGrp="1"/>
          </p:cNvSpPr>
          <p:nvPr>
            <p:ph type="title"/>
          </p:nvPr>
        </p:nvSpPr>
        <p:spPr>
          <a:xfrm>
            <a:off x="3427210" y="0"/>
            <a:ext cx="3917815" cy="825661"/>
          </a:xfrm>
        </p:spPr>
        <p:txBody>
          <a:bodyPr>
            <a:normAutofit/>
          </a:bodyPr>
          <a:lstStyle/>
          <a:p>
            <a:r>
              <a:rPr lang="en-US" sz="2400" dirty="0" smtClean="0"/>
              <a:t>Persistent Data</a:t>
            </a:r>
            <a:endParaRPr lang="en-US" sz="2400" dirty="0"/>
          </a:p>
        </p:txBody>
      </p:sp>
      <p:pic>
        <p:nvPicPr>
          <p:cNvPr id="10" name="Picture 72" descr="mysql-logo[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6930" y="0"/>
            <a:ext cx="1177290" cy="618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1C6C967C-6C51-4A62-99EE-F9954FA53C59}" type="slidenum">
              <a:rPr lang="en-US" smtClean="0"/>
              <a:t>17</a:t>
            </a:fld>
            <a:endParaRPr lang="en-US"/>
          </a:p>
        </p:txBody>
      </p:sp>
    </p:spTree>
    <p:extLst>
      <p:ext uri="{BB962C8B-B14F-4D97-AF65-F5344CB8AC3E}">
        <p14:creationId xmlns:p14="http://schemas.microsoft.com/office/powerpoint/2010/main" val="1721873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lstStyle/>
          <a:p>
            <a:r>
              <a:rPr lang="en-US" dirty="0" smtClean="0"/>
              <a:t>Restrict direct URL access</a:t>
            </a:r>
          </a:p>
          <a:p>
            <a:pPr lvl="1"/>
            <a:r>
              <a:rPr lang="en-US" dirty="0" smtClean="0"/>
              <a:t>‘</a:t>
            </a:r>
            <a:r>
              <a:rPr lang="en-US" dirty="0" err="1" smtClean="0"/>
              <a:t>www.vjf.cs.fiu.edu</a:t>
            </a:r>
            <a:r>
              <a:rPr lang="en-US" dirty="0" smtClean="0"/>
              <a:t>/</a:t>
            </a:r>
            <a:r>
              <a:rPr lang="en-US" dirty="0" err="1" smtClean="0"/>
              <a:t>JobFair</a:t>
            </a:r>
            <a:r>
              <a:rPr lang="en-US" dirty="0" smtClean="0"/>
              <a:t>/</a:t>
            </a:r>
            <a:r>
              <a:rPr lang="en-US" dirty="0" err="1" smtClean="0"/>
              <a:t>index.php</a:t>
            </a:r>
            <a:r>
              <a:rPr lang="en-US" dirty="0" smtClean="0"/>
              <a:t>/</a:t>
            </a:r>
            <a:r>
              <a:rPr lang="en-US" dirty="0" err="1" smtClean="0"/>
              <a:t>employerhome</a:t>
            </a:r>
            <a:r>
              <a:rPr lang="en-US" dirty="0" smtClean="0"/>
              <a:t>’</a:t>
            </a:r>
            <a:endParaRPr lang="en-US" dirty="0"/>
          </a:p>
          <a:p>
            <a:pPr lvl="1"/>
            <a:endParaRPr lang="en-US" dirty="0" smtClean="0"/>
          </a:p>
          <a:p>
            <a:r>
              <a:rPr lang="en-US" dirty="0" smtClean="0"/>
              <a:t>Stop Admin self delete</a:t>
            </a:r>
            <a:endParaRPr lang="en-US" dirty="0"/>
          </a:p>
          <a:p>
            <a:r>
              <a:rPr lang="en-US" dirty="0" smtClean="0"/>
              <a:t>Guest account restrictions</a:t>
            </a:r>
          </a:p>
          <a:p>
            <a:r>
              <a:rPr lang="en-US" dirty="0" smtClean="0"/>
              <a:t>Disable expired jobs</a:t>
            </a:r>
            <a:endParaRPr lang="en-US" dirty="0"/>
          </a:p>
        </p:txBody>
      </p:sp>
      <p:sp>
        <p:nvSpPr>
          <p:cNvPr id="4" name="Slide Number Placeholder 3"/>
          <p:cNvSpPr>
            <a:spLocks noGrp="1"/>
          </p:cNvSpPr>
          <p:nvPr>
            <p:ph type="sldNum" sz="quarter" idx="12"/>
          </p:nvPr>
        </p:nvSpPr>
        <p:spPr/>
        <p:txBody>
          <a:bodyPr/>
          <a:lstStyle/>
          <a:p>
            <a:fld id="{1C6C967C-6C51-4A62-99EE-F9954FA53C59}" type="slidenum">
              <a:rPr lang="en-US" smtClean="0"/>
              <a:t>18</a:t>
            </a:fld>
            <a:endParaRPr lang="en-US" dirty="0"/>
          </a:p>
        </p:txBody>
      </p:sp>
    </p:spTree>
    <p:extLst>
      <p:ext uri="{BB962C8B-B14F-4D97-AF65-F5344CB8AC3E}">
        <p14:creationId xmlns:p14="http://schemas.microsoft.com/office/powerpoint/2010/main" val="972058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29540"/>
            <a:ext cx="10619557" cy="647700"/>
          </a:xfrm>
          <a:solidFill>
            <a:schemeClr val="bg1"/>
          </a:solidFill>
        </p:spPr>
        <p:txBody>
          <a:bodyPr/>
          <a:lstStyle/>
          <a:p>
            <a:r>
              <a:rPr lang="en-US" dirty="0"/>
              <a:t>C</a:t>
            </a:r>
            <a:r>
              <a:rPr lang="en-US" dirty="0" smtClean="0"/>
              <a:t>lass Diagram for YouTube Video Resume Upload</a:t>
            </a:r>
            <a:endParaRPr lang="en-US" dirty="0"/>
          </a:p>
        </p:txBody>
      </p:sp>
      <p:sp>
        <p:nvSpPr>
          <p:cNvPr id="4" name="Slide Number Placeholder 3"/>
          <p:cNvSpPr>
            <a:spLocks noGrp="1"/>
          </p:cNvSpPr>
          <p:nvPr>
            <p:ph type="sldNum" sz="quarter" idx="12"/>
          </p:nvPr>
        </p:nvSpPr>
        <p:spPr/>
        <p:txBody>
          <a:bodyPr/>
          <a:lstStyle/>
          <a:p>
            <a:fld id="{1C6C967C-6C51-4A62-99EE-F9954FA53C59}" type="slidenum">
              <a:rPr lang="en-US" smtClean="0"/>
              <a:t>19</a:t>
            </a:fld>
            <a:endParaRPr lang="en-US"/>
          </a:p>
        </p:txBody>
      </p:sp>
      <p:pic>
        <p:nvPicPr>
          <p:cNvPr id="7" name="Picture 6" descr="UML%20Diagrams/Sprint%201/YouTubeSubsyste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22" y="902970"/>
            <a:ext cx="8878147" cy="5868642"/>
          </a:xfrm>
          <a:prstGeom prst="rect">
            <a:avLst/>
          </a:prstGeom>
          <a:noFill/>
          <a:ln>
            <a:noFill/>
          </a:ln>
        </p:spPr>
      </p:pic>
    </p:spTree>
    <p:extLst>
      <p:ext uri="{BB962C8B-B14F-4D97-AF65-F5344CB8AC3E}">
        <p14:creationId xmlns:p14="http://schemas.microsoft.com/office/powerpoint/2010/main" val="398747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grpSp>
        <p:nvGrpSpPr>
          <p:cNvPr id="7" name="Group 6"/>
          <p:cNvGrpSpPr/>
          <p:nvPr/>
        </p:nvGrpSpPr>
        <p:grpSpPr>
          <a:xfrm>
            <a:off x="652005" y="4622349"/>
            <a:ext cx="10309551" cy="626385"/>
            <a:chOff x="952743" y="1484862"/>
            <a:chExt cx="4168547" cy="626385"/>
          </a:xfrm>
        </p:grpSpPr>
        <p:sp>
          <p:nvSpPr>
            <p:cNvPr id="9" name="Content Placeholder 2"/>
            <p:cNvSpPr txBox="1">
              <a:spLocks/>
            </p:cNvSpPr>
            <p:nvPr/>
          </p:nvSpPr>
          <p:spPr>
            <a:xfrm>
              <a:off x="2513173" y="1484862"/>
              <a:ext cx="2608117" cy="626385"/>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Erick </a:t>
              </a:r>
              <a:r>
                <a:rPr lang="en-US" dirty="0" smtClean="0"/>
                <a:t>Arenas, </a:t>
              </a:r>
              <a:r>
                <a:rPr lang="en-US" dirty="0" err="1" smtClean="0"/>
                <a:t>Artiom</a:t>
              </a:r>
              <a:r>
                <a:rPr lang="en-US" dirty="0" smtClean="0"/>
                <a:t> </a:t>
              </a:r>
              <a:r>
                <a:rPr lang="en-US" dirty="0" err="1"/>
                <a:t>Tiurim</a:t>
              </a:r>
              <a:endParaRPr lang="en-US" dirty="0"/>
            </a:p>
            <a:p>
              <a:endParaRPr lang="en-US" dirty="0"/>
            </a:p>
          </p:txBody>
        </p:sp>
        <p:sp>
          <p:nvSpPr>
            <p:cNvPr id="10" name="Title 1"/>
            <p:cNvSpPr txBox="1">
              <a:spLocks/>
            </p:cNvSpPr>
            <p:nvPr/>
          </p:nvSpPr>
          <p:spPr>
            <a:xfrm>
              <a:off x="952743" y="1516927"/>
              <a:ext cx="2956572" cy="4134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4.0 (Fall 2014)</a:t>
              </a:r>
            </a:p>
          </p:txBody>
        </p:sp>
      </p:grpSp>
      <p:grpSp>
        <p:nvGrpSpPr>
          <p:cNvPr id="3" name="Group 2"/>
          <p:cNvGrpSpPr/>
          <p:nvPr/>
        </p:nvGrpSpPr>
        <p:grpSpPr>
          <a:xfrm>
            <a:off x="677333" y="3554385"/>
            <a:ext cx="10634681" cy="933133"/>
            <a:chOff x="3635086" y="1858168"/>
            <a:chExt cx="2732809" cy="1183012"/>
          </a:xfrm>
        </p:grpSpPr>
        <p:sp>
          <p:nvSpPr>
            <p:cNvPr id="6" name="Content Placeholder 2"/>
            <p:cNvSpPr txBox="1">
              <a:spLocks/>
            </p:cNvSpPr>
            <p:nvPr/>
          </p:nvSpPr>
          <p:spPr>
            <a:xfrm>
              <a:off x="4620286" y="1862574"/>
              <a:ext cx="1518591" cy="1178606"/>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Ana L. </a:t>
              </a:r>
              <a:r>
                <a:rPr lang="en-US" dirty="0" smtClean="0"/>
                <a:t>Hernandez, Manuel  </a:t>
              </a:r>
              <a:r>
                <a:rPr lang="en-US" dirty="0" err="1" smtClean="0"/>
                <a:t>Bouza</a:t>
              </a:r>
              <a:r>
                <a:rPr lang="en-US" dirty="0" smtClean="0"/>
                <a:t>, </a:t>
              </a:r>
              <a:br>
                <a:rPr lang="en-US" dirty="0" smtClean="0"/>
              </a:br>
              <a:r>
                <a:rPr lang="en-US" dirty="0" err="1" smtClean="0"/>
                <a:t>Enio</a:t>
              </a:r>
              <a:r>
                <a:rPr lang="en-US" dirty="0" smtClean="0"/>
                <a:t> </a:t>
              </a:r>
              <a:r>
                <a:rPr lang="en-US" dirty="0"/>
                <a:t>Peña </a:t>
              </a:r>
              <a:r>
                <a:rPr lang="en-US" dirty="0" smtClean="0"/>
                <a:t>Navarro and Tomas </a:t>
              </a:r>
              <a:r>
                <a:rPr lang="en-US" dirty="0"/>
                <a:t>Acosta</a:t>
              </a:r>
            </a:p>
          </p:txBody>
        </p:sp>
        <p:sp>
          <p:nvSpPr>
            <p:cNvPr id="11" name="Title 1"/>
            <p:cNvSpPr txBox="1">
              <a:spLocks/>
            </p:cNvSpPr>
            <p:nvPr/>
          </p:nvSpPr>
          <p:spPr>
            <a:xfrm>
              <a:off x="3635086" y="1858168"/>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3.0 (Summer 2014)</a:t>
              </a:r>
            </a:p>
          </p:txBody>
        </p:sp>
      </p:grpSp>
      <p:grpSp>
        <p:nvGrpSpPr>
          <p:cNvPr id="8" name="Group 7"/>
          <p:cNvGrpSpPr/>
          <p:nvPr/>
        </p:nvGrpSpPr>
        <p:grpSpPr>
          <a:xfrm>
            <a:off x="682905" y="2619881"/>
            <a:ext cx="12323497" cy="626048"/>
            <a:chOff x="6224155" y="1761978"/>
            <a:chExt cx="3920077" cy="867137"/>
          </a:xfrm>
        </p:grpSpPr>
        <p:sp>
          <p:nvSpPr>
            <p:cNvPr id="5" name="Content Placeholder 2"/>
            <p:cNvSpPr txBox="1">
              <a:spLocks/>
            </p:cNvSpPr>
            <p:nvPr/>
          </p:nvSpPr>
          <p:spPr>
            <a:xfrm>
              <a:off x="7441934" y="1761978"/>
              <a:ext cx="2702298" cy="867137"/>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Luis </a:t>
              </a:r>
              <a:r>
                <a:rPr lang="en-US" dirty="0" smtClean="0"/>
                <a:t>Irizarry, Luis </a:t>
              </a:r>
              <a:r>
                <a:rPr lang="en-US" dirty="0" err="1" smtClean="0"/>
                <a:t>Benjumea</a:t>
              </a:r>
              <a:r>
                <a:rPr lang="en-US" dirty="0"/>
                <a:t> </a:t>
              </a:r>
              <a:r>
                <a:rPr lang="en-US" dirty="0" smtClean="0"/>
                <a:t>and Jorge </a:t>
              </a:r>
              <a:r>
                <a:rPr lang="en-US" dirty="0"/>
                <a:t>Fernandez</a:t>
              </a:r>
            </a:p>
            <a:p>
              <a:endParaRPr lang="en-US" dirty="0"/>
            </a:p>
          </p:txBody>
        </p:sp>
        <p:sp>
          <p:nvSpPr>
            <p:cNvPr id="12" name="Title 1"/>
            <p:cNvSpPr txBox="1">
              <a:spLocks/>
            </p:cNvSpPr>
            <p:nvPr/>
          </p:nvSpPr>
          <p:spPr>
            <a:xfrm>
              <a:off x="6224155" y="1858168"/>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2.0 (Fall 2013)</a:t>
              </a:r>
            </a:p>
          </p:txBody>
        </p:sp>
      </p:grpSp>
      <p:grpSp>
        <p:nvGrpSpPr>
          <p:cNvPr id="16" name="Group 15"/>
          <p:cNvGrpSpPr/>
          <p:nvPr/>
        </p:nvGrpSpPr>
        <p:grpSpPr>
          <a:xfrm>
            <a:off x="677334" y="1404564"/>
            <a:ext cx="11635316" cy="1080486"/>
            <a:chOff x="8856033" y="1856359"/>
            <a:chExt cx="3263430" cy="670536"/>
          </a:xfrm>
        </p:grpSpPr>
        <p:sp>
          <p:nvSpPr>
            <p:cNvPr id="4" name="Content Placeholder 2"/>
            <p:cNvSpPr txBox="1">
              <a:spLocks/>
            </p:cNvSpPr>
            <p:nvPr/>
          </p:nvSpPr>
          <p:spPr>
            <a:xfrm>
              <a:off x="9931348" y="1957457"/>
              <a:ext cx="2188115" cy="569438"/>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Justin </a:t>
              </a:r>
              <a:r>
                <a:rPr lang="en-US" dirty="0" err="1" smtClean="0"/>
                <a:t>Korah</a:t>
              </a:r>
              <a:r>
                <a:rPr lang="en-US" dirty="0" smtClean="0"/>
                <a:t>, Diego Perez, Andres Gonzalez, </a:t>
              </a:r>
              <a:br>
                <a:rPr lang="en-US" dirty="0" smtClean="0"/>
              </a:br>
              <a:r>
                <a:rPr lang="en-US" dirty="0" err="1" smtClean="0"/>
                <a:t>Enmanuel</a:t>
              </a:r>
              <a:r>
                <a:rPr lang="en-US" dirty="0" smtClean="0"/>
                <a:t> </a:t>
              </a:r>
              <a:r>
                <a:rPr lang="en-US" dirty="0" err="1" smtClean="0"/>
                <a:t>Corvo</a:t>
              </a:r>
              <a:r>
                <a:rPr lang="en-US" dirty="0"/>
                <a:t> </a:t>
              </a:r>
              <a:r>
                <a:rPr lang="en-US" dirty="0" smtClean="0"/>
                <a:t>and </a:t>
              </a:r>
              <a:r>
                <a:rPr lang="en-US" dirty="0" err="1" smtClean="0"/>
                <a:t>Tomer</a:t>
              </a:r>
              <a:r>
                <a:rPr lang="en-US" dirty="0" smtClean="0"/>
                <a:t> </a:t>
              </a:r>
              <a:r>
                <a:rPr lang="en-US" dirty="0" err="1"/>
                <a:t>Doar</a:t>
              </a:r>
              <a:endParaRPr lang="en-US" dirty="0"/>
            </a:p>
          </p:txBody>
        </p:sp>
        <p:sp>
          <p:nvSpPr>
            <p:cNvPr id="13" name="Title 1"/>
            <p:cNvSpPr txBox="1">
              <a:spLocks/>
            </p:cNvSpPr>
            <p:nvPr/>
          </p:nvSpPr>
          <p:spPr>
            <a:xfrm>
              <a:off x="8856033" y="1856359"/>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1.0 (Spring 2013)</a:t>
              </a:r>
            </a:p>
          </p:txBody>
        </p:sp>
      </p:grpSp>
      <p:grpSp>
        <p:nvGrpSpPr>
          <p:cNvPr id="17" name="Group 16"/>
          <p:cNvGrpSpPr/>
          <p:nvPr/>
        </p:nvGrpSpPr>
        <p:grpSpPr>
          <a:xfrm>
            <a:off x="677333" y="5499313"/>
            <a:ext cx="9618595" cy="1074304"/>
            <a:chOff x="1003208" y="3823794"/>
            <a:chExt cx="4336680" cy="1074304"/>
          </a:xfrm>
        </p:grpSpPr>
        <p:sp>
          <p:nvSpPr>
            <p:cNvPr id="14" name="Content Placeholder 2"/>
            <p:cNvSpPr txBox="1">
              <a:spLocks/>
            </p:cNvSpPr>
            <p:nvPr/>
          </p:nvSpPr>
          <p:spPr>
            <a:xfrm>
              <a:off x="2731771" y="3823794"/>
              <a:ext cx="2608117" cy="1074304"/>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smtClean="0"/>
                <a:t>Rogelio Alonso</a:t>
              </a:r>
              <a:endParaRPr lang="en-US" dirty="0"/>
            </a:p>
            <a:p>
              <a:endParaRPr lang="en-US" dirty="0"/>
            </a:p>
          </p:txBody>
        </p:sp>
        <p:sp>
          <p:nvSpPr>
            <p:cNvPr id="15" name="Title 1"/>
            <p:cNvSpPr txBox="1">
              <a:spLocks/>
            </p:cNvSpPr>
            <p:nvPr/>
          </p:nvSpPr>
          <p:spPr>
            <a:xfrm>
              <a:off x="1003208" y="3859434"/>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5.0 (Spring 2015)</a:t>
              </a:r>
            </a:p>
          </p:txBody>
        </p:sp>
      </p:grpSp>
      <p:sp>
        <p:nvSpPr>
          <p:cNvPr id="19" name="Slide Number Placeholder 18"/>
          <p:cNvSpPr>
            <a:spLocks noGrp="1"/>
          </p:cNvSpPr>
          <p:nvPr>
            <p:ph type="sldNum" sz="quarter" idx="12"/>
          </p:nvPr>
        </p:nvSpPr>
        <p:spPr/>
        <p:txBody>
          <a:bodyPr/>
          <a:lstStyle/>
          <a:p>
            <a:fld id="{1C6C967C-6C51-4A62-99EE-F9954FA53C59}" type="slidenum">
              <a:rPr lang="en-US" smtClean="0"/>
              <a:t>2</a:t>
            </a:fld>
            <a:endParaRPr lang="en-US"/>
          </a:p>
        </p:txBody>
      </p:sp>
    </p:spTree>
    <p:extLst>
      <p:ext uri="{BB962C8B-B14F-4D97-AF65-F5344CB8AC3E}">
        <p14:creationId xmlns:p14="http://schemas.microsoft.com/office/powerpoint/2010/main" val="1073558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165" y="404190"/>
            <a:ext cx="10607982" cy="1320800"/>
          </a:xfrm>
          <a:solidFill>
            <a:schemeClr val="bg1"/>
          </a:solidFill>
        </p:spPr>
        <p:txBody>
          <a:bodyPr/>
          <a:lstStyle/>
          <a:p>
            <a:r>
              <a:rPr lang="en-US" dirty="0" smtClean="0"/>
              <a:t>State Diagram for YouTube</a:t>
            </a:r>
            <a:r>
              <a:rPr lang="en-US" dirty="0"/>
              <a:t> </a:t>
            </a:r>
            <a:r>
              <a:rPr lang="en-US" dirty="0" smtClean="0"/>
              <a:t>Video Resume Upload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497" y="1613294"/>
            <a:ext cx="10153650" cy="4171950"/>
          </a:xfrm>
          <a:prstGeom prst="rect">
            <a:avLst/>
          </a:prstGeom>
        </p:spPr>
      </p:pic>
      <p:sp>
        <p:nvSpPr>
          <p:cNvPr id="5" name="Slide Number Placeholder 4"/>
          <p:cNvSpPr>
            <a:spLocks noGrp="1"/>
          </p:cNvSpPr>
          <p:nvPr>
            <p:ph type="sldNum" sz="quarter" idx="12"/>
          </p:nvPr>
        </p:nvSpPr>
        <p:spPr/>
        <p:txBody>
          <a:bodyPr/>
          <a:lstStyle/>
          <a:p>
            <a:fld id="{1C6C967C-6C51-4A62-99EE-F9954FA53C59}" type="slidenum">
              <a:rPr lang="en-US" smtClean="0"/>
              <a:t>20</a:t>
            </a:fld>
            <a:endParaRPr lang="en-US"/>
          </a:p>
        </p:txBody>
      </p:sp>
    </p:spTree>
    <p:extLst>
      <p:ext uri="{BB962C8B-B14F-4D97-AF65-F5344CB8AC3E}">
        <p14:creationId xmlns:p14="http://schemas.microsoft.com/office/powerpoint/2010/main" val="50939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574" y="207962"/>
            <a:ext cx="8596668" cy="1320800"/>
          </a:xfrm>
        </p:spPr>
        <p:txBody>
          <a:bodyPr/>
          <a:lstStyle/>
          <a:p>
            <a:r>
              <a:rPr lang="en-US" dirty="0"/>
              <a:t>C</a:t>
            </a:r>
            <a:r>
              <a:rPr lang="en-US" dirty="0" smtClean="0"/>
              <a:t>lass Diagram </a:t>
            </a:r>
            <a:r>
              <a:rPr lang="en-US" smtClean="0"/>
              <a:t>for </a:t>
            </a:r>
            <a:r>
              <a:rPr lang="en-US" smtClean="0"/>
              <a:t>Apply Job</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78" y="1528762"/>
            <a:ext cx="5804222" cy="4745665"/>
          </a:xfrm>
          <a:prstGeom prst="rect">
            <a:avLst/>
          </a:prstGeom>
        </p:spPr>
      </p:pic>
      <p:sp>
        <p:nvSpPr>
          <p:cNvPr id="5" name="Slide Number Placeholder 4"/>
          <p:cNvSpPr>
            <a:spLocks noGrp="1"/>
          </p:cNvSpPr>
          <p:nvPr>
            <p:ph type="sldNum" sz="quarter" idx="12"/>
          </p:nvPr>
        </p:nvSpPr>
        <p:spPr/>
        <p:txBody>
          <a:bodyPr/>
          <a:lstStyle/>
          <a:p>
            <a:fld id="{1C6C967C-6C51-4A62-99EE-F9954FA53C59}" type="slidenum">
              <a:rPr lang="en-US" smtClean="0"/>
              <a:t>21</a:t>
            </a:fld>
            <a:endParaRPr lang="en-US"/>
          </a:p>
        </p:txBody>
      </p:sp>
    </p:spTree>
    <p:extLst>
      <p:ext uri="{BB962C8B-B14F-4D97-AF65-F5344CB8AC3E}">
        <p14:creationId xmlns:p14="http://schemas.microsoft.com/office/powerpoint/2010/main" val="162589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484" y="349692"/>
            <a:ext cx="8596668" cy="1320800"/>
          </a:xfrm>
        </p:spPr>
        <p:txBody>
          <a:bodyPr/>
          <a:lstStyle/>
          <a:p>
            <a:r>
              <a:rPr lang="en-US" dirty="0"/>
              <a:t>State Diagram </a:t>
            </a:r>
            <a:r>
              <a:rPr lang="en-US" smtClean="0"/>
              <a:t>for </a:t>
            </a:r>
            <a:r>
              <a:rPr lang="en-US" smtClean="0"/>
              <a:t>Apply Job</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70492"/>
            <a:ext cx="9505950" cy="4095750"/>
          </a:xfrm>
          <a:prstGeom prst="rect">
            <a:avLst/>
          </a:prstGeom>
        </p:spPr>
      </p:pic>
      <p:sp>
        <p:nvSpPr>
          <p:cNvPr id="5" name="Slide Number Placeholder 4"/>
          <p:cNvSpPr>
            <a:spLocks noGrp="1"/>
          </p:cNvSpPr>
          <p:nvPr>
            <p:ph type="sldNum" sz="quarter" idx="12"/>
          </p:nvPr>
        </p:nvSpPr>
        <p:spPr/>
        <p:txBody>
          <a:bodyPr/>
          <a:lstStyle/>
          <a:p>
            <a:fld id="{1C6C967C-6C51-4A62-99EE-F9954FA53C59}" type="slidenum">
              <a:rPr lang="en-US" smtClean="0"/>
              <a:t>22</a:t>
            </a:fld>
            <a:endParaRPr lang="en-US"/>
          </a:p>
        </p:txBody>
      </p:sp>
    </p:spTree>
    <p:extLst>
      <p:ext uri="{BB962C8B-B14F-4D97-AF65-F5344CB8AC3E}">
        <p14:creationId xmlns:p14="http://schemas.microsoft.com/office/powerpoint/2010/main" val="3728278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92496" cy="1320800"/>
          </a:xfrm>
        </p:spPr>
        <p:txBody>
          <a:bodyPr/>
          <a:lstStyle/>
          <a:p>
            <a:r>
              <a:rPr lang="en-US" dirty="0" smtClean="0"/>
              <a:t>Algorithm used to Upload Video Resume</a:t>
            </a:r>
            <a:endParaRPr lang="en-US" dirty="0"/>
          </a:p>
        </p:txBody>
      </p:sp>
      <p:sp>
        <p:nvSpPr>
          <p:cNvPr id="3" name="Content Placeholder 2"/>
          <p:cNvSpPr>
            <a:spLocks noGrp="1"/>
          </p:cNvSpPr>
          <p:nvPr>
            <p:ph idx="1"/>
          </p:nvPr>
        </p:nvSpPr>
        <p:spPr>
          <a:xfrm>
            <a:off x="838200" y="1825625"/>
            <a:ext cx="6175664" cy="4351338"/>
          </a:xfrm>
        </p:spPr>
        <p:txBody>
          <a:bodyPr>
            <a:normAutofit/>
          </a:bodyPr>
          <a:lstStyle/>
          <a:p>
            <a:r>
              <a:rPr lang="en-US" sz="2400" dirty="0" smtClean="0"/>
              <a:t>JavaScript File Verification (Client Side</a:t>
            </a:r>
            <a:r>
              <a:rPr lang="en-US" sz="2400" dirty="0" smtClean="0"/>
              <a:t>)</a:t>
            </a:r>
          </a:p>
          <a:p>
            <a:r>
              <a:rPr lang="en-US" sz="2400" dirty="0" smtClean="0"/>
              <a:t>Authenticate with YouTube</a:t>
            </a:r>
            <a:endParaRPr lang="en-US" sz="2400" dirty="0" smtClean="0"/>
          </a:p>
          <a:p>
            <a:r>
              <a:rPr lang="en-US" sz="2400" dirty="0" smtClean="0"/>
              <a:t>Upload the </a:t>
            </a:r>
            <a:r>
              <a:rPr lang="en-US" sz="2400" dirty="0" smtClean="0"/>
              <a:t>video to YouTube</a:t>
            </a:r>
            <a:endParaRPr lang="en-US" sz="2400" dirty="0" smtClean="0"/>
          </a:p>
          <a:p>
            <a:r>
              <a:rPr lang="en-US" sz="2400" dirty="0" smtClean="0"/>
              <a:t>Delete </a:t>
            </a:r>
            <a:r>
              <a:rPr lang="en-US" sz="2400" dirty="0" smtClean="0"/>
              <a:t>Previous Resume (if any)</a:t>
            </a:r>
          </a:p>
          <a:p>
            <a:r>
              <a:rPr lang="en-US" sz="2400" dirty="0" smtClean="0"/>
              <a:t>Update </a:t>
            </a:r>
            <a:r>
              <a:rPr lang="en-US" sz="2400" dirty="0" smtClean="0"/>
              <a:t>the </a:t>
            </a:r>
            <a:r>
              <a:rPr lang="en-US" sz="2400" dirty="0" smtClean="0"/>
              <a:t>Model</a:t>
            </a:r>
            <a:endParaRPr lang="en-US" sz="2400"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1C6C967C-6C51-4A62-99EE-F9954FA53C59}" type="slidenum">
              <a:rPr lang="en-US" smtClean="0"/>
              <a:t>23</a:t>
            </a:fld>
            <a:endParaRPr lang="en-US"/>
          </a:p>
        </p:txBody>
      </p:sp>
    </p:spTree>
    <p:extLst>
      <p:ext uri="{BB962C8B-B14F-4D97-AF65-F5344CB8AC3E}">
        <p14:creationId xmlns:p14="http://schemas.microsoft.com/office/powerpoint/2010/main" val="2365970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92496" cy="1320800"/>
          </a:xfrm>
        </p:spPr>
        <p:txBody>
          <a:bodyPr/>
          <a:lstStyle/>
          <a:p>
            <a:r>
              <a:rPr lang="en-US" dirty="0" smtClean="0"/>
              <a:t>Algorithm used </a:t>
            </a:r>
            <a:r>
              <a:rPr lang="en-US" dirty="0" smtClean="0"/>
              <a:t>for Apply Job</a:t>
            </a:r>
            <a:endParaRPr lang="en-US" dirty="0"/>
          </a:p>
        </p:txBody>
      </p:sp>
      <p:sp>
        <p:nvSpPr>
          <p:cNvPr id="3" name="Content Placeholder 2"/>
          <p:cNvSpPr>
            <a:spLocks noGrp="1"/>
          </p:cNvSpPr>
          <p:nvPr>
            <p:ph idx="1"/>
          </p:nvPr>
        </p:nvSpPr>
        <p:spPr>
          <a:xfrm>
            <a:off x="838200" y="1825625"/>
            <a:ext cx="6175664" cy="4351338"/>
          </a:xfrm>
        </p:spPr>
        <p:txBody>
          <a:bodyPr>
            <a:normAutofit/>
          </a:bodyPr>
          <a:lstStyle/>
          <a:p>
            <a:r>
              <a:rPr lang="en-US" sz="2400" dirty="0" smtClean="0"/>
              <a:t>Check if job </a:t>
            </a:r>
            <a:r>
              <a:rPr lang="en-US" sz="2400" dirty="0" smtClean="0"/>
              <a:t>has expired</a:t>
            </a:r>
            <a:endParaRPr lang="en-US" sz="2400" dirty="0" smtClean="0"/>
          </a:p>
          <a:p>
            <a:r>
              <a:rPr lang="en-US" sz="2400" dirty="0" smtClean="0"/>
              <a:t>Allow application </a:t>
            </a:r>
            <a:endParaRPr lang="en-US" sz="2400" dirty="0" smtClean="0"/>
          </a:p>
          <a:p>
            <a:r>
              <a:rPr lang="en-US" sz="2400" dirty="0" smtClean="0"/>
              <a:t>Update Model</a:t>
            </a:r>
            <a:endParaRPr lang="en-US" sz="2400" dirty="0" smtClean="0"/>
          </a:p>
          <a:p>
            <a:r>
              <a:rPr lang="en-US" sz="2400" dirty="0" smtClean="0"/>
              <a:t>Send Notifications</a:t>
            </a:r>
            <a:endParaRPr lang="en-US" sz="2400"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1C6C967C-6C51-4A62-99EE-F9954FA53C59}" type="slidenum">
              <a:rPr lang="en-US" smtClean="0"/>
              <a:t>24</a:t>
            </a:fld>
            <a:endParaRPr lang="en-US"/>
          </a:p>
        </p:txBody>
      </p:sp>
    </p:spTree>
    <p:extLst>
      <p:ext uri="{BB962C8B-B14F-4D97-AF65-F5344CB8AC3E}">
        <p14:creationId xmlns:p14="http://schemas.microsoft.com/office/powerpoint/2010/main" val="378261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214" y="554554"/>
            <a:ext cx="10620586" cy="867846"/>
          </a:xfrm>
          <a:solidFill>
            <a:schemeClr val="bg1"/>
          </a:solidFill>
        </p:spPr>
        <p:txBody>
          <a:bodyPr/>
          <a:lstStyle/>
          <a:p>
            <a:r>
              <a:rPr lang="en-US" dirty="0" smtClean="0"/>
              <a:t>Test Cases for uploading YouTube Video Resume: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59206542"/>
              </p:ext>
            </p:extLst>
          </p:nvPr>
        </p:nvGraphicFramePr>
        <p:xfrm>
          <a:off x="352698" y="2333856"/>
          <a:ext cx="5642858" cy="2760784"/>
        </p:xfrm>
        <a:graphic>
          <a:graphicData uri="http://schemas.openxmlformats.org/drawingml/2006/table">
            <a:tbl>
              <a:tblPr firstRow="1" firstCol="1" bandRow="1">
                <a:tableStyleId>{5C22544A-7EE6-4342-B048-85BDC9FD1C3A}</a:tableStyleId>
              </a:tblPr>
              <a:tblGrid>
                <a:gridCol w="965342"/>
                <a:gridCol w="4677516"/>
              </a:tblGrid>
              <a:tr h="412899">
                <a:tc>
                  <a:txBody>
                    <a:bodyPr/>
                    <a:lstStyle/>
                    <a:p>
                      <a:pPr marL="0" marR="0">
                        <a:lnSpc>
                          <a:spcPct val="107000"/>
                        </a:lnSpc>
                        <a:spcBef>
                          <a:spcPts val="600"/>
                        </a:spcBef>
                        <a:spcAft>
                          <a:spcPts val="0"/>
                        </a:spcAft>
                      </a:pPr>
                      <a:r>
                        <a:rPr lang="en-US" sz="1100" dirty="0">
                          <a:effectLst/>
                        </a:rPr>
                        <a:t>Test Case ID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b="1" kern="1200" dirty="0" smtClean="0">
                          <a:solidFill>
                            <a:schemeClr val="lt1"/>
                          </a:solidFill>
                          <a:effectLst/>
                          <a:latin typeface="+mn-lt"/>
                          <a:ea typeface="+mn-ea"/>
                          <a:cs typeface="+mn-cs"/>
                        </a:rPr>
                        <a:t>S0011- Video Resume Upload</a:t>
                      </a:r>
                      <a:endParaRPr lang="en-US" sz="1100" b="1" kern="1200" dirty="0">
                        <a:solidFill>
                          <a:schemeClr val="lt1"/>
                        </a:solidFill>
                        <a:effectLst/>
                        <a:latin typeface="+mn-lt"/>
                        <a:ea typeface="+mn-ea"/>
                        <a:cs typeface="+mn-cs"/>
                      </a:endParaRPr>
                    </a:p>
                  </a:txBody>
                  <a:tcPr marL="68580" marR="68580" marT="0" marB="0"/>
                </a:tc>
              </a:tr>
              <a:tr h="516404">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To validate use case </a:t>
                      </a:r>
                      <a:r>
                        <a:rPr lang="en-US" sz="1100" kern="1200" dirty="0" smtClean="0">
                          <a:solidFill>
                            <a:schemeClr val="dk1"/>
                          </a:solidFill>
                          <a:effectLst/>
                          <a:latin typeface="+mn-lt"/>
                          <a:ea typeface="+mn-ea"/>
                          <a:cs typeface="+mn-cs"/>
                        </a:rPr>
                        <a:t>#473 Upload Video Resume to VJF YouTube Channel</a:t>
                      </a:r>
                      <a:r>
                        <a:rPr lang="en-US" sz="1100" dirty="0" smtClean="0">
                          <a:effectLst/>
                        </a:rPr>
                        <a:t>, </a:t>
                      </a:r>
                      <a:r>
                        <a:rPr lang="en-US" sz="1100" dirty="0">
                          <a:effectLst/>
                        </a:rPr>
                        <a:t>with a valid Video Resume file and format.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2899">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User is in his/her profile page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4511">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07000"/>
                        </a:lnSpc>
                        <a:spcBef>
                          <a:spcPts val="600"/>
                        </a:spcBef>
                        <a:spcAft>
                          <a:spcPts val="0"/>
                        </a:spcAft>
                        <a:buFont typeface="+mj-lt"/>
                        <a:buAutoNum type="arabicPeriod"/>
                      </a:pPr>
                      <a:r>
                        <a:rPr lang="en-US" sz="1100" dirty="0">
                          <a:effectLst/>
                        </a:rPr>
                        <a:t>User presses Upload Video Resume button.</a:t>
                      </a:r>
                    </a:p>
                    <a:p>
                      <a:pPr marL="342900" marR="0" lvl="0" indent="-342900">
                        <a:lnSpc>
                          <a:spcPct val="107000"/>
                        </a:lnSpc>
                        <a:spcBef>
                          <a:spcPts val="600"/>
                        </a:spcBef>
                        <a:spcAft>
                          <a:spcPts val="0"/>
                        </a:spcAft>
                        <a:buFont typeface="+mj-lt"/>
                        <a:buAutoNum type="arabicPeriod"/>
                      </a:pPr>
                      <a:r>
                        <a:rPr lang="en-US" sz="1100" dirty="0">
                          <a:effectLst/>
                        </a:rPr>
                        <a:t>User select a video resume file from his/her </a:t>
                      </a:r>
                      <a:r>
                        <a:rPr lang="en-US" sz="1100" dirty="0" smtClean="0">
                          <a:effectLst/>
                        </a:rPr>
                        <a:t>PC</a:t>
                      </a:r>
                      <a:r>
                        <a:rPr lang="en-US" sz="1100" baseline="0" dirty="0" smtClean="0">
                          <a:effectLst/>
                        </a:rPr>
                        <a:t> with a valid file. extension</a:t>
                      </a:r>
                      <a:endParaRPr lang="en-US" sz="1100" dirty="0">
                        <a:effectLst/>
                      </a:endParaRPr>
                    </a:p>
                    <a:p>
                      <a:pPr marL="342900" marR="0" lvl="0" indent="-342900">
                        <a:lnSpc>
                          <a:spcPct val="107000"/>
                        </a:lnSpc>
                        <a:spcBef>
                          <a:spcPts val="600"/>
                        </a:spcBef>
                        <a:spcAft>
                          <a:spcPts val="0"/>
                        </a:spcAft>
                        <a:buFont typeface="+mj-lt"/>
                        <a:buAutoNum type="arabicPeriod"/>
                      </a:pPr>
                      <a:r>
                        <a:rPr lang="en-US" sz="1100" dirty="0">
                          <a:effectLst/>
                        </a:rPr>
                        <a:t>User clicks Select button.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48632">
                <a:tc>
                  <a:txBody>
                    <a:bodyPr/>
                    <a:lstStyle/>
                    <a:p>
                      <a:pPr marL="0" marR="0">
                        <a:lnSpc>
                          <a:spcPct val="107000"/>
                        </a:lnSpc>
                        <a:spcBef>
                          <a:spcPts val="600"/>
                        </a:spcBef>
                        <a:spcAft>
                          <a:spcPts val="0"/>
                        </a:spcAft>
                      </a:pPr>
                      <a:r>
                        <a:rPr lang="en-US" sz="1100">
                          <a:effectLst/>
                        </a:rPr>
                        <a:t>Expected Result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displays </a:t>
                      </a:r>
                      <a:r>
                        <a:rPr lang="en-US" sz="1100" dirty="0" smtClean="0">
                          <a:effectLst/>
                        </a:rPr>
                        <a:t>a</a:t>
                      </a:r>
                      <a:r>
                        <a:rPr lang="en-US" sz="1100" baseline="0" dirty="0" smtClean="0">
                          <a:effectLst/>
                        </a:rPr>
                        <a:t> YouTube video Iframe player in the user profile page</a:t>
                      </a:r>
                      <a:r>
                        <a:rPr lang="en-US" sz="1100" dirty="0" smtClean="0">
                          <a:effectLst/>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91524066"/>
              </p:ext>
            </p:extLst>
          </p:nvPr>
        </p:nvGraphicFramePr>
        <p:xfrm>
          <a:off x="6204857" y="2333854"/>
          <a:ext cx="5403868" cy="2751620"/>
        </p:xfrm>
        <a:graphic>
          <a:graphicData uri="http://schemas.openxmlformats.org/drawingml/2006/table">
            <a:tbl>
              <a:tblPr firstRow="1" firstCol="1" bandRow="1">
                <a:tableStyleId>{00A15C55-8517-42AA-B614-E9B94910E393}</a:tableStyleId>
              </a:tblPr>
              <a:tblGrid>
                <a:gridCol w="924457"/>
                <a:gridCol w="4479411"/>
              </a:tblGrid>
              <a:tr h="410898">
                <a:tc>
                  <a:txBody>
                    <a:bodyPr/>
                    <a:lstStyle/>
                    <a:p>
                      <a:pPr marL="0" marR="0">
                        <a:lnSpc>
                          <a:spcPct val="107000"/>
                        </a:lnSpc>
                        <a:spcBef>
                          <a:spcPts val="600"/>
                        </a:spcBef>
                        <a:spcAft>
                          <a:spcPts val="0"/>
                        </a:spcAft>
                      </a:pPr>
                      <a:r>
                        <a:rPr lang="en-US" sz="1100" dirty="0">
                          <a:effectLst/>
                        </a:rPr>
                        <a:t>Test Case ID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b="1" kern="1200" dirty="0" smtClean="0">
                          <a:solidFill>
                            <a:schemeClr val="lt1"/>
                          </a:solidFill>
                          <a:effectLst/>
                          <a:latin typeface="+mn-lt"/>
                          <a:ea typeface="+mn-ea"/>
                          <a:cs typeface="+mn-cs"/>
                        </a:rPr>
                        <a:t>S0014 - Invalid Video Format </a:t>
                      </a:r>
                      <a:endParaRPr lang="en-US" sz="1100" b="1" kern="1200" dirty="0">
                        <a:solidFill>
                          <a:schemeClr val="lt1"/>
                        </a:solidFill>
                        <a:effectLst/>
                        <a:latin typeface="+mn-lt"/>
                        <a:ea typeface="+mn-ea"/>
                        <a:cs typeface="+mn-cs"/>
                      </a:endParaRPr>
                    </a:p>
                  </a:txBody>
                  <a:tcPr marL="68580" marR="68580" marT="0" marB="0"/>
                </a:tc>
              </a:tr>
              <a:tr h="513901">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To validate use case </a:t>
                      </a:r>
                      <a:r>
                        <a:rPr lang="en-US" sz="1100" kern="1200" dirty="0" smtClean="0">
                          <a:solidFill>
                            <a:schemeClr val="dk1"/>
                          </a:solidFill>
                          <a:effectLst/>
                          <a:latin typeface="+mn-lt"/>
                          <a:ea typeface="+mn-ea"/>
                          <a:cs typeface="+mn-cs"/>
                        </a:rPr>
                        <a:t>#473 Upload Video Resume to VJF YouTube Channel, </a:t>
                      </a:r>
                      <a:r>
                        <a:rPr lang="en-US" sz="1100" kern="1200" dirty="0">
                          <a:solidFill>
                            <a:schemeClr val="dk1"/>
                          </a:solidFill>
                          <a:effectLst/>
                          <a:latin typeface="+mn-lt"/>
                          <a:ea typeface="+mn-ea"/>
                          <a:cs typeface="+mn-cs"/>
                        </a:rPr>
                        <a:t>with </a:t>
                      </a:r>
                      <a:r>
                        <a:rPr lang="en-US" sz="1100" kern="1200" dirty="0" smtClean="0">
                          <a:solidFill>
                            <a:schemeClr val="dk1"/>
                          </a:solidFill>
                          <a:effectLst/>
                          <a:latin typeface="+mn-lt"/>
                          <a:ea typeface="+mn-ea"/>
                          <a:cs typeface="+mn-cs"/>
                        </a:rPr>
                        <a:t>an </a:t>
                      </a:r>
                      <a:r>
                        <a:rPr lang="en-US" sz="1100" kern="1200" dirty="0">
                          <a:solidFill>
                            <a:schemeClr val="dk1"/>
                          </a:solidFill>
                          <a:effectLst/>
                          <a:latin typeface="+mn-lt"/>
                          <a:ea typeface="+mn-ea"/>
                          <a:cs typeface="+mn-cs"/>
                        </a:rPr>
                        <a:t>invalid Video Resume file and format.</a:t>
                      </a:r>
                    </a:p>
                  </a:txBody>
                  <a:tcPr marL="68580" marR="68580" marT="0" marB="0"/>
                </a:tc>
              </a:tr>
              <a:tr h="410898">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User is in his/her profile page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0612">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07000"/>
                        </a:lnSpc>
                        <a:spcBef>
                          <a:spcPts val="600"/>
                        </a:spcBef>
                        <a:spcAft>
                          <a:spcPts val="0"/>
                        </a:spcAft>
                        <a:buFont typeface="+mj-lt"/>
                        <a:buAutoNum type="arabicPeriod"/>
                      </a:pPr>
                      <a:r>
                        <a:rPr lang="en-US" sz="1100" dirty="0">
                          <a:effectLst/>
                        </a:rPr>
                        <a:t>User presses Upload Video Resume button.</a:t>
                      </a:r>
                    </a:p>
                    <a:p>
                      <a:pPr marL="342900" marR="0" lvl="0" indent="-342900">
                        <a:lnSpc>
                          <a:spcPct val="107000"/>
                        </a:lnSpc>
                        <a:spcBef>
                          <a:spcPts val="600"/>
                        </a:spcBef>
                        <a:spcAft>
                          <a:spcPts val="0"/>
                        </a:spcAft>
                        <a:buFont typeface="+mj-lt"/>
                        <a:buAutoNum type="arabicPeriod"/>
                      </a:pPr>
                      <a:r>
                        <a:rPr lang="en-US" sz="1100" dirty="0">
                          <a:effectLst/>
                        </a:rPr>
                        <a:t>User select a file from his/her </a:t>
                      </a:r>
                      <a:r>
                        <a:rPr lang="en-US" sz="1100" dirty="0" smtClean="0">
                          <a:effectLst/>
                        </a:rPr>
                        <a:t>PC</a:t>
                      </a:r>
                      <a:r>
                        <a:rPr lang="en-US" sz="1100" baseline="0" dirty="0" smtClean="0">
                          <a:effectLst/>
                        </a:rPr>
                        <a:t> with an invalid file extension.</a:t>
                      </a:r>
                      <a:endParaRPr lang="en-US" sz="1100" dirty="0">
                        <a:effectLst/>
                      </a:endParaRPr>
                    </a:p>
                    <a:p>
                      <a:pPr marL="342900" marR="0" lvl="0" indent="-342900">
                        <a:lnSpc>
                          <a:spcPct val="107000"/>
                        </a:lnSpc>
                        <a:spcBef>
                          <a:spcPts val="600"/>
                        </a:spcBef>
                        <a:spcAft>
                          <a:spcPts val="0"/>
                        </a:spcAft>
                        <a:buFont typeface="+mj-lt"/>
                        <a:buAutoNum type="arabicPeriod"/>
                      </a:pPr>
                      <a:r>
                        <a:rPr lang="en-US" sz="1100" dirty="0">
                          <a:effectLst/>
                        </a:rPr>
                        <a:t>User clicks Select button.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45973">
                <a:tc>
                  <a:txBody>
                    <a:bodyPr/>
                    <a:lstStyle/>
                    <a:p>
                      <a:pPr marL="0" marR="0">
                        <a:lnSpc>
                          <a:spcPct val="107000"/>
                        </a:lnSpc>
                        <a:spcBef>
                          <a:spcPts val="600"/>
                        </a:spcBef>
                        <a:spcAft>
                          <a:spcPts val="0"/>
                        </a:spcAft>
                      </a:pPr>
                      <a:r>
                        <a:rPr lang="en-US" sz="1100" dirty="0">
                          <a:effectLst/>
                        </a:rPr>
                        <a:t>Expected Result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displays </a:t>
                      </a:r>
                      <a:r>
                        <a:rPr lang="en-US" sz="1100" dirty="0" smtClean="0">
                          <a:effectLst/>
                        </a:rPr>
                        <a:t>“</a:t>
                      </a:r>
                      <a:r>
                        <a:rPr lang="en-US" sz="1100" kern="1200" dirty="0" smtClean="0">
                          <a:solidFill>
                            <a:schemeClr val="dk1"/>
                          </a:solidFill>
                          <a:effectLst/>
                          <a:latin typeface="+mn-lt"/>
                          <a:ea typeface="+mn-ea"/>
                          <a:cs typeface="+mn-cs"/>
                        </a:rPr>
                        <a:t>You need to specify a valid file.”</a:t>
                      </a:r>
                      <a:endParaRPr lang="en-US" sz="1100" kern="1200" dirty="0">
                        <a:solidFill>
                          <a:schemeClr val="dk1"/>
                        </a:solidFill>
                        <a:effectLst/>
                        <a:latin typeface="+mn-lt"/>
                        <a:ea typeface="+mn-ea"/>
                        <a:cs typeface="+mn-cs"/>
                      </a:endParaRPr>
                    </a:p>
                  </a:txBody>
                  <a:tcPr marL="68580" marR="68580" marT="0" marB="0"/>
                </a:tc>
              </a:tr>
            </a:tbl>
          </a:graphicData>
        </a:graphic>
      </p:graphicFrame>
      <p:sp>
        <p:nvSpPr>
          <p:cNvPr id="6" name="TextBox 5"/>
          <p:cNvSpPr txBox="1"/>
          <p:nvPr/>
        </p:nvSpPr>
        <p:spPr>
          <a:xfrm>
            <a:off x="838200" y="1690688"/>
            <a:ext cx="5151120" cy="369332"/>
          </a:xfrm>
          <a:prstGeom prst="rect">
            <a:avLst/>
          </a:prstGeom>
          <a:noFill/>
        </p:spPr>
        <p:txBody>
          <a:bodyPr wrap="square" rtlCol="0">
            <a:spAutoFit/>
          </a:bodyPr>
          <a:lstStyle/>
          <a:p>
            <a:r>
              <a:rPr lang="en-US" smtClean="0"/>
              <a:t>Sunny Day Test Case</a:t>
            </a:r>
            <a:endParaRPr lang="en-US"/>
          </a:p>
        </p:txBody>
      </p:sp>
      <p:sp>
        <p:nvSpPr>
          <p:cNvPr id="7" name="TextBox 6"/>
          <p:cNvSpPr txBox="1"/>
          <p:nvPr/>
        </p:nvSpPr>
        <p:spPr>
          <a:xfrm>
            <a:off x="6457950" y="1690688"/>
            <a:ext cx="5151120" cy="369332"/>
          </a:xfrm>
          <a:prstGeom prst="rect">
            <a:avLst/>
          </a:prstGeom>
          <a:noFill/>
        </p:spPr>
        <p:txBody>
          <a:bodyPr wrap="square" rtlCol="0">
            <a:spAutoFit/>
          </a:bodyPr>
          <a:lstStyle/>
          <a:p>
            <a:r>
              <a:rPr lang="en-US" smtClean="0"/>
              <a:t>Rainy Day Test Case</a:t>
            </a:r>
            <a:endParaRPr lang="en-US"/>
          </a:p>
        </p:txBody>
      </p:sp>
      <p:sp>
        <p:nvSpPr>
          <p:cNvPr id="8" name="Slide Number Placeholder 7"/>
          <p:cNvSpPr>
            <a:spLocks noGrp="1"/>
          </p:cNvSpPr>
          <p:nvPr>
            <p:ph type="sldNum" sz="quarter" idx="12"/>
          </p:nvPr>
        </p:nvSpPr>
        <p:spPr/>
        <p:txBody>
          <a:bodyPr/>
          <a:lstStyle/>
          <a:p>
            <a:fld id="{1C6C967C-6C51-4A62-99EE-F9954FA53C59}" type="slidenum">
              <a:rPr lang="en-US" smtClean="0"/>
              <a:t>25</a:t>
            </a:fld>
            <a:endParaRPr lang="en-US"/>
          </a:p>
        </p:txBody>
      </p:sp>
    </p:spTree>
    <p:extLst>
      <p:ext uri="{BB962C8B-B14F-4D97-AF65-F5344CB8AC3E}">
        <p14:creationId xmlns:p14="http://schemas.microsoft.com/office/powerpoint/2010/main" val="3842115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a:t>
            </a:r>
            <a:r>
              <a:rPr lang="en-US" dirty="0" smtClean="0"/>
              <a:t>Apply Job</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8726852"/>
              </p:ext>
            </p:extLst>
          </p:nvPr>
        </p:nvGraphicFramePr>
        <p:xfrm>
          <a:off x="352698" y="2333856"/>
          <a:ext cx="5642858" cy="2760784"/>
        </p:xfrm>
        <a:graphic>
          <a:graphicData uri="http://schemas.openxmlformats.org/drawingml/2006/table">
            <a:tbl>
              <a:tblPr firstRow="1" firstCol="1" bandRow="1">
                <a:tableStyleId>{5C22544A-7EE6-4342-B048-85BDC9FD1C3A}</a:tableStyleId>
              </a:tblPr>
              <a:tblGrid>
                <a:gridCol w="965342"/>
                <a:gridCol w="4677516"/>
              </a:tblGrid>
              <a:tr h="412899">
                <a:tc>
                  <a:txBody>
                    <a:bodyPr/>
                    <a:lstStyle/>
                    <a:p>
                      <a:pPr marL="0" marR="0">
                        <a:lnSpc>
                          <a:spcPct val="107000"/>
                        </a:lnSpc>
                        <a:spcBef>
                          <a:spcPts val="600"/>
                        </a:spcBef>
                        <a:spcAft>
                          <a:spcPts val="0"/>
                        </a:spcAft>
                      </a:pPr>
                      <a:r>
                        <a:rPr lang="en-US" sz="1100" dirty="0">
                          <a:effectLst/>
                        </a:rPr>
                        <a:t>Test Case ID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smtClean="0">
                          <a:effectLst/>
                        </a:rPr>
                        <a:t>S0033 - List Applied Job Post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16404">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smtClean="0">
                          <a:effectLst/>
                        </a:rPr>
                        <a:t>To </a:t>
                      </a:r>
                      <a:r>
                        <a:rPr lang="en-US" sz="1100" kern="1200" dirty="0" smtClean="0">
                          <a:solidFill>
                            <a:schemeClr val="dk1"/>
                          </a:solidFill>
                          <a:effectLst/>
                          <a:latin typeface="+mn-lt"/>
                          <a:ea typeface="+mn-ea"/>
                          <a:cs typeface="+mn-cs"/>
                        </a:rPr>
                        <a:t>validate use case #809 Create listing of the students Applied Jobs with a valid job post.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2899">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a:effectLst/>
                        </a:rPr>
                        <a:t>User is in his/her profile page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4511">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gn="l" defTabSz="457200" rtl="0" eaLnBrk="1" fontAlgn="auto" latinLnBrk="0" hangingPunct="1">
                        <a:lnSpc>
                          <a:spcPct val="107000"/>
                        </a:lnSpc>
                        <a:spcBef>
                          <a:spcPts val="600"/>
                        </a:spcBef>
                        <a:spcAft>
                          <a:spcPts val="0"/>
                        </a:spcAft>
                        <a:buClrTx/>
                        <a:buSzTx/>
                        <a:buFont typeface="+mj-lt"/>
                        <a:buAutoNum type="arabicPeriod"/>
                        <a:tabLst/>
                        <a:defRPr/>
                      </a:pPr>
                      <a:r>
                        <a:rPr lang="en-US" sz="1100" dirty="0">
                          <a:effectLst/>
                        </a:rPr>
                        <a:t>User </a:t>
                      </a:r>
                      <a:r>
                        <a:rPr lang="en-US" sz="1100" dirty="0" smtClean="0">
                          <a:effectLst/>
                        </a:rPr>
                        <a:t>presses a </a:t>
                      </a:r>
                      <a:r>
                        <a:rPr lang="en-US" sz="1100" baseline="0" dirty="0" smtClean="0">
                          <a:effectLst/>
                        </a:rPr>
                        <a:t>job post link from the student home or the job search page.</a:t>
                      </a:r>
                      <a:endParaRPr lang="en-US" sz="1100" dirty="0">
                        <a:effectLst/>
                      </a:endParaRPr>
                    </a:p>
                    <a:p>
                      <a:pPr marL="342900" marR="0" lvl="0" indent="-342900">
                        <a:lnSpc>
                          <a:spcPct val="107000"/>
                        </a:lnSpc>
                        <a:spcBef>
                          <a:spcPts val="600"/>
                        </a:spcBef>
                        <a:spcAft>
                          <a:spcPts val="0"/>
                        </a:spcAft>
                        <a:buFont typeface="+mj-lt"/>
                        <a:buAutoNum type="arabicPeriod"/>
                      </a:pPr>
                      <a:r>
                        <a:rPr lang="en-US" sz="1100" dirty="0" smtClean="0">
                          <a:effectLst/>
                        </a:rPr>
                        <a:t>User presses the apply button in</a:t>
                      </a:r>
                      <a:r>
                        <a:rPr lang="en-US" sz="1100" baseline="0" dirty="0" smtClean="0">
                          <a:effectLst/>
                        </a:rPr>
                        <a:t> the job post page</a:t>
                      </a:r>
                      <a:r>
                        <a:rPr lang="en-US" sz="1100" dirty="0" smtClean="0">
                          <a:effectLst/>
                        </a:rPr>
                        <a:t>.</a:t>
                      </a:r>
                      <a:endParaRPr lang="en-US" sz="1100" dirty="0">
                        <a:effectLst/>
                      </a:endParaRPr>
                    </a:p>
                    <a:p>
                      <a:pPr marL="342900" marR="0" lvl="0" indent="-342900">
                        <a:lnSpc>
                          <a:spcPct val="107000"/>
                        </a:lnSpc>
                        <a:spcBef>
                          <a:spcPts val="600"/>
                        </a:spcBef>
                        <a:spcAft>
                          <a:spcPts val="0"/>
                        </a:spcAft>
                        <a:buFont typeface="+mj-lt"/>
                        <a:buAutoNum type="arabicPeriod"/>
                      </a:pPr>
                      <a:r>
                        <a:rPr lang="en-US" sz="1100" dirty="0">
                          <a:effectLst/>
                        </a:rPr>
                        <a:t>User </a:t>
                      </a:r>
                      <a:r>
                        <a:rPr lang="en-US" sz="1100" dirty="0" smtClean="0">
                          <a:effectLst/>
                        </a:rPr>
                        <a:t>clicks</a:t>
                      </a:r>
                      <a:r>
                        <a:rPr lang="en-US" sz="1100" baseline="0" dirty="0" smtClean="0">
                          <a:effectLst/>
                        </a:rPr>
                        <a:t> the home page</a:t>
                      </a:r>
                      <a:r>
                        <a:rPr lang="en-US" sz="1100" dirty="0" smtClean="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48632">
                <a:tc>
                  <a:txBody>
                    <a:bodyPr/>
                    <a:lstStyle/>
                    <a:p>
                      <a:pPr marL="0" marR="0">
                        <a:lnSpc>
                          <a:spcPct val="107000"/>
                        </a:lnSpc>
                        <a:spcBef>
                          <a:spcPts val="600"/>
                        </a:spcBef>
                        <a:spcAft>
                          <a:spcPts val="0"/>
                        </a:spcAft>
                      </a:pPr>
                      <a:r>
                        <a:rPr lang="en-US" sz="1100">
                          <a:effectLst/>
                        </a:rPr>
                        <a:t>Expected Result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a:t>
                      </a:r>
                      <a:r>
                        <a:rPr lang="en-US" sz="1100" dirty="0" smtClean="0">
                          <a:effectLst/>
                        </a:rPr>
                        <a:t>the job</a:t>
                      </a:r>
                      <a:r>
                        <a:rPr lang="en-US" sz="1100" baseline="0" dirty="0" smtClean="0">
                          <a:effectLst/>
                        </a:rPr>
                        <a:t> the user applied should be listed in the Jobs Applied widget.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07655439"/>
              </p:ext>
            </p:extLst>
          </p:nvPr>
        </p:nvGraphicFramePr>
        <p:xfrm>
          <a:off x="6204857" y="2333854"/>
          <a:ext cx="5403868" cy="2682282"/>
        </p:xfrm>
        <a:graphic>
          <a:graphicData uri="http://schemas.openxmlformats.org/drawingml/2006/table">
            <a:tbl>
              <a:tblPr firstRow="1" firstCol="1" bandRow="1">
                <a:tableStyleId>{00A15C55-8517-42AA-B614-E9B94910E393}</a:tableStyleId>
              </a:tblPr>
              <a:tblGrid>
                <a:gridCol w="924457"/>
                <a:gridCol w="4479411"/>
              </a:tblGrid>
              <a:tr h="410898">
                <a:tc>
                  <a:txBody>
                    <a:bodyPr/>
                    <a:lstStyle/>
                    <a:p>
                      <a:pPr marL="0" marR="0">
                        <a:lnSpc>
                          <a:spcPct val="107000"/>
                        </a:lnSpc>
                        <a:spcBef>
                          <a:spcPts val="600"/>
                        </a:spcBef>
                        <a:spcAft>
                          <a:spcPts val="0"/>
                        </a:spcAft>
                      </a:pPr>
                      <a:r>
                        <a:rPr lang="en-US" sz="1100" dirty="0">
                          <a:effectLst/>
                        </a:rPr>
                        <a:t>Test Case ID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b="1" kern="1200" dirty="0" smtClean="0">
                          <a:solidFill>
                            <a:schemeClr val="lt1"/>
                          </a:solidFill>
                          <a:effectLst/>
                          <a:latin typeface="+mn-lt"/>
                          <a:ea typeface="+mn-ea"/>
                          <a:cs typeface="+mn-cs"/>
                        </a:rPr>
                        <a:t>S0030 - Open Expired Matched Job Posting</a:t>
                      </a:r>
                      <a:endParaRPr lang="en-US" sz="1100" b="1" kern="1200" dirty="0">
                        <a:solidFill>
                          <a:schemeClr val="lt1"/>
                        </a:solidFill>
                        <a:effectLst/>
                        <a:latin typeface="+mn-lt"/>
                        <a:ea typeface="+mn-ea"/>
                        <a:cs typeface="+mn-cs"/>
                      </a:endParaRPr>
                    </a:p>
                  </a:txBody>
                  <a:tcPr marL="68580" marR="68580" marT="0" marB="0"/>
                </a:tc>
              </a:tr>
              <a:tr h="513901">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100" dirty="0">
                          <a:effectLst/>
                        </a:rPr>
                        <a:t>To </a:t>
                      </a:r>
                      <a:r>
                        <a:rPr lang="en-US" sz="1100" kern="1200" dirty="0">
                          <a:solidFill>
                            <a:schemeClr val="dk1"/>
                          </a:solidFill>
                          <a:effectLst/>
                          <a:latin typeface="+mn-lt"/>
                          <a:ea typeface="+mn-ea"/>
                          <a:cs typeface="+mn-cs"/>
                        </a:rPr>
                        <a:t>validate use case </a:t>
                      </a:r>
                      <a:r>
                        <a:rPr lang="en-US" sz="1100" kern="1200" dirty="0" smtClean="0">
                          <a:solidFill>
                            <a:schemeClr val="dk1"/>
                          </a:solidFill>
                          <a:effectLst/>
                          <a:latin typeface="+mn-lt"/>
                          <a:ea typeface="+mn-ea"/>
                          <a:cs typeface="+mn-cs"/>
                        </a:rPr>
                        <a:t>#809 Create listing of the students Applied Jobs with a non-expired</a:t>
                      </a:r>
                      <a:r>
                        <a:rPr lang="en-US" sz="1100" kern="1200" baseline="0" dirty="0" smtClean="0">
                          <a:solidFill>
                            <a:schemeClr val="dk1"/>
                          </a:solidFill>
                          <a:effectLst/>
                          <a:latin typeface="+mn-lt"/>
                          <a:ea typeface="+mn-ea"/>
                          <a:cs typeface="+mn-cs"/>
                        </a:rPr>
                        <a:t> job post.</a:t>
                      </a:r>
                      <a:endParaRPr lang="en-US" sz="1100" kern="1200" dirty="0">
                        <a:solidFill>
                          <a:schemeClr val="dk1"/>
                        </a:solidFill>
                        <a:effectLst/>
                        <a:latin typeface="+mn-lt"/>
                        <a:ea typeface="+mn-ea"/>
                        <a:cs typeface="+mn-cs"/>
                      </a:endParaRPr>
                    </a:p>
                  </a:txBody>
                  <a:tcPr marL="68580" marR="68580" marT="0" marB="0"/>
                </a:tc>
              </a:tr>
              <a:tr h="410898">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User is in his/her profile page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0612">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nSpc>
                          <a:spcPct val="107000"/>
                        </a:lnSpc>
                        <a:spcBef>
                          <a:spcPts val="600"/>
                        </a:spcBef>
                        <a:spcAft>
                          <a:spcPts val="0"/>
                        </a:spcAft>
                        <a:buFont typeface="+mj-lt"/>
                        <a:buNone/>
                      </a:pPr>
                      <a:r>
                        <a:rPr lang="en-US" sz="1100" dirty="0" smtClean="0">
                          <a:effectLst/>
                        </a:rPr>
                        <a:t>1. User presses a</a:t>
                      </a:r>
                      <a:r>
                        <a:rPr lang="en-US" sz="1100" baseline="0" dirty="0" smtClean="0">
                          <a:effectLst/>
                        </a:rPr>
                        <a:t> job post link from the student home or the job search page.</a:t>
                      </a:r>
                      <a:endParaRPr lang="en-US" sz="1100" dirty="0">
                        <a:effectLst/>
                      </a:endParaRPr>
                    </a:p>
                  </a:txBody>
                  <a:tcPr marL="68580" marR="68580" marT="0" marB="0"/>
                </a:tc>
              </a:tr>
              <a:tr h="545973">
                <a:tc>
                  <a:txBody>
                    <a:bodyPr/>
                    <a:lstStyle/>
                    <a:p>
                      <a:pPr marL="0" marR="0">
                        <a:lnSpc>
                          <a:spcPct val="107000"/>
                        </a:lnSpc>
                        <a:spcBef>
                          <a:spcPts val="600"/>
                        </a:spcBef>
                        <a:spcAft>
                          <a:spcPts val="0"/>
                        </a:spcAft>
                      </a:pPr>
                      <a:r>
                        <a:rPr lang="en-US" sz="1100" dirty="0">
                          <a:effectLst/>
                        </a:rPr>
                        <a:t>Expected Result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displays </a:t>
                      </a:r>
                      <a:r>
                        <a:rPr lang="en-US" sz="1100" dirty="0" smtClean="0">
                          <a:effectLst/>
                        </a:rPr>
                        <a:t>message</a:t>
                      </a:r>
                      <a:r>
                        <a:rPr lang="en-US" sz="1100" baseline="0" dirty="0" smtClean="0">
                          <a:effectLst/>
                        </a:rPr>
                        <a:t> </a:t>
                      </a:r>
                      <a:r>
                        <a:rPr lang="en-US" sz="1100" kern="1200" dirty="0" smtClean="0">
                          <a:solidFill>
                            <a:schemeClr val="dk1"/>
                          </a:solidFill>
                          <a:effectLst/>
                          <a:latin typeface="+mn-lt"/>
                          <a:ea typeface="+mn-ea"/>
                          <a:cs typeface="+mn-cs"/>
                        </a:rPr>
                        <a:t>“This Job has expired. Please select another Job.”</a:t>
                      </a:r>
                      <a:endParaRPr lang="en-US" sz="1100" kern="1200" dirty="0">
                        <a:solidFill>
                          <a:schemeClr val="dk1"/>
                        </a:solidFill>
                        <a:effectLst/>
                        <a:latin typeface="+mn-lt"/>
                        <a:ea typeface="+mn-ea"/>
                        <a:cs typeface="+mn-cs"/>
                      </a:endParaRPr>
                    </a:p>
                  </a:txBody>
                  <a:tcPr marL="68580" marR="68580" marT="0" marB="0"/>
                </a:tc>
              </a:tr>
            </a:tbl>
          </a:graphicData>
        </a:graphic>
      </p:graphicFrame>
      <p:sp>
        <p:nvSpPr>
          <p:cNvPr id="6" name="TextBox 5"/>
          <p:cNvSpPr txBox="1"/>
          <p:nvPr/>
        </p:nvSpPr>
        <p:spPr>
          <a:xfrm>
            <a:off x="838200" y="1690688"/>
            <a:ext cx="5151120" cy="369332"/>
          </a:xfrm>
          <a:prstGeom prst="rect">
            <a:avLst/>
          </a:prstGeom>
          <a:noFill/>
        </p:spPr>
        <p:txBody>
          <a:bodyPr wrap="square" rtlCol="0">
            <a:spAutoFit/>
          </a:bodyPr>
          <a:lstStyle/>
          <a:p>
            <a:r>
              <a:rPr lang="en-US" smtClean="0"/>
              <a:t>Sunny Day Test Case</a:t>
            </a:r>
            <a:endParaRPr lang="en-US"/>
          </a:p>
        </p:txBody>
      </p:sp>
      <p:sp>
        <p:nvSpPr>
          <p:cNvPr id="7" name="TextBox 6"/>
          <p:cNvSpPr txBox="1"/>
          <p:nvPr/>
        </p:nvSpPr>
        <p:spPr>
          <a:xfrm>
            <a:off x="6457950" y="1690688"/>
            <a:ext cx="5151120" cy="369332"/>
          </a:xfrm>
          <a:prstGeom prst="rect">
            <a:avLst/>
          </a:prstGeom>
          <a:noFill/>
        </p:spPr>
        <p:txBody>
          <a:bodyPr wrap="square" rtlCol="0">
            <a:spAutoFit/>
          </a:bodyPr>
          <a:lstStyle/>
          <a:p>
            <a:r>
              <a:rPr lang="en-US" smtClean="0"/>
              <a:t>Rainy Day Test Case</a:t>
            </a:r>
            <a:endParaRPr lang="en-US"/>
          </a:p>
        </p:txBody>
      </p:sp>
      <p:sp>
        <p:nvSpPr>
          <p:cNvPr id="8" name="Slide Number Placeholder 7"/>
          <p:cNvSpPr>
            <a:spLocks noGrp="1"/>
          </p:cNvSpPr>
          <p:nvPr>
            <p:ph type="sldNum" sz="quarter" idx="12"/>
          </p:nvPr>
        </p:nvSpPr>
        <p:spPr/>
        <p:txBody>
          <a:bodyPr/>
          <a:lstStyle/>
          <a:p>
            <a:fld id="{1C6C967C-6C51-4A62-99EE-F9954FA53C59}" type="slidenum">
              <a:rPr lang="en-US" smtClean="0"/>
              <a:t>26</a:t>
            </a:fld>
            <a:endParaRPr lang="en-US"/>
          </a:p>
        </p:txBody>
      </p:sp>
    </p:spTree>
    <p:extLst>
      <p:ext uri="{BB962C8B-B14F-4D97-AF65-F5344CB8AC3E}">
        <p14:creationId xmlns:p14="http://schemas.microsoft.com/office/powerpoint/2010/main" val="3774175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547"/>
            <a:ext cx="8596668" cy="709915"/>
          </a:xfrm>
        </p:spPr>
        <p:txBody>
          <a:bodyPr/>
          <a:lstStyle/>
          <a:p>
            <a:r>
              <a:rPr lang="en-US" b="1" dirty="0" smtClean="0"/>
              <a:t>Admin </a:t>
            </a:r>
            <a:r>
              <a:rPr lang="en-US" b="1" dirty="0"/>
              <a:t>Test Suites Features</a:t>
            </a:r>
            <a:endParaRPr lang="en-US" dirty="0"/>
          </a:p>
        </p:txBody>
      </p:sp>
      <p:sp>
        <p:nvSpPr>
          <p:cNvPr id="5" name="Content Placeholder 2"/>
          <p:cNvSpPr txBox="1">
            <a:spLocks/>
          </p:cNvSpPr>
          <p:nvPr/>
        </p:nvSpPr>
        <p:spPr>
          <a:xfrm>
            <a:off x="6779623" y="1825624"/>
            <a:ext cx="5412377" cy="4351338"/>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0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endParaRPr lang="en-US" dirty="0"/>
          </a:p>
        </p:txBody>
      </p:sp>
      <p:sp>
        <p:nvSpPr>
          <p:cNvPr id="6" name="Content Placeholder 5"/>
          <p:cNvSpPr>
            <a:spLocks noGrp="1"/>
          </p:cNvSpPr>
          <p:nvPr>
            <p:ph idx="1"/>
          </p:nvPr>
        </p:nvSpPr>
        <p:spPr>
          <a:xfrm>
            <a:off x="677334" y="1143049"/>
            <a:ext cx="5028986" cy="5033913"/>
          </a:xfrm>
        </p:spPr>
        <p:txBody>
          <a:bodyPr>
            <a:normAutofit fontScale="92500" lnSpcReduction="10000"/>
          </a:bodyPr>
          <a:lstStyle/>
          <a:p>
            <a:r>
              <a:rPr lang="en-US" sz="2000" b="1" dirty="0"/>
              <a:t>A000 </a:t>
            </a:r>
            <a:r>
              <a:rPr lang="en-US" sz="2000" b="1" dirty="0" err="1" smtClean="0"/>
              <a:t>LoginRainyDay</a:t>
            </a:r>
            <a:r>
              <a:rPr lang="en-US" sz="2000" dirty="0"/>
              <a:t> </a:t>
            </a:r>
          </a:p>
          <a:p>
            <a:r>
              <a:rPr lang="en-US" sz="2000" b="1" dirty="0"/>
              <a:t>A001 </a:t>
            </a:r>
            <a:r>
              <a:rPr lang="en-US" sz="2000" b="1" dirty="0" smtClean="0"/>
              <a:t>Login-Logout</a:t>
            </a:r>
            <a:r>
              <a:rPr lang="en-US" sz="2000" dirty="0"/>
              <a:t> </a:t>
            </a:r>
          </a:p>
          <a:p>
            <a:r>
              <a:rPr lang="en-US" sz="2000" b="1" dirty="0"/>
              <a:t>A002 </a:t>
            </a:r>
            <a:r>
              <a:rPr lang="en-US" sz="2000" b="1" dirty="0" smtClean="0"/>
              <a:t>Login</a:t>
            </a:r>
            <a:r>
              <a:rPr lang="en-US" sz="2000" dirty="0"/>
              <a:t> </a:t>
            </a:r>
          </a:p>
          <a:p>
            <a:r>
              <a:rPr lang="en-US" sz="2000" b="1" dirty="0"/>
              <a:t>A003 </a:t>
            </a:r>
            <a:r>
              <a:rPr lang="en-US" sz="2000" b="1" dirty="0" err="1" smtClean="0"/>
              <a:t>AddStudent</a:t>
            </a:r>
            <a:r>
              <a:rPr lang="en-US" sz="2000" dirty="0"/>
              <a:t> </a:t>
            </a:r>
          </a:p>
          <a:p>
            <a:r>
              <a:rPr lang="en-US" sz="2000" b="1" dirty="0"/>
              <a:t>A004 </a:t>
            </a:r>
            <a:r>
              <a:rPr lang="en-US" sz="2000" b="1" dirty="0" err="1" smtClean="0"/>
              <a:t>AddDuplicateStudent</a:t>
            </a:r>
            <a:r>
              <a:rPr lang="en-US" sz="2000" dirty="0"/>
              <a:t> </a:t>
            </a:r>
          </a:p>
          <a:p>
            <a:r>
              <a:rPr lang="en-US" sz="2000" b="1" dirty="0"/>
              <a:t>A005 </a:t>
            </a:r>
            <a:r>
              <a:rPr lang="en-US" sz="2000" b="1" dirty="0" err="1" smtClean="0"/>
              <a:t>RemoveUser</a:t>
            </a:r>
            <a:r>
              <a:rPr lang="en-US" sz="2000" dirty="0"/>
              <a:t> </a:t>
            </a:r>
            <a:endParaRPr lang="en-US" sz="2000" dirty="0" smtClean="0"/>
          </a:p>
          <a:p>
            <a:r>
              <a:rPr lang="en-US" sz="2000" b="1" dirty="0" smtClean="0"/>
              <a:t>A006 </a:t>
            </a:r>
            <a:r>
              <a:rPr lang="en-US" sz="2000" b="1" dirty="0" err="1" smtClean="0"/>
              <a:t>AddEmployer</a:t>
            </a:r>
            <a:r>
              <a:rPr lang="en-US" sz="2000" dirty="0"/>
              <a:t> </a:t>
            </a:r>
          </a:p>
          <a:p>
            <a:r>
              <a:rPr lang="en-US" sz="2000" b="1" dirty="0"/>
              <a:t>A007 </a:t>
            </a:r>
            <a:r>
              <a:rPr lang="en-US" sz="2000" b="1" dirty="0" err="1" smtClean="0"/>
              <a:t>CheckStatistics</a:t>
            </a:r>
            <a:r>
              <a:rPr lang="en-US" sz="2000" dirty="0"/>
              <a:t> </a:t>
            </a:r>
          </a:p>
          <a:p>
            <a:r>
              <a:rPr lang="en-US" sz="2000" b="1" dirty="0"/>
              <a:t>A008 </a:t>
            </a:r>
            <a:r>
              <a:rPr lang="en-US" sz="2000" b="1" dirty="0" err="1" smtClean="0"/>
              <a:t>AddSkill</a:t>
            </a:r>
            <a:r>
              <a:rPr lang="en-US" sz="2000" dirty="0"/>
              <a:t> </a:t>
            </a:r>
          </a:p>
          <a:p>
            <a:r>
              <a:rPr lang="en-US" sz="2000" b="1" dirty="0"/>
              <a:t>A009 </a:t>
            </a:r>
            <a:r>
              <a:rPr lang="en-US" sz="2000" b="1" dirty="0" err="1" smtClean="0"/>
              <a:t>AddDuplicateSkill</a:t>
            </a:r>
            <a:r>
              <a:rPr lang="en-US" sz="2000" dirty="0"/>
              <a:t> </a:t>
            </a:r>
          </a:p>
          <a:p>
            <a:r>
              <a:rPr lang="en-US" sz="2000" b="1" dirty="0"/>
              <a:t>A010 </a:t>
            </a:r>
            <a:r>
              <a:rPr lang="en-US" sz="2000" b="1" dirty="0" err="1" smtClean="0"/>
              <a:t>MergeSkills</a:t>
            </a:r>
            <a:r>
              <a:rPr lang="en-US" sz="2000" dirty="0"/>
              <a:t> </a:t>
            </a:r>
          </a:p>
          <a:p>
            <a:r>
              <a:rPr lang="en-US" sz="2000" b="1" dirty="0"/>
              <a:t>A011 </a:t>
            </a:r>
            <a:r>
              <a:rPr lang="en-US" sz="2000" b="1" dirty="0" err="1" smtClean="0"/>
              <a:t>MergeSkillsRainy</a:t>
            </a:r>
            <a:r>
              <a:rPr lang="en-US" sz="2000" dirty="0"/>
              <a:t> </a:t>
            </a:r>
          </a:p>
          <a:p>
            <a:r>
              <a:rPr lang="en-US" sz="2000" b="1" dirty="0"/>
              <a:t>A012 </a:t>
            </a:r>
            <a:r>
              <a:rPr lang="en-US" sz="2000" b="1" dirty="0" err="1" smtClean="0"/>
              <a:t>ViewMessages</a:t>
            </a:r>
            <a:r>
              <a:rPr lang="en-US" sz="2000" dirty="0"/>
              <a:t> </a:t>
            </a:r>
          </a:p>
        </p:txBody>
      </p:sp>
      <p:sp>
        <p:nvSpPr>
          <p:cNvPr id="7" name="Content Placeholder 5"/>
          <p:cNvSpPr txBox="1">
            <a:spLocks/>
          </p:cNvSpPr>
          <p:nvPr/>
        </p:nvSpPr>
        <p:spPr>
          <a:xfrm>
            <a:off x="5706320" y="1143050"/>
            <a:ext cx="5301204" cy="47600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A013 </a:t>
            </a:r>
            <a:r>
              <a:rPr lang="en-US" sz="2000" b="1" dirty="0" err="1"/>
              <a:t>SendMessage</a:t>
            </a:r>
            <a:r>
              <a:rPr lang="en-US" sz="2000" dirty="0"/>
              <a:t> </a:t>
            </a:r>
          </a:p>
          <a:p>
            <a:r>
              <a:rPr lang="en-US" sz="2000" b="1" dirty="0"/>
              <a:t>A014 </a:t>
            </a:r>
            <a:r>
              <a:rPr lang="en-US" sz="2000" b="1" dirty="0" err="1"/>
              <a:t>ReadMessage</a:t>
            </a:r>
            <a:r>
              <a:rPr lang="en-US" sz="2000" dirty="0"/>
              <a:t> </a:t>
            </a:r>
          </a:p>
          <a:p>
            <a:r>
              <a:rPr lang="en-US" sz="2000" b="1" dirty="0"/>
              <a:t>A015 Settings</a:t>
            </a:r>
            <a:r>
              <a:rPr lang="en-US" sz="2000" dirty="0"/>
              <a:t> </a:t>
            </a:r>
          </a:p>
          <a:p>
            <a:r>
              <a:rPr lang="en-US" sz="2000" b="1" dirty="0"/>
              <a:t>A016 </a:t>
            </a:r>
            <a:r>
              <a:rPr lang="en-US" sz="2000" b="1" dirty="0" err="1"/>
              <a:t>ImportJobs</a:t>
            </a:r>
            <a:r>
              <a:rPr lang="en-US" sz="2000" dirty="0"/>
              <a:t> </a:t>
            </a:r>
          </a:p>
          <a:p>
            <a:r>
              <a:rPr lang="en-US" sz="2000" b="1" dirty="0"/>
              <a:t>A017 </a:t>
            </a:r>
            <a:r>
              <a:rPr lang="en-US" sz="2000" b="1" dirty="0" err="1"/>
              <a:t>SearchPosting</a:t>
            </a:r>
            <a:r>
              <a:rPr lang="en-US" sz="2000" dirty="0"/>
              <a:t> </a:t>
            </a:r>
          </a:p>
          <a:p>
            <a:r>
              <a:rPr lang="en-US" sz="2000" b="1" dirty="0"/>
              <a:t>A018 </a:t>
            </a:r>
            <a:r>
              <a:rPr lang="en-US" sz="2000" b="1" dirty="0" err="1"/>
              <a:t>SearchPostingTitle</a:t>
            </a:r>
            <a:r>
              <a:rPr lang="en-US" sz="2000" dirty="0"/>
              <a:t>  </a:t>
            </a:r>
          </a:p>
          <a:p>
            <a:r>
              <a:rPr lang="en-US" sz="2000" b="1" dirty="0"/>
              <a:t>A019 </a:t>
            </a:r>
            <a:r>
              <a:rPr lang="en-US" sz="2000" b="1" dirty="0" err="1"/>
              <a:t>DeletePosting</a:t>
            </a:r>
            <a:r>
              <a:rPr lang="en-US" sz="2000" dirty="0"/>
              <a:t>  </a:t>
            </a:r>
          </a:p>
          <a:p>
            <a:r>
              <a:rPr lang="en-US" sz="2000" b="1" dirty="0"/>
              <a:t>A020 Update-</a:t>
            </a:r>
            <a:r>
              <a:rPr lang="en-US" sz="2000" b="1" dirty="0" err="1"/>
              <a:t>DeleteUser</a:t>
            </a:r>
            <a:r>
              <a:rPr lang="en-US" sz="2000" dirty="0"/>
              <a:t> </a:t>
            </a:r>
          </a:p>
          <a:p>
            <a:r>
              <a:rPr lang="en-US" sz="2000" b="1" dirty="0"/>
              <a:t>A021 </a:t>
            </a:r>
            <a:r>
              <a:rPr lang="en-US" sz="2000" b="1" dirty="0" err="1"/>
              <a:t>DeleteAdmin</a:t>
            </a:r>
            <a:r>
              <a:rPr lang="en-US" sz="2000" dirty="0"/>
              <a:t> </a:t>
            </a:r>
          </a:p>
          <a:p>
            <a:r>
              <a:rPr lang="en-US" sz="2000" b="1" dirty="0"/>
              <a:t>A022 Disable-</a:t>
            </a:r>
            <a:r>
              <a:rPr lang="en-US" sz="2000" b="1" dirty="0" err="1"/>
              <a:t>ActivateUser</a:t>
            </a:r>
            <a:r>
              <a:rPr lang="en-US" sz="2000" dirty="0"/>
              <a:t> </a:t>
            </a:r>
          </a:p>
          <a:p>
            <a:r>
              <a:rPr lang="en-US" sz="2000" b="1" dirty="0"/>
              <a:t>A023 </a:t>
            </a:r>
            <a:r>
              <a:rPr lang="en-US" sz="2000" b="1" dirty="0" err="1"/>
              <a:t>SendMsgToEmployer</a:t>
            </a:r>
            <a:endParaRPr lang="en-US" sz="2000" dirty="0"/>
          </a:p>
        </p:txBody>
      </p:sp>
      <p:sp>
        <p:nvSpPr>
          <p:cNvPr id="8" name="TextBox 7"/>
          <p:cNvSpPr txBox="1"/>
          <p:nvPr/>
        </p:nvSpPr>
        <p:spPr>
          <a:xfrm>
            <a:off x="2921342" y="6050699"/>
            <a:ext cx="6048375" cy="707886"/>
          </a:xfrm>
          <a:prstGeom prst="rect">
            <a:avLst/>
          </a:prstGeom>
          <a:noFill/>
        </p:spPr>
        <p:txBody>
          <a:bodyPr wrap="square" rtlCol="0">
            <a:spAutoFit/>
          </a:bodyPr>
          <a:lstStyle/>
          <a:p>
            <a:pPr algn="ctr"/>
            <a:r>
              <a:rPr lang="en-US" sz="4000" dirty="0" smtClean="0"/>
              <a:t>Total Test Cases: 24</a:t>
            </a:r>
            <a:endParaRPr lang="en-US" sz="4000" dirty="0"/>
          </a:p>
        </p:txBody>
      </p:sp>
      <p:sp>
        <p:nvSpPr>
          <p:cNvPr id="4" name="Slide Number Placeholder 3"/>
          <p:cNvSpPr>
            <a:spLocks noGrp="1"/>
          </p:cNvSpPr>
          <p:nvPr>
            <p:ph type="sldNum" sz="quarter" idx="12"/>
          </p:nvPr>
        </p:nvSpPr>
        <p:spPr/>
        <p:txBody>
          <a:bodyPr/>
          <a:lstStyle/>
          <a:p>
            <a:fld id="{1C6C967C-6C51-4A62-99EE-F9954FA53C59}" type="slidenum">
              <a:rPr lang="en-US" smtClean="0"/>
              <a:t>27</a:t>
            </a:fld>
            <a:endParaRPr lang="en-US"/>
          </a:p>
        </p:txBody>
      </p:sp>
    </p:spTree>
    <p:extLst>
      <p:ext uri="{BB962C8B-B14F-4D97-AF65-F5344CB8AC3E}">
        <p14:creationId xmlns:p14="http://schemas.microsoft.com/office/powerpoint/2010/main" val="3156484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547"/>
            <a:ext cx="8596668" cy="709915"/>
          </a:xfrm>
        </p:spPr>
        <p:txBody>
          <a:bodyPr/>
          <a:lstStyle/>
          <a:p>
            <a:r>
              <a:rPr lang="en-US" b="1" dirty="0" smtClean="0"/>
              <a:t>Student </a:t>
            </a:r>
            <a:r>
              <a:rPr lang="en-US" b="1" dirty="0"/>
              <a:t>Test Suites Features</a:t>
            </a:r>
            <a:endParaRPr lang="en-US" dirty="0"/>
          </a:p>
        </p:txBody>
      </p:sp>
      <p:sp>
        <p:nvSpPr>
          <p:cNvPr id="5" name="Content Placeholder 2"/>
          <p:cNvSpPr txBox="1">
            <a:spLocks/>
          </p:cNvSpPr>
          <p:nvPr/>
        </p:nvSpPr>
        <p:spPr>
          <a:xfrm>
            <a:off x="6696891" y="1825625"/>
            <a:ext cx="5412377" cy="4351338"/>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0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endParaRPr lang="en-US" dirty="0"/>
          </a:p>
        </p:txBody>
      </p:sp>
      <p:sp>
        <p:nvSpPr>
          <p:cNvPr id="6" name="Content Placeholder 5"/>
          <p:cNvSpPr>
            <a:spLocks noGrp="1"/>
          </p:cNvSpPr>
          <p:nvPr>
            <p:ph idx="1"/>
          </p:nvPr>
        </p:nvSpPr>
        <p:spPr>
          <a:xfrm>
            <a:off x="677334" y="1143050"/>
            <a:ext cx="5028986" cy="4842060"/>
          </a:xfrm>
        </p:spPr>
        <p:txBody>
          <a:bodyPr>
            <a:normAutofit/>
          </a:bodyPr>
          <a:lstStyle/>
          <a:p>
            <a:r>
              <a:rPr lang="en-US" sz="2000" b="1" dirty="0"/>
              <a:t>S0001 </a:t>
            </a:r>
            <a:r>
              <a:rPr lang="en-US" sz="2000" b="1" dirty="0" smtClean="0"/>
              <a:t>– Login</a:t>
            </a:r>
          </a:p>
          <a:p>
            <a:r>
              <a:rPr lang="en-US" sz="2000" b="1" dirty="0"/>
              <a:t>S0002 </a:t>
            </a:r>
            <a:r>
              <a:rPr lang="en-US" sz="2000" b="1" dirty="0" smtClean="0"/>
              <a:t>– Logout</a:t>
            </a:r>
          </a:p>
          <a:p>
            <a:r>
              <a:rPr lang="en-US" sz="2000" b="1" dirty="0"/>
              <a:t>S0003 </a:t>
            </a:r>
            <a:r>
              <a:rPr lang="en-US" sz="2000" b="1" dirty="0" smtClean="0"/>
              <a:t>– Registration</a:t>
            </a:r>
            <a:endParaRPr lang="en-US" sz="2000" b="1" dirty="0"/>
          </a:p>
          <a:p>
            <a:r>
              <a:rPr lang="en-US" sz="2000" b="1" dirty="0"/>
              <a:t>S0003 - </a:t>
            </a:r>
            <a:r>
              <a:rPr lang="en-US" sz="2000" b="1" dirty="0" smtClean="0"/>
              <a:t>Registration</a:t>
            </a:r>
            <a:r>
              <a:rPr lang="en-US" sz="2000" dirty="0" smtClean="0"/>
              <a:t> </a:t>
            </a:r>
          </a:p>
          <a:p>
            <a:r>
              <a:rPr lang="en-US" sz="2000" b="1" dirty="0"/>
              <a:t>S0004 - </a:t>
            </a:r>
            <a:r>
              <a:rPr lang="en-US" sz="2000" b="1" dirty="0" smtClean="0"/>
              <a:t>Validation </a:t>
            </a:r>
          </a:p>
          <a:p>
            <a:r>
              <a:rPr lang="en-US" sz="2000" b="1" dirty="0"/>
              <a:t>S0005 - View </a:t>
            </a:r>
            <a:r>
              <a:rPr lang="en-US" sz="2000" b="1" dirty="0" smtClean="0"/>
              <a:t>Profile</a:t>
            </a:r>
          </a:p>
          <a:p>
            <a:r>
              <a:rPr lang="en-US" sz="2000" b="1" dirty="0"/>
              <a:t>S0006 - Add </a:t>
            </a:r>
            <a:r>
              <a:rPr lang="en-US" sz="2000" b="1" dirty="0" smtClean="0"/>
              <a:t>Education</a:t>
            </a:r>
          </a:p>
          <a:p>
            <a:r>
              <a:rPr lang="en-US" sz="2000" b="1" dirty="0"/>
              <a:t>S0007 - Remove </a:t>
            </a:r>
            <a:r>
              <a:rPr lang="en-US" sz="2000" b="1" dirty="0" smtClean="0"/>
              <a:t>Education</a:t>
            </a:r>
          </a:p>
          <a:p>
            <a:r>
              <a:rPr lang="en-US" sz="2000" b="1" dirty="0"/>
              <a:t>S0008 - Start Video </a:t>
            </a:r>
            <a:r>
              <a:rPr lang="en-US" sz="2000" b="1" dirty="0" smtClean="0"/>
              <a:t>Interview</a:t>
            </a:r>
          </a:p>
          <a:p>
            <a:r>
              <a:rPr lang="en-US" sz="2000" b="1" dirty="0"/>
              <a:t>S0009 - Share Screen on </a:t>
            </a:r>
            <a:r>
              <a:rPr lang="en-US" sz="2000" b="1" dirty="0" err="1" smtClean="0"/>
              <a:t>ScreenShare</a:t>
            </a:r>
            <a:endParaRPr lang="en-US" sz="2000" b="1" dirty="0" smtClean="0"/>
          </a:p>
          <a:p>
            <a:r>
              <a:rPr lang="en-US" sz="2000" b="1" dirty="0"/>
              <a:t>S0010 - Show </a:t>
            </a:r>
            <a:r>
              <a:rPr lang="en-US" sz="2000" b="1" dirty="0" smtClean="0"/>
              <a:t>Whiteboard</a:t>
            </a:r>
          </a:p>
          <a:p>
            <a:endParaRPr lang="en-US" sz="2000" dirty="0"/>
          </a:p>
        </p:txBody>
      </p:sp>
      <p:sp>
        <p:nvSpPr>
          <p:cNvPr id="7" name="Content Placeholder 5"/>
          <p:cNvSpPr txBox="1">
            <a:spLocks/>
          </p:cNvSpPr>
          <p:nvPr/>
        </p:nvSpPr>
        <p:spPr>
          <a:xfrm>
            <a:off x="5810488" y="1143050"/>
            <a:ext cx="5301204" cy="47600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S0011- Video Resume </a:t>
            </a:r>
            <a:r>
              <a:rPr lang="en-US" sz="2000" b="1" dirty="0" smtClean="0"/>
              <a:t>Upload</a:t>
            </a:r>
            <a:endParaRPr lang="en-US" sz="2000" dirty="0"/>
          </a:p>
          <a:p>
            <a:r>
              <a:rPr lang="en-US" sz="2000" b="1" dirty="0"/>
              <a:t>S0012 - Publish Video </a:t>
            </a:r>
            <a:r>
              <a:rPr lang="en-US" sz="2000" b="1" dirty="0" smtClean="0"/>
              <a:t>Resume</a:t>
            </a:r>
            <a:endParaRPr lang="en-US" sz="2000" dirty="0"/>
          </a:p>
          <a:p>
            <a:r>
              <a:rPr lang="en-US" sz="2000" b="1" dirty="0"/>
              <a:t>S0013 - </a:t>
            </a:r>
            <a:r>
              <a:rPr lang="en-US" sz="2000" b="1" dirty="0" smtClean="0"/>
              <a:t>Unpublished </a:t>
            </a:r>
            <a:r>
              <a:rPr lang="en-US" sz="2000" b="1" dirty="0"/>
              <a:t>Video </a:t>
            </a:r>
            <a:r>
              <a:rPr lang="en-US" sz="2000" b="1" dirty="0" smtClean="0"/>
              <a:t>Resume</a:t>
            </a:r>
            <a:endParaRPr lang="en-US" sz="2000" dirty="0"/>
          </a:p>
          <a:p>
            <a:r>
              <a:rPr lang="en-US" sz="2000" b="1" dirty="0"/>
              <a:t>S0014 - Invalid Video </a:t>
            </a:r>
            <a:r>
              <a:rPr lang="en-US" sz="2000" b="1" dirty="0" smtClean="0"/>
              <a:t>Format</a:t>
            </a:r>
          </a:p>
          <a:p>
            <a:r>
              <a:rPr lang="en-US" sz="2000" b="1" dirty="0" smtClean="0"/>
              <a:t>S0015 </a:t>
            </a:r>
            <a:r>
              <a:rPr lang="en-US" sz="2000" b="1" dirty="0"/>
              <a:t>- Send </a:t>
            </a:r>
            <a:r>
              <a:rPr lang="en-US" sz="2000" b="1" dirty="0" smtClean="0"/>
              <a:t>Message</a:t>
            </a:r>
            <a:endParaRPr lang="en-US" sz="2000" dirty="0"/>
          </a:p>
          <a:p>
            <a:r>
              <a:rPr lang="en-US" sz="2000" b="1" dirty="0"/>
              <a:t>S0016 - Upload PDF Resume</a:t>
            </a:r>
            <a:r>
              <a:rPr lang="en-US" sz="2000" dirty="0"/>
              <a:t> </a:t>
            </a:r>
          </a:p>
          <a:p>
            <a:r>
              <a:rPr lang="en-US" sz="2000" b="1" dirty="0"/>
              <a:t>S0017 - View PDF </a:t>
            </a:r>
            <a:r>
              <a:rPr lang="en-US" sz="2000" b="1" dirty="0" smtClean="0"/>
              <a:t>Resume</a:t>
            </a:r>
          </a:p>
          <a:p>
            <a:r>
              <a:rPr lang="en-US" sz="2000" b="1" dirty="0" smtClean="0"/>
              <a:t>S0018 - Search Jobs</a:t>
            </a:r>
          </a:p>
          <a:p>
            <a:r>
              <a:rPr lang="en-US" sz="2000" b="1" dirty="0" smtClean="0"/>
              <a:t>S0019 - Save Search Jobs Queries</a:t>
            </a:r>
            <a:endParaRPr lang="en-US" sz="2000" dirty="0" smtClean="0"/>
          </a:p>
          <a:p>
            <a:r>
              <a:rPr lang="en-US" sz="2000" b="1" dirty="0" smtClean="0"/>
              <a:t>S0020 - Delete Saved Job Search Query</a:t>
            </a:r>
            <a:endParaRPr lang="en-US" sz="2000" dirty="0"/>
          </a:p>
        </p:txBody>
      </p:sp>
      <p:sp>
        <p:nvSpPr>
          <p:cNvPr id="4" name="Slide Number Placeholder 3"/>
          <p:cNvSpPr>
            <a:spLocks noGrp="1"/>
          </p:cNvSpPr>
          <p:nvPr>
            <p:ph type="sldNum" sz="quarter" idx="12"/>
          </p:nvPr>
        </p:nvSpPr>
        <p:spPr/>
        <p:txBody>
          <a:bodyPr/>
          <a:lstStyle/>
          <a:p>
            <a:fld id="{1C6C967C-6C51-4A62-99EE-F9954FA53C59}" type="slidenum">
              <a:rPr lang="en-US" smtClean="0"/>
              <a:t>28</a:t>
            </a:fld>
            <a:endParaRPr lang="en-US"/>
          </a:p>
        </p:txBody>
      </p:sp>
    </p:spTree>
    <p:extLst>
      <p:ext uri="{BB962C8B-B14F-4D97-AF65-F5344CB8AC3E}">
        <p14:creationId xmlns:p14="http://schemas.microsoft.com/office/powerpoint/2010/main" val="363167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547"/>
            <a:ext cx="8596668" cy="709915"/>
          </a:xfrm>
        </p:spPr>
        <p:txBody>
          <a:bodyPr/>
          <a:lstStyle/>
          <a:p>
            <a:r>
              <a:rPr lang="en-US" b="1" dirty="0" smtClean="0"/>
              <a:t>Student </a:t>
            </a:r>
            <a:r>
              <a:rPr lang="en-US" b="1" dirty="0"/>
              <a:t>Test Suites </a:t>
            </a:r>
            <a:r>
              <a:rPr lang="en-US" b="1" dirty="0" smtClean="0"/>
              <a:t>Features (Cont.)</a:t>
            </a:r>
            <a:endParaRPr lang="en-US" dirty="0"/>
          </a:p>
        </p:txBody>
      </p:sp>
      <p:sp>
        <p:nvSpPr>
          <p:cNvPr id="5" name="Content Placeholder 2"/>
          <p:cNvSpPr txBox="1">
            <a:spLocks/>
          </p:cNvSpPr>
          <p:nvPr/>
        </p:nvSpPr>
        <p:spPr>
          <a:xfrm>
            <a:off x="6696891" y="1825625"/>
            <a:ext cx="5412377" cy="4351338"/>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0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endParaRPr lang="en-US" dirty="0"/>
          </a:p>
        </p:txBody>
      </p:sp>
      <p:sp>
        <p:nvSpPr>
          <p:cNvPr id="4" name="TextBox 3"/>
          <p:cNvSpPr txBox="1"/>
          <p:nvPr/>
        </p:nvSpPr>
        <p:spPr>
          <a:xfrm>
            <a:off x="2921342" y="6050699"/>
            <a:ext cx="6048375" cy="707886"/>
          </a:xfrm>
          <a:prstGeom prst="rect">
            <a:avLst/>
          </a:prstGeom>
          <a:noFill/>
        </p:spPr>
        <p:txBody>
          <a:bodyPr wrap="square" rtlCol="0">
            <a:spAutoFit/>
          </a:bodyPr>
          <a:lstStyle/>
          <a:p>
            <a:pPr algn="ctr"/>
            <a:r>
              <a:rPr lang="en-US" sz="4000" dirty="0" smtClean="0"/>
              <a:t>Total Test Cases: 33</a:t>
            </a:r>
            <a:endParaRPr lang="en-US" sz="4000" dirty="0"/>
          </a:p>
        </p:txBody>
      </p:sp>
      <p:sp>
        <p:nvSpPr>
          <p:cNvPr id="6" name="Content Placeholder 5"/>
          <p:cNvSpPr>
            <a:spLocks noGrp="1"/>
          </p:cNvSpPr>
          <p:nvPr>
            <p:ph idx="1"/>
          </p:nvPr>
        </p:nvSpPr>
        <p:spPr>
          <a:xfrm>
            <a:off x="677334" y="1449665"/>
            <a:ext cx="5792914" cy="4842060"/>
          </a:xfrm>
        </p:spPr>
        <p:txBody>
          <a:bodyPr>
            <a:noAutofit/>
          </a:bodyPr>
          <a:lstStyle/>
          <a:p>
            <a:r>
              <a:rPr lang="en-US" sz="2000" b="1" dirty="0"/>
              <a:t>S0021 - Add Skills</a:t>
            </a:r>
            <a:endParaRPr lang="en-US" sz="2000" b="1" dirty="0" smtClean="0"/>
          </a:p>
          <a:p>
            <a:r>
              <a:rPr lang="en-US" sz="2000" b="1" dirty="0" smtClean="0"/>
              <a:t>S0022 </a:t>
            </a:r>
            <a:r>
              <a:rPr lang="en-US" sz="2000" b="1" dirty="0"/>
              <a:t>- Remove Skill from Student Profile</a:t>
            </a:r>
            <a:r>
              <a:rPr lang="en-US" sz="2000" dirty="0"/>
              <a:t> </a:t>
            </a:r>
          </a:p>
          <a:p>
            <a:r>
              <a:rPr lang="en-US" sz="2000" b="1" dirty="0"/>
              <a:t>S0023 - View Miscellaneous </a:t>
            </a:r>
            <a:r>
              <a:rPr lang="en-US" sz="2000" b="1" dirty="0" smtClean="0"/>
              <a:t>Activities</a:t>
            </a:r>
            <a:r>
              <a:rPr lang="en-US" sz="2000" dirty="0"/>
              <a:t> </a:t>
            </a:r>
          </a:p>
          <a:p>
            <a:r>
              <a:rPr lang="en-US" sz="2000" b="1" dirty="0"/>
              <a:t>S0024- View Matching Job Listing</a:t>
            </a:r>
            <a:r>
              <a:rPr lang="en-US" sz="2000" dirty="0"/>
              <a:t> </a:t>
            </a:r>
          </a:p>
          <a:p>
            <a:r>
              <a:rPr lang="en-US" sz="2000" b="1" dirty="0"/>
              <a:t>S0025 - Open a Matching Job </a:t>
            </a:r>
            <a:r>
              <a:rPr lang="en-US" sz="2000" b="1" dirty="0" smtClean="0"/>
              <a:t>Posted</a:t>
            </a:r>
            <a:endParaRPr lang="en-US" sz="2000" dirty="0"/>
          </a:p>
          <a:p>
            <a:r>
              <a:rPr lang="en-US" sz="2000" b="1" dirty="0"/>
              <a:t>S0026 - Upload Profile </a:t>
            </a:r>
            <a:r>
              <a:rPr lang="en-US" sz="2000" b="1" dirty="0" smtClean="0"/>
              <a:t>Image</a:t>
            </a:r>
            <a:endParaRPr lang="en-US" sz="2000" dirty="0"/>
          </a:p>
          <a:p>
            <a:r>
              <a:rPr lang="en-US" sz="2000" b="1" dirty="0"/>
              <a:t>S0027 - Change Profile Image</a:t>
            </a:r>
            <a:r>
              <a:rPr lang="en-US" sz="2000" dirty="0"/>
              <a:t> </a:t>
            </a:r>
          </a:p>
          <a:p>
            <a:r>
              <a:rPr lang="en-US" sz="2000" b="1" dirty="0"/>
              <a:t>S0028 - Add </a:t>
            </a:r>
            <a:r>
              <a:rPr lang="en-US" sz="2000" b="1" dirty="0" smtClean="0"/>
              <a:t>Experience</a:t>
            </a:r>
            <a:endParaRPr lang="en-US" sz="2000" dirty="0"/>
          </a:p>
          <a:p>
            <a:endParaRPr lang="en-US" sz="2000" dirty="0"/>
          </a:p>
        </p:txBody>
      </p:sp>
      <p:sp>
        <p:nvSpPr>
          <p:cNvPr id="8" name="Content Placeholder 5"/>
          <p:cNvSpPr txBox="1">
            <a:spLocks/>
          </p:cNvSpPr>
          <p:nvPr/>
        </p:nvSpPr>
        <p:spPr>
          <a:xfrm>
            <a:off x="6313497" y="1449665"/>
            <a:ext cx="5792914" cy="48420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S0029 - Remove Experience</a:t>
            </a:r>
            <a:endParaRPr lang="en-US" sz="2000" dirty="0"/>
          </a:p>
          <a:p>
            <a:r>
              <a:rPr lang="en-US" sz="2000" b="1" dirty="0"/>
              <a:t>S0030 - Open Expired Matched Job Posting</a:t>
            </a:r>
            <a:r>
              <a:rPr lang="en-US" sz="2000" dirty="0"/>
              <a:t> </a:t>
            </a:r>
          </a:p>
          <a:p>
            <a:r>
              <a:rPr lang="en-US" sz="2000" b="1" dirty="0"/>
              <a:t>S0031 - Job </a:t>
            </a:r>
            <a:r>
              <a:rPr lang="en-US" sz="2000" b="1" dirty="0" smtClean="0"/>
              <a:t>Search-Save-Delete</a:t>
            </a:r>
            <a:endParaRPr lang="en-US" sz="2000" b="1" dirty="0" smtClean="0"/>
          </a:p>
          <a:p>
            <a:r>
              <a:rPr lang="en-US" sz="2000" b="1" dirty="0" smtClean="0"/>
              <a:t>S0032 </a:t>
            </a:r>
            <a:r>
              <a:rPr lang="en-US" sz="2000" b="1" dirty="0" smtClean="0"/>
              <a:t>- </a:t>
            </a:r>
            <a:r>
              <a:rPr lang="en-US" sz="2000" b="1" dirty="0"/>
              <a:t>Restore Deleted </a:t>
            </a:r>
            <a:r>
              <a:rPr lang="en-US" sz="2000" b="1" dirty="0" smtClean="0"/>
              <a:t>Message</a:t>
            </a:r>
          </a:p>
          <a:p>
            <a:r>
              <a:rPr lang="en-US" sz="2000" b="1" dirty="0" smtClean="0"/>
              <a:t>S0033- </a:t>
            </a:r>
            <a:r>
              <a:rPr lang="en-US" sz="2000" b="1" dirty="0"/>
              <a:t>List Applied Job Post</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C6C967C-6C51-4A62-99EE-F9954FA53C59}" type="slidenum">
              <a:rPr lang="en-US" smtClean="0"/>
              <a:t>29</a:t>
            </a:fld>
            <a:endParaRPr lang="en-US"/>
          </a:p>
        </p:txBody>
      </p:sp>
    </p:spTree>
    <p:extLst>
      <p:ext uri="{BB962C8B-B14F-4D97-AF65-F5344CB8AC3E}">
        <p14:creationId xmlns:p14="http://schemas.microsoft.com/office/powerpoint/2010/main" val="914246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a:xfrm>
            <a:off x="677333" y="1563329"/>
            <a:ext cx="9720279" cy="4478033"/>
          </a:xfrm>
        </p:spPr>
        <p:txBody>
          <a:bodyPr>
            <a:normAutofit/>
          </a:bodyPr>
          <a:lstStyle/>
          <a:p>
            <a:pPr algn="just"/>
            <a:r>
              <a:rPr lang="en-US" altLang="en-US" sz="2400" dirty="0"/>
              <a:t>Employer:	</a:t>
            </a:r>
          </a:p>
          <a:p>
            <a:pPr lvl="1" algn="just"/>
            <a:r>
              <a:rPr lang="en-US" altLang="en-US" sz="2200" dirty="0"/>
              <a:t>	</a:t>
            </a:r>
            <a:r>
              <a:rPr lang="en-US" altLang="en-US" sz="2200" dirty="0" smtClean="0"/>
              <a:t>Expensive (</a:t>
            </a:r>
            <a:r>
              <a:rPr lang="en-US" altLang="en-US" sz="2200" dirty="0"/>
              <a:t>Job Fairs and Recruiting)</a:t>
            </a:r>
          </a:p>
          <a:p>
            <a:pPr lvl="1" algn="just"/>
            <a:r>
              <a:rPr lang="en-US" altLang="en-US" sz="2200" dirty="0"/>
              <a:t>	Limited Selection</a:t>
            </a:r>
          </a:p>
          <a:p>
            <a:pPr lvl="1" algn="just"/>
            <a:r>
              <a:rPr lang="en-US" altLang="en-US" sz="2200" dirty="0"/>
              <a:t>	No Financial </a:t>
            </a:r>
            <a:r>
              <a:rPr lang="en-US" altLang="en-US" sz="2200" dirty="0" smtClean="0"/>
              <a:t>Resources</a:t>
            </a:r>
          </a:p>
          <a:p>
            <a:pPr marL="457200" lvl="1" indent="0" algn="just">
              <a:buNone/>
            </a:pPr>
            <a:endParaRPr lang="en-US" altLang="en-US" sz="2200" dirty="0"/>
          </a:p>
          <a:p>
            <a:r>
              <a:rPr lang="en-US" altLang="en-US" sz="2400" dirty="0" smtClean="0"/>
              <a:t>Students</a:t>
            </a:r>
            <a:r>
              <a:rPr lang="en-US" altLang="en-US" sz="2400" dirty="0"/>
              <a:t>:</a:t>
            </a:r>
          </a:p>
          <a:p>
            <a:pPr lvl="1" algn="just"/>
            <a:r>
              <a:rPr lang="en-US" altLang="en-US" sz="2200" dirty="0"/>
              <a:t>	No Means or time</a:t>
            </a:r>
          </a:p>
          <a:p>
            <a:pPr lvl="1" algn="just"/>
            <a:r>
              <a:rPr lang="en-US" altLang="en-US" sz="2200" dirty="0"/>
              <a:t>	Cannot show their skills, experience </a:t>
            </a:r>
            <a:r>
              <a:rPr lang="en-US" altLang="en-US" sz="2200" dirty="0" smtClean="0"/>
              <a:t>and </a:t>
            </a:r>
            <a:r>
              <a:rPr lang="en-US" altLang="en-US" sz="2200" dirty="0"/>
              <a:t>talent via through emails</a:t>
            </a:r>
          </a:p>
          <a:p>
            <a:endParaRPr lang="en-US" dirty="0"/>
          </a:p>
        </p:txBody>
      </p:sp>
      <p:sp>
        <p:nvSpPr>
          <p:cNvPr id="5" name="Slide Number Placeholder 4"/>
          <p:cNvSpPr>
            <a:spLocks noGrp="1"/>
          </p:cNvSpPr>
          <p:nvPr>
            <p:ph type="sldNum" sz="quarter" idx="12"/>
          </p:nvPr>
        </p:nvSpPr>
        <p:spPr/>
        <p:txBody>
          <a:bodyPr/>
          <a:lstStyle/>
          <a:p>
            <a:fld id="{1C6C967C-6C51-4A62-99EE-F9954FA53C59}" type="slidenum">
              <a:rPr lang="en-US" smtClean="0"/>
              <a:t>3</a:t>
            </a:fld>
            <a:endParaRPr lang="en-US"/>
          </a:p>
        </p:txBody>
      </p:sp>
    </p:spTree>
    <p:extLst>
      <p:ext uri="{BB962C8B-B14F-4D97-AF65-F5344CB8AC3E}">
        <p14:creationId xmlns:p14="http://schemas.microsoft.com/office/powerpoint/2010/main" val="2629659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7547"/>
            <a:ext cx="8596668" cy="709915"/>
          </a:xfrm>
        </p:spPr>
        <p:txBody>
          <a:bodyPr/>
          <a:lstStyle/>
          <a:p>
            <a:r>
              <a:rPr lang="en-US" b="1" dirty="0" smtClean="0"/>
              <a:t>Employer </a:t>
            </a:r>
            <a:r>
              <a:rPr lang="en-US" b="1" dirty="0"/>
              <a:t>Test Suites </a:t>
            </a:r>
            <a:r>
              <a:rPr lang="en-US" b="1" dirty="0" smtClean="0"/>
              <a:t>Features:</a:t>
            </a:r>
            <a:endParaRPr lang="en-US" dirty="0"/>
          </a:p>
        </p:txBody>
      </p:sp>
      <p:sp>
        <p:nvSpPr>
          <p:cNvPr id="6" name="Content Placeholder 5"/>
          <p:cNvSpPr>
            <a:spLocks noGrp="1"/>
          </p:cNvSpPr>
          <p:nvPr>
            <p:ph idx="1"/>
          </p:nvPr>
        </p:nvSpPr>
        <p:spPr>
          <a:xfrm>
            <a:off x="677334" y="1143050"/>
            <a:ext cx="5028986" cy="5454520"/>
          </a:xfrm>
        </p:spPr>
        <p:txBody>
          <a:bodyPr>
            <a:normAutofit/>
          </a:bodyPr>
          <a:lstStyle/>
          <a:p>
            <a:r>
              <a:rPr lang="en-US" sz="2000" b="1" dirty="0"/>
              <a:t>E000 </a:t>
            </a:r>
            <a:r>
              <a:rPr lang="en-US" sz="2000" b="1" dirty="0" err="1" smtClean="0"/>
              <a:t>LoginRainyDay</a:t>
            </a:r>
            <a:r>
              <a:rPr lang="en-US" sz="2000" dirty="0"/>
              <a:t> </a:t>
            </a:r>
          </a:p>
          <a:p>
            <a:r>
              <a:rPr lang="en-US" sz="2000" b="1" dirty="0" smtClean="0"/>
              <a:t>E003 </a:t>
            </a:r>
            <a:r>
              <a:rPr lang="en-US" sz="2000" b="1" dirty="0" err="1" smtClean="0"/>
              <a:t>ViewProfile</a:t>
            </a:r>
            <a:r>
              <a:rPr lang="en-US" sz="2000" dirty="0"/>
              <a:t> </a:t>
            </a:r>
          </a:p>
          <a:p>
            <a:r>
              <a:rPr lang="en-US" sz="2000" b="1" dirty="0"/>
              <a:t>E004 </a:t>
            </a:r>
            <a:r>
              <a:rPr lang="en-US" sz="2000" b="1" dirty="0" err="1" smtClean="0"/>
              <a:t>ChangePicRainy</a:t>
            </a:r>
            <a:r>
              <a:rPr lang="en-US" sz="2000" dirty="0"/>
              <a:t> </a:t>
            </a:r>
          </a:p>
          <a:p>
            <a:r>
              <a:rPr lang="en-US" sz="2000" b="1" dirty="0"/>
              <a:t>E005 </a:t>
            </a:r>
            <a:r>
              <a:rPr lang="en-US" sz="2000" b="1" dirty="0" err="1" smtClean="0"/>
              <a:t>ChangePic</a:t>
            </a:r>
            <a:r>
              <a:rPr lang="en-US" sz="2000" dirty="0"/>
              <a:t> </a:t>
            </a:r>
          </a:p>
          <a:p>
            <a:r>
              <a:rPr lang="en-US" sz="2000" b="1" dirty="0"/>
              <a:t>E006 </a:t>
            </a:r>
            <a:r>
              <a:rPr lang="en-US" sz="2000" b="1" dirty="0" err="1" smtClean="0"/>
              <a:t>ViewJobPosting</a:t>
            </a:r>
            <a:r>
              <a:rPr lang="en-US" sz="2000" dirty="0"/>
              <a:t> </a:t>
            </a:r>
          </a:p>
          <a:p>
            <a:r>
              <a:rPr lang="en-US" sz="2000" b="1" dirty="0"/>
              <a:t>E007 </a:t>
            </a:r>
            <a:r>
              <a:rPr lang="en-US" sz="2000" b="1" dirty="0" err="1" smtClean="0"/>
              <a:t>EditJobPosting</a:t>
            </a:r>
            <a:r>
              <a:rPr lang="en-US" sz="2000" dirty="0"/>
              <a:t> </a:t>
            </a:r>
          </a:p>
          <a:p>
            <a:r>
              <a:rPr lang="en-US" sz="2000" b="1" dirty="0"/>
              <a:t>E008 </a:t>
            </a:r>
            <a:r>
              <a:rPr lang="en-US" sz="2000" b="1" dirty="0" err="1" smtClean="0"/>
              <a:t>OpenStudentProfile</a:t>
            </a:r>
            <a:r>
              <a:rPr lang="en-US" sz="2000" dirty="0"/>
              <a:t> </a:t>
            </a:r>
          </a:p>
          <a:p>
            <a:r>
              <a:rPr lang="en-US" sz="2000" b="1" dirty="0"/>
              <a:t>E009 </a:t>
            </a:r>
            <a:r>
              <a:rPr lang="en-US" sz="2000" b="1" dirty="0" err="1" smtClean="0"/>
              <a:t>ViewVidResume</a:t>
            </a:r>
            <a:r>
              <a:rPr lang="en-US" sz="2000" dirty="0"/>
              <a:t> </a:t>
            </a:r>
          </a:p>
          <a:p>
            <a:r>
              <a:rPr lang="en-US" sz="2000" b="1" dirty="0"/>
              <a:t>E010 </a:t>
            </a:r>
            <a:r>
              <a:rPr lang="en-US" sz="2000" b="1" dirty="0" err="1" smtClean="0"/>
              <a:t>ViewSkills</a:t>
            </a:r>
            <a:r>
              <a:rPr lang="en-US" sz="2000" dirty="0"/>
              <a:t> </a:t>
            </a:r>
          </a:p>
          <a:p>
            <a:r>
              <a:rPr lang="en-US" sz="2000" b="1" dirty="0"/>
              <a:t>E011 </a:t>
            </a:r>
            <a:r>
              <a:rPr lang="en-US" sz="2000" b="1" dirty="0" err="1" smtClean="0"/>
              <a:t>ViewProfilePic</a:t>
            </a:r>
            <a:endParaRPr lang="en-US" sz="2000" b="1" dirty="0" smtClean="0"/>
          </a:p>
          <a:p>
            <a:r>
              <a:rPr lang="en-US" sz="2000" b="1" dirty="0"/>
              <a:t>E012 </a:t>
            </a:r>
            <a:r>
              <a:rPr lang="en-US" sz="2000" b="1" dirty="0" err="1" smtClean="0"/>
              <a:t>ViewMessages</a:t>
            </a:r>
            <a:endParaRPr lang="en-US" sz="2000" dirty="0"/>
          </a:p>
          <a:p>
            <a:r>
              <a:rPr lang="en-US" sz="2000" b="1" dirty="0"/>
              <a:t>E013 </a:t>
            </a:r>
            <a:r>
              <a:rPr lang="en-US" sz="2000" b="1" dirty="0" err="1"/>
              <a:t>SendMessage</a:t>
            </a:r>
            <a:endParaRPr lang="en-US" sz="2000" dirty="0"/>
          </a:p>
          <a:p>
            <a:endParaRPr lang="en-US" sz="2000" dirty="0"/>
          </a:p>
          <a:p>
            <a:endParaRPr lang="en-US" sz="2000" dirty="0"/>
          </a:p>
        </p:txBody>
      </p:sp>
      <p:sp>
        <p:nvSpPr>
          <p:cNvPr id="7" name="Content Placeholder 5"/>
          <p:cNvSpPr txBox="1">
            <a:spLocks/>
          </p:cNvSpPr>
          <p:nvPr/>
        </p:nvSpPr>
        <p:spPr>
          <a:xfrm>
            <a:off x="5706320" y="1143050"/>
            <a:ext cx="5301204" cy="47600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E014 </a:t>
            </a:r>
            <a:r>
              <a:rPr lang="en-US" sz="2000" b="1" dirty="0" err="1" smtClean="0"/>
              <a:t>ReadMessage</a:t>
            </a:r>
            <a:r>
              <a:rPr lang="en-US" sz="2000" dirty="0"/>
              <a:t> </a:t>
            </a:r>
          </a:p>
          <a:p>
            <a:r>
              <a:rPr lang="en-US" sz="2000" b="1" dirty="0"/>
              <a:t>E015 </a:t>
            </a:r>
            <a:r>
              <a:rPr lang="en-US" sz="2000" b="1" dirty="0" err="1" smtClean="0"/>
              <a:t>CreateVidInterview</a:t>
            </a:r>
            <a:r>
              <a:rPr lang="en-US" sz="2000" dirty="0"/>
              <a:t> </a:t>
            </a:r>
          </a:p>
          <a:p>
            <a:r>
              <a:rPr lang="en-US" sz="2000" b="1" dirty="0"/>
              <a:t>E016 </a:t>
            </a:r>
            <a:r>
              <a:rPr lang="en-US" sz="2000" b="1" dirty="0" err="1" smtClean="0"/>
              <a:t>SearchStudentBySkill</a:t>
            </a:r>
            <a:r>
              <a:rPr lang="en-US" sz="2000" dirty="0"/>
              <a:t> </a:t>
            </a:r>
          </a:p>
          <a:p>
            <a:r>
              <a:rPr lang="en-US" sz="2000" b="1" dirty="0"/>
              <a:t>E017 </a:t>
            </a:r>
            <a:r>
              <a:rPr lang="en-US" sz="2000" b="1" dirty="0" err="1" smtClean="0"/>
              <a:t>AdvanceStudentSearch</a:t>
            </a:r>
            <a:r>
              <a:rPr lang="en-US" sz="2000" dirty="0"/>
              <a:t> </a:t>
            </a:r>
          </a:p>
          <a:p>
            <a:r>
              <a:rPr lang="en-US" sz="2000" b="1" dirty="0"/>
              <a:t>E018 </a:t>
            </a:r>
            <a:r>
              <a:rPr lang="en-US" sz="2000" b="1" dirty="0" err="1" smtClean="0"/>
              <a:t>NewJobPosting</a:t>
            </a:r>
            <a:r>
              <a:rPr lang="en-US" sz="2000" dirty="0"/>
              <a:t> </a:t>
            </a:r>
          </a:p>
          <a:p>
            <a:r>
              <a:rPr lang="en-US" sz="2000" b="1" dirty="0"/>
              <a:t>E0019 Clone Job </a:t>
            </a:r>
            <a:r>
              <a:rPr lang="en-US" sz="2000" b="1" dirty="0" smtClean="0"/>
              <a:t>Posting</a:t>
            </a:r>
            <a:r>
              <a:rPr lang="en-US" sz="2000" dirty="0"/>
              <a:t> </a:t>
            </a:r>
          </a:p>
          <a:p>
            <a:r>
              <a:rPr lang="en-US" sz="2000" b="1" dirty="0"/>
              <a:t>E0020 </a:t>
            </a:r>
            <a:r>
              <a:rPr lang="en-US" sz="2000" b="1" dirty="0" err="1" smtClean="0"/>
              <a:t>ChangePassword</a:t>
            </a:r>
            <a:r>
              <a:rPr lang="en-US" sz="2000" dirty="0"/>
              <a:t> </a:t>
            </a:r>
          </a:p>
          <a:p>
            <a:r>
              <a:rPr lang="en-US" sz="2000" b="1" dirty="0"/>
              <a:t>E0021 </a:t>
            </a:r>
            <a:r>
              <a:rPr lang="en-US" sz="2000" b="1" dirty="0" err="1" smtClean="0"/>
              <a:t>CandidateVidResume</a:t>
            </a:r>
            <a:r>
              <a:rPr lang="en-US" sz="2000" dirty="0"/>
              <a:t> </a:t>
            </a:r>
          </a:p>
          <a:p>
            <a:r>
              <a:rPr lang="en-US" sz="2000" b="1" dirty="0"/>
              <a:t>E0022 </a:t>
            </a:r>
            <a:r>
              <a:rPr lang="en-US" sz="2000" b="1" dirty="0" smtClean="0"/>
              <a:t>Notifications</a:t>
            </a:r>
            <a:r>
              <a:rPr lang="en-US" sz="2000" dirty="0"/>
              <a:t> </a:t>
            </a:r>
          </a:p>
          <a:p>
            <a:r>
              <a:rPr lang="en-US" sz="2000" b="1" dirty="0"/>
              <a:t>E0023 Save-Delete-</a:t>
            </a:r>
            <a:r>
              <a:rPr lang="en-US" sz="2000" b="1" dirty="0" err="1"/>
              <a:t>EmpQuery</a:t>
            </a:r>
            <a:endParaRPr lang="en-US" sz="2000" dirty="0"/>
          </a:p>
        </p:txBody>
      </p:sp>
      <p:sp>
        <p:nvSpPr>
          <p:cNvPr id="9" name="TextBox 8"/>
          <p:cNvSpPr txBox="1"/>
          <p:nvPr/>
        </p:nvSpPr>
        <p:spPr>
          <a:xfrm>
            <a:off x="2921342" y="6134680"/>
            <a:ext cx="6048375" cy="707886"/>
          </a:xfrm>
          <a:prstGeom prst="rect">
            <a:avLst/>
          </a:prstGeom>
          <a:noFill/>
        </p:spPr>
        <p:txBody>
          <a:bodyPr wrap="square" rtlCol="0">
            <a:spAutoFit/>
          </a:bodyPr>
          <a:lstStyle/>
          <a:p>
            <a:pPr algn="ctr"/>
            <a:r>
              <a:rPr lang="en-US" sz="4000" dirty="0" smtClean="0"/>
              <a:t>Total Test Cases: 22</a:t>
            </a:r>
            <a:endParaRPr lang="en-US" sz="4000" dirty="0"/>
          </a:p>
        </p:txBody>
      </p:sp>
      <p:sp>
        <p:nvSpPr>
          <p:cNvPr id="4" name="Slide Number Placeholder 3"/>
          <p:cNvSpPr>
            <a:spLocks noGrp="1"/>
          </p:cNvSpPr>
          <p:nvPr>
            <p:ph type="sldNum" sz="quarter" idx="12"/>
          </p:nvPr>
        </p:nvSpPr>
        <p:spPr/>
        <p:txBody>
          <a:bodyPr/>
          <a:lstStyle/>
          <a:p>
            <a:fld id="{1C6C967C-6C51-4A62-99EE-F9954FA53C59}" type="slidenum">
              <a:rPr lang="en-US" smtClean="0"/>
              <a:t>30</a:t>
            </a:fld>
            <a:endParaRPr lang="en-US"/>
          </a:p>
        </p:txBody>
      </p:sp>
    </p:spTree>
    <p:extLst>
      <p:ext uri="{BB962C8B-B14F-4D97-AF65-F5344CB8AC3E}">
        <p14:creationId xmlns:p14="http://schemas.microsoft.com/office/powerpoint/2010/main" val="32214707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Suite</a:t>
            </a:r>
            <a:endParaRPr lang="en-US" dirty="0"/>
          </a:p>
        </p:txBody>
      </p:sp>
      <p:pic>
        <p:nvPicPr>
          <p:cNvPr id="5" name="Picture 9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599" y="2832417"/>
            <a:ext cx="1032221" cy="92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50824" y="814705"/>
            <a:ext cx="43307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C6C967C-6C51-4A62-99EE-F9954FA53C59}" type="slidenum">
              <a:rPr lang="en-US" smtClean="0"/>
              <a:t>31</a:t>
            </a:fld>
            <a:endParaRPr lang="en-US"/>
          </a:p>
        </p:txBody>
      </p:sp>
    </p:spTree>
    <p:extLst>
      <p:ext uri="{BB962C8B-B14F-4D97-AF65-F5344CB8AC3E}">
        <p14:creationId xmlns:p14="http://schemas.microsoft.com/office/powerpoint/2010/main" val="25604676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521" y="2106593"/>
            <a:ext cx="5359079" cy="767466"/>
          </a:xfrm>
        </p:spPr>
        <p:txBody>
          <a:bodyPr>
            <a:normAutofit/>
          </a:bodyPr>
          <a:lstStyle/>
          <a:p>
            <a:r>
              <a:rPr lang="en-US" dirty="0" smtClean="0"/>
              <a:t>Thank you for listening… </a:t>
            </a:r>
            <a:endParaRPr lang="en-US" dirty="0"/>
          </a:p>
        </p:txBody>
      </p:sp>
      <p:sp>
        <p:nvSpPr>
          <p:cNvPr id="4" name="Slide Number Placeholder 3"/>
          <p:cNvSpPr>
            <a:spLocks noGrp="1"/>
          </p:cNvSpPr>
          <p:nvPr>
            <p:ph type="sldNum" sz="quarter" idx="12"/>
          </p:nvPr>
        </p:nvSpPr>
        <p:spPr/>
        <p:txBody>
          <a:bodyPr/>
          <a:lstStyle/>
          <a:p>
            <a:fld id="{1C6C967C-6C51-4A62-99EE-F9954FA53C59}" type="slidenum">
              <a:rPr lang="en-US" smtClean="0"/>
              <a:t>32</a:t>
            </a:fld>
            <a:endParaRPr lang="en-US"/>
          </a:p>
        </p:txBody>
      </p:sp>
    </p:spTree>
    <p:extLst>
      <p:ext uri="{BB962C8B-B14F-4D97-AF65-F5344CB8AC3E}">
        <p14:creationId xmlns:p14="http://schemas.microsoft.com/office/powerpoint/2010/main" val="2228540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52" y="245660"/>
            <a:ext cx="5651401" cy="799895"/>
          </a:xfrm>
        </p:spPr>
        <p:txBody>
          <a:bodyPr>
            <a:normAutofit fontScale="90000"/>
          </a:bodyPr>
          <a:lstStyle/>
          <a:p>
            <a:r>
              <a:rPr lang="en-US" smtClean="0"/>
              <a:t>Current System </a:t>
            </a:r>
            <a:r>
              <a:rPr lang="en-US" dirty="0" smtClean="0"/>
              <a:t>Limitations</a:t>
            </a:r>
            <a:endParaRPr lang="en-US" dirty="0"/>
          </a:p>
        </p:txBody>
      </p:sp>
      <p:sp>
        <p:nvSpPr>
          <p:cNvPr id="3" name="Content Placeholder 2"/>
          <p:cNvSpPr>
            <a:spLocks noGrp="1"/>
          </p:cNvSpPr>
          <p:nvPr>
            <p:ph idx="1"/>
          </p:nvPr>
        </p:nvSpPr>
        <p:spPr>
          <a:xfrm>
            <a:off x="391052" y="1600192"/>
            <a:ext cx="11426699" cy="4999391"/>
          </a:xfrm>
        </p:spPr>
        <p:txBody>
          <a:bodyPr numCol="2">
            <a:noAutofit/>
          </a:bodyPr>
          <a:lstStyle/>
          <a:p>
            <a:pPr marL="514350" indent="-341313">
              <a:lnSpc>
                <a:spcPct val="150000"/>
              </a:lnSpc>
              <a:spcBef>
                <a:spcPct val="0"/>
              </a:spcBef>
              <a:buFont typeface="Wingdings" panose="05000000000000000000" pitchFamily="2" charset="2"/>
              <a:buChar char="§"/>
              <a:defRPr/>
            </a:pPr>
            <a:r>
              <a:rPr lang="en-US" sz="2000" dirty="0">
                <a:latin typeface="Arial"/>
                <a:cs typeface="Arial"/>
              </a:rPr>
              <a:t>Support YouTube Video Resume </a:t>
            </a:r>
            <a:endParaRPr lang="en-US" altLang="en-US" sz="2000" dirty="0">
              <a:latin typeface="Arial"/>
              <a:cs typeface="Arial"/>
            </a:endParaRP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Restore deleted messages</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List Applied Jobs </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D</a:t>
            </a:r>
            <a:r>
              <a:rPr lang="en-US" sz="2000" dirty="0">
                <a:latin typeface="Arial"/>
                <a:cs typeface="Arial"/>
              </a:rPr>
              <a:t>isplay active mailbox container</a:t>
            </a:r>
            <a:endParaRPr lang="en-US" altLang="en-US" sz="2000" dirty="0">
              <a:latin typeface="Arial"/>
              <a:cs typeface="Arial"/>
            </a:endParaRP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Clone Job Posts </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Display number of unread messages</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Recipients Address String Validation</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Job Application Button</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Allow Multiple Admin Accounts </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Add Cover Letter</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Guest Account Secure Access</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Profile Completion Graph </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LinkedIn login and profile information retrieval with OAuth2.</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Add multiple recipients using the autocomplete</a:t>
            </a:r>
          </a:p>
          <a:p>
            <a:pPr marL="514350" indent="-514350">
              <a:spcBef>
                <a:spcPct val="0"/>
              </a:spcBef>
              <a:buFont typeface="Wingdings" panose="05000000000000000000" pitchFamily="2" charset="2"/>
              <a:buChar char="§"/>
              <a:defRPr/>
            </a:pPr>
            <a:endParaRPr lang="en-US" altLang="en-US" sz="2000" dirty="0" smtClean="0">
              <a:latin typeface="Arial"/>
              <a:cs typeface="Arial"/>
            </a:endParaRPr>
          </a:p>
          <a:p>
            <a:pPr marL="514350" indent="-514350">
              <a:spcBef>
                <a:spcPct val="0"/>
              </a:spcBef>
              <a:buFont typeface="Wingdings" panose="05000000000000000000" pitchFamily="2" charset="2"/>
              <a:buChar char="§"/>
              <a:defRPr/>
            </a:pPr>
            <a:endParaRPr lang="en-US" altLang="en-US" sz="2000" dirty="0">
              <a:latin typeface="Arial"/>
              <a:cs typeface="Arial"/>
            </a:endParaRPr>
          </a:p>
          <a:p>
            <a:pPr marL="514350" indent="-514350">
              <a:spcBef>
                <a:spcPct val="0"/>
              </a:spcBef>
              <a:buFont typeface="Wingdings" panose="05000000000000000000" pitchFamily="2" charset="2"/>
              <a:buChar char="§"/>
              <a:defRPr/>
            </a:pPr>
            <a:endParaRPr lang="en-US" sz="2000" dirty="0">
              <a:latin typeface="Arial"/>
              <a:cs typeface="Arial"/>
            </a:endParaRPr>
          </a:p>
          <a:p>
            <a:pPr marL="514350" indent="-514350">
              <a:spcBef>
                <a:spcPct val="0"/>
              </a:spcBef>
              <a:buFont typeface="Wingdings" panose="05000000000000000000" pitchFamily="2" charset="2"/>
              <a:buChar char="§"/>
              <a:defRPr/>
            </a:pPr>
            <a:endParaRPr lang="en-US" altLang="en-US" sz="2000" dirty="0" smtClean="0">
              <a:latin typeface="Arial"/>
              <a:cs typeface="Arial"/>
            </a:endParaRPr>
          </a:p>
          <a:p>
            <a:endParaRPr lang="en-US" sz="2000" dirty="0"/>
          </a:p>
        </p:txBody>
      </p:sp>
      <p:sp>
        <p:nvSpPr>
          <p:cNvPr id="5" name="Content Placeholder 2"/>
          <p:cNvSpPr txBox="1">
            <a:spLocks/>
          </p:cNvSpPr>
          <p:nvPr/>
        </p:nvSpPr>
        <p:spPr>
          <a:xfrm>
            <a:off x="6165286" y="1600193"/>
            <a:ext cx="5383902" cy="49993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spcBef>
                <a:spcPct val="0"/>
              </a:spcBef>
              <a:buFont typeface="Wingdings" panose="05000000000000000000" pitchFamily="2" charset="2"/>
              <a:buChar char="§"/>
              <a:defRPr/>
            </a:pPr>
            <a:endParaRPr lang="en-US" altLang="en-US" sz="2000" dirty="0" smtClean="0">
              <a:latin typeface="Arial"/>
              <a:cs typeface="Arial"/>
            </a:endParaRPr>
          </a:p>
          <a:p>
            <a:endParaRPr lang="en-US" sz="2400" dirty="0"/>
          </a:p>
        </p:txBody>
      </p:sp>
      <p:sp>
        <p:nvSpPr>
          <p:cNvPr id="6" name="Title 1"/>
          <p:cNvSpPr txBox="1">
            <a:spLocks/>
          </p:cNvSpPr>
          <p:nvPr/>
        </p:nvSpPr>
        <p:spPr>
          <a:xfrm>
            <a:off x="391053" y="1045556"/>
            <a:ext cx="7811250" cy="55463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lumMod val="75000"/>
                    <a:lumOff val="25000"/>
                  </a:schemeClr>
                </a:solidFill>
                <a:latin typeface="Arial"/>
                <a:ea typeface="+mn-ea"/>
                <a:cs typeface="Arial"/>
              </a:rPr>
              <a:t>Version 5.0 does not do </a:t>
            </a:r>
            <a:r>
              <a:rPr lang="en-US" sz="2600" dirty="0" smtClean="0">
                <a:solidFill>
                  <a:schemeClr val="tx1">
                    <a:lumMod val="75000"/>
                    <a:lumOff val="25000"/>
                  </a:schemeClr>
                </a:solidFill>
                <a:latin typeface="Arial"/>
                <a:ea typeface="+mn-ea"/>
                <a:cs typeface="Arial"/>
              </a:rPr>
              <a:t>any of the </a:t>
            </a:r>
            <a:r>
              <a:rPr lang="en-US" sz="2600" dirty="0">
                <a:solidFill>
                  <a:schemeClr val="tx1">
                    <a:lumMod val="75000"/>
                    <a:lumOff val="25000"/>
                  </a:schemeClr>
                </a:solidFill>
                <a:latin typeface="Arial"/>
                <a:ea typeface="+mn-ea"/>
                <a:cs typeface="Arial"/>
              </a:rPr>
              <a:t>following: </a:t>
            </a:r>
          </a:p>
        </p:txBody>
      </p:sp>
      <p:sp>
        <p:nvSpPr>
          <p:cNvPr id="7" name="Slide Number Placeholder 6"/>
          <p:cNvSpPr>
            <a:spLocks noGrp="1"/>
          </p:cNvSpPr>
          <p:nvPr>
            <p:ph type="sldNum" sz="quarter" idx="12"/>
          </p:nvPr>
        </p:nvSpPr>
        <p:spPr/>
        <p:txBody>
          <a:bodyPr/>
          <a:lstStyle/>
          <a:p>
            <a:fld id="{1C6C967C-6C51-4A62-99EE-F9954FA53C59}" type="slidenum">
              <a:rPr lang="en-US" smtClean="0"/>
              <a:t>4</a:t>
            </a:fld>
            <a:endParaRPr lang="en-US"/>
          </a:p>
        </p:txBody>
      </p:sp>
    </p:spTree>
    <p:extLst>
      <p:ext uri="{BB962C8B-B14F-4D97-AF65-F5344CB8AC3E}">
        <p14:creationId xmlns:p14="http://schemas.microsoft.com/office/powerpoint/2010/main" val="1543916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52" y="245660"/>
            <a:ext cx="5303691" cy="799896"/>
          </a:xfrm>
        </p:spPr>
        <p:txBody>
          <a:bodyPr>
            <a:normAutofit fontScale="90000"/>
          </a:bodyPr>
          <a:lstStyle/>
          <a:p>
            <a:r>
              <a:rPr lang="en-US" dirty="0" smtClean="0"/>
              <a:t>System Limitations (Cont.)</a:t>
            </a:r>
            <a:endParaRPr lang="en-US" dirty="0"/>
          </a:p>
        </p:txBody>
      </p:sp>
      <p:sp>
        <p:nvSpPr>
          <p:cNvPr id="3" name="Content Placeholder 2"/>
          <p:cNvSpPr>
            <a:spLocks noGrp="1"/>
          </p:cNvSpPr>
          <p:nvPr>
            <p:ph idx="1"/>
          </p:nvPr>
        </p:nvSpPr>
        <p:spPr>
          <a:xfrm>
            <a:off x="196771" y="1600193"/>
            <a:ext cx="11586258" cy="4291321"/>
          </a:xfrm>
        </p:spPr>
        <p:txBody>
          <a:bodyPr numCol="2">
            <a:noAutofit/>
          </a:bodyPr>
          <a:lstStyle/>
          <a:p>
            <a:pPr marL="514350" indent="-341313">
              <a:lnSpc>
                <a:spcPct val="150000"/>
              </a:lnSpc>
              <a:spcBef>
                <a:spcPct val="0"/>
              </a:spcBef>
              <a:buFont typeface="Wingdings" panose="05000000000000000000" pitchFamily="2" charset="2"/>
              <a:buChar char="§"/>
              <a:defRPr/>
            </a:pPr>
            <a:r>
              <a:rPr lang="en-US" sz="2000" dirty="0">
                <a:latin typeface="Arial"/>
                <a:cs typeface="Arial"/>
              </a:rPr>
              <a:t>Cleanup User Data after Admin Deletes User </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Display Candidate List Video Resumes</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Allow Disable &amp; Enable Users as </a:t>
            </a:r>
            <a:r>
              <a:rPr lang="en-US" sz="2000" dirty="0" smtClean="0">
                <a:latin typeface="Arial"/>
                <a:cs typeface="Arial"/>
              </a:rPr>
              <a:t>Admin</a:t>
            </a:r>
            <a:endParaRPr lang="en-US" sz="2000" dirty="0">
              <a:latin typeface="Arial"/>
              <a:cs typeface="Arial"/>
            </a:endParaRPr>
          </a:p>
          <a:p>
            <a:pPr marL="514350" indent="-341313">
              <a:lnSpc>
                <a:spcPct val="150000"/>
              </a:lnSpc>
              <a:spcBef>
                <a:spcPct val="0"/>
              </a:spcBef>
              <a:buFont typeface="Wingdings" panose="05000000000000000000" pitchFamily="2" charset="2"/>
              <a:buChar char="§"/>
              <a:defRPr/>
            </a:pPr>
            <a:r>
              <a:rPr lang="en-US" sz="2000" dirty="0">
                <a:latin typeface="Arial"/>
                <a:cs typeface="Arial"/>
              </a:rPr>
              <a:t>Handle Expired Job Post Exceptions </a:t>
            </a:r>
            <a:endParaRPr lang="en-US" sz="2000" dirty="0" smtClean="0">
              <a:latin typeface="Arial"/>
              <a:cs typeface="Arial"/>
            </a:endParaRP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Display correct date and time in messages</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Remove expired jobs from available job listing</a:t>
            </a: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Display job description in clear text format </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Google Login profile creation </a:t>
            </a:r>
            <a:endParaRPr lang="en-US" altLang="en-US" sz="2000" dirty="0">
              <a:latin typeface="Arial"/>
              <a:cs typeface="Arial"/>
            </a:endParaRP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Add skills with special characters</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Uploading Profile Picture file type verification </a:t>
            </a:r>
            <a:endParaRPr lang="en-US" sz="2000" dirty="0" smtClean="0">
              <a:latin typeface="Arial"/>
              <a:cs typeface="Arial"/>
            </a:endParaRPr>
          </a:p>
          <a:p>
            <a:pPr marL="514350" indent="-341313">
              <a:lnSpc>
                <a:spcPct val="150000"/>
              </a:lnSpc>
              <a:spcBef>
                <a:spcPct val="0"/>
              </a:spcBef>
              <a:buFont typeface="Wingdings" panose="05000000000000000000" pitchFamily="2" charset="2"/>
              <a:buChar char="§"/>
              <a:defRPr/>
            </a:pPr>
            <a:r>
              <a:rPr lang="en-US" altLang="en-US" sz="2000" dirty="0">
                <a:latin typeface="Arial"/>
                <a:cs typeface="Arial"/>
              </a:rPr>
              <a:t>Unable to reply messages </a:t>
            </a:r>
            <a:r>
              <a:rPr lang="en-US" altLang="en-US" sz="2000" dirty="0" smtClean="0">
                <a:latin typeface="Arial"/>
                <a:cs typeface="Arial"/>
              </a:rPr>
              <a:t>correctly</a:t>
            </a:r>
          </a:p>
          <a:p>
            <a:pPr marL="514350" indent="-341313">
              <a:lnSpc>
                <a:spcPct val="150000"/>
              </a:lnSpc>
              <a:spcBef>
                <a:spcPct val="0"/>
              </a:spcBef>
              <a:buFont typeface="Wingdings" panose="05000000000000000000" pitchFamily="2" charset="2"/>
              <a:buChar char="§"/>
              <a:defRPr/>
            </a:pPr>
            <a:r>
              <a:rPr lang="en-US" sz="2000" dirty="0">
                <a:latin typeface="Arial"/>
                <a:cs typeface="Arial"/>
              </a:rPr>
              <a:t>Display Confirmation Message after Password Change </a:t>
            </a:r>
          </a:p>
          <a:p>
            <a:pPr marL="514350" indent="-341313">
              <a:lnSpc>
                <a:spcPct val="150000"/>
              </a:lnSpc>
              <a:spcBef>
                <a:spcPct val="0"/>
              </a:spcBef>
              <a:buFont typeface="Wingdings" panose="05000000000000000000" pitchFamily="2" charset="2"/>
              <a:buChar char="§"/>
              <a:defRPr/>
            </a:pPr>
            <a:endParaRPr lang="en-US" altLang="en-US" sz="2000" dirty="0">
              <a:latin typeface="Arial"/>
              <a:cs typeface="Arial"/>
            </a:endParaRPr>
          </a:p>
          <a:p>
            <a:pPr marL="514350" indent="-514350">
              <a:spcBef>
                <a:spcPct val="0"/>
              </a:spcBef>
              <a:buFont typeface="Wingdings" panose="05000000000000000000" pitchFamily="2" charset="2"/>
              <a:buChar char="§"/>
              <a:defRPr/>
            </a:pPr>
            <a:endParaRPr lang="en-US" altLang="en-US" sz="2000" dirty="0">
              <a:latin typeface="Arial"/>
              <a:cs typeface="Arial"/>
            </a:endParaRPr>
          </a:p>
          <a:p>
            <a:pPr marL="514350" indent="-514350">
              <a:spcBef>
                <a:spcPct val="0"/>
              </a:spcBef>
              <a:buFont typeface="Wingdings" panose="05000000000000000000" pitchFamily="2" charset="2"/>
              <a:buChar char="§"/>
              <a:defRPr/>
            </a:pPr>
            <a:endParaRPr lang="en-US" sz="2000" dirty="0" smtClean="0">
              <a:latin typeface="Arial"/>
              <a:cs typeface="Arial"/>
            </a:endParaRPr>
          </a:p>
          <a:p>
            <a:pPr marL="514350" indent="-514350">
              <a:spcBef>
                <a:spcPct val="0"/>
              </a:spcBef>
              <a:buFont typeface="Wingdings" panose="05000000000000000000" pitchFamily="2" charset="2"/>
              <a:buChar char="§"/>
              <a:defRPr/>
            </a:pPr>
            <a:endParaRPr lang="en-US" sz="2000" dirty="0">
              <a:latin typeface="Arial"/>
              <a:cs typeface="Arial"/>
            </a:endParaRPr>
          </a:p>
          <a:p>
            <a:pPr marL="514350" indent="-514350">
              <a:spcBef>
                <a:spcPct val="0"/>
              </a:spcBef>
              <a:buFont typeface="Wingdings" panose="05000000000000000000" pitchFamily="2" charset="2"/>
              <a:buChar char="§"/>
              <a:defRPr/>
            </a:pPr>
            <a:endParaRPr lang="en-US" sz="2000" dirty="0">
              <a:latin typeface="Arial"/>
              <a:cs typeface="Arial"/>
            </a:endParaRPr>
          </a:p>
          <a:p>
            <a:pPr marL="514350" indent="-514350">
              <a:spcBef>
                <a:spcPct val="0"/>
              </a:spcBef>
              <a:buFont typeface="Wingdings" panose="05000000000000000000" pitchFamily="2" charset="2"/>
              <a:buChar char="§"/>
              <a:defRPr/>
            </a:pPr>
            <a:endParaRPr lang="en-US" altLang="en-US" sz="2000" dirty="0" smtClean="0">
              <a:latin typeface="Arial"/>
              <a:cs typeface="Arial"/>
            </a:endParaRPr>
          </a:p>
          <a:p>
            <a:endParaRPr lang="en-US" sz="2000" dirty="0"/>
          </a:p>
        </p:txBody>
      </p:sp>
      <p:sp>
        <p:nvSpPr>
          <p:cNvPr id="5" name="Content Placeholder 2"/>
          <p:cNvSpPr txBox="1">
            <a:spLocks/>
          </p:cNvSpPr>
          <p:nvPr/>
        </p:nvSpPr>
        <p:spPr>
          <a:xfrm>
            <a:off x="6165286" y="1600193"/>
            <a:ext cx="5383902" cy="49993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spcBef>
                <a:spcPct val="0"/>
              </a:spcBef>
              <a:buFont typeface="Wingdings" panose="05000000000000000000" pitchFamily="2" charset="2"/>
              <a:buChar char="§"/>
              <a:defRPr/>
            </a:pPr>
            <a:endParaRPr lang="en-US" altLang="en-US" sz="2000" dirty="0" smtClean="0">
              <a:latin typeface="Arial"/>
              <a:cs typeface="Arial"/>
            </a:endParaRPr>
          </a:p>
          <a:p>
            <a:endParaRPr lang="en-US" sz="2400" dirty="0"/>
          </a:p>
        </p:txBody>
      </p:sp>
      <p:sp>
        <p:nvSpPr>
          <p:cNvPr id="6" name="Title 1"/>
          <p:cNvSpPr txBox="1">
            <a:spLocks/>
          </p:cNvSpPr>
          <p:nvPr/>
        </p:nvSpPr>
        <p:spPr>
          <a:xfrm>
            <a:off x="391053" y="1045556"/>
            <a:ext cx="7811250" cy="554637"/>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700" dirty="0">
                <a:solidFill>
                  <a:schemeClr val="tx1">
                    <a:lumMod val="75000"/>
                    <a:lumOff val="25000"/>
                  </a:schemeClr>
                </a:solidFill>
                <a:latin typeface="Arial"/>
                <a:ea typeface="+mn-ea"/>
                <a:cs typeface="Arial"/>
              </a:rPr>
              <a:t>Version 5.0 does not do the following: </a:t>
            </a:r>
          </a:p>
        </p:txBody>
      </p:sp>
      <p:sp>
        <p:nvSpPr>
          <p:cNvPr id="7" name="Slide Number Placeholder 6"/>
          <p:cNvSpPr>
            <a:spLocks noGrp="1"/>
          </p:cNvSpPr>
          <p:nvPr>
            <p:ph type="sldNum" sz="quarter" idx="12"/>
          </p:nvPr>
        </p:nvSpPr>
        <p:spPr/>
        <p:txBody>
          <a:bodyPr/>
          <a:lstStyle/>
          <a:p>
            <a:fld id="{1C6C967C-6C51-4A62-99EE-F9954FA53C59}" type="slidenum">
              <a:rPr lang="en-US" smtClean="0"/>
              <a:t>5</a:t>
            </a:fld>
            <a:endParaRPr lang="en-US"/>
          </a:p>
        </p:txBody>
      </p:sp>
    </p:spTree>
    <p:extLst>
      <p:ext uri="{BB962C8B-B14F-4D97-AF65-F5344CB8AC3E}">
        <p14:creationId xmlns:p14="http://schemas.microsoft.com/office/powerpoint/2010/main" val="3926028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986" y="388620"/>
            <a:ext cx="10260056" cy="6469380"/>
          </a:xfrm>
          <a:prstGeom prst="rect">
            <a:avLst/>
          </a:prstGeom>
        </p:spPr>
      </p:pic>
      <p:sp>
        <p:nvSpPr>
          <p:cNvPr id="2" name="Title 1"/>
          <p:cNvSpPr>
            <a:spLocks noGrp="1"/>
          </p:cNvSpPr>
          <p:nvPr>
            <p:ph type="title"/>
          </p:nvPr>
        </p:nvSpPr>
        <p:spPr>
          <a:xfrm>
            <a:off x="255201" y="67765"/>
            <a:ext cx="8596668" cy="529135"/>
          </a:xfrm>
        </p:spPr>
        <p:txBody>
          <a:bodyPr>
            <a:normAutofit/>
          </a:bodyPr>
          <a:lstStyle/>
          <a:p>
            <a:r>
              <a:rPr lang="en-US" sz="2800" dirty="0" smtClean="0"/>
              <a:t>Gantt Chart</a:t>
            </a:r>
            <a:endParaRPr lang="en-US" sz="2800" dirty="0"/>
          </a:p>
        </p:txBody>
      </p:sp>
      <p:sp>
        <p:nvSpPr>
          <p:cNvPr id="5" name="Slide Number Placeholder 4"/>
          <p:cNvSpPr>
            <a:spLocks noGrp="1"/>
          </p:cNvSpPr>
          <p:nvPr>
            <p:ph type="sldNum" sz="quarter" idx="12"/>
          </p:nvPr>
        </p:nvSpPr>
        <p:spPr/>
        <p:txBody>
          <a:bodyPr/>
          <a:lstStyle/>
          <a:p>
            <a:fld id="{1C6C967C-6C51-4A62-99EE-F9954FA53C59}" type="slidenum">
              <a:rPr lang="en-US" smtClean="0"/>
              <a:t>6</a:t>
            </a:fld>
            <a:endParaRPr lang="en-US"/>
          </a:p>
        </p:txBody>
      </p:sp>
    </p:spTree>
    <p:extLst>
      <p:ext uri="{BB962C8B-B14F-4D97-AF65-F5344CB8AC3E}">
        <p14:creationId xmlns:p14="http://schemas.microsoft.com/office/powerpoint/2010/main" val="1552809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14" y="198120"/>
            <a:ext cx="4946226" cy="731520"/>
          </a:xfrm>
        </p:spPr>
        <p:txBody>
          <a:bodyPr/>
          <a:lstStyle/>
          <a:p>
            <a:r>
              <a:rPr lang="en-US" dirty="0" smtClean="0"/>
              <a:t>Main User Stories</a:t>
            </a:r>
            <a:endParaRPr lang="en-US" dirty="0"/>
          </a:p>
        </p:txBody>
      </p:sp>
      <p:sp>
        <p:nvSpPr>
          <p:cNvPr id="3" name="Content Placeholder 2"/>
          <p:cNvSpPr>
            <a:spLocks noGrp="1"/>
          </p:cNvSpPr>
          <p:nvPr>
            <p:ph idx="1"/>
          </p:nvPr>
        </p:nvSpPr>
        <p:spPr>
          <a:xfrm>
            <a:off x="838200" y="1087015"/>
            <a:ext cx="7090458" cy="5420138"/>
          </a:xfrm>
        </p:spPr>
        <p:txBody>
          <a:bodyPr>
            <a:normAutofit fontScale="92500" lnSpcReduction="10000"/>
          </a:bodyPr>
          <a:lstStyle/>
          <a:p>
            <a:r>
              <a:rPr lang="en-US" sz="2400" dirty="0"/>
              <a:t>Upload Video Resume to VJF YouTube Channel</a:t>
            </a:r>
          </a:p>
          <a:p>
            <a:r>
              <a:rPr lang="en-US" sz="2400" dirty="0"/>
              <a:t>Restore Trashed Message to Mailbox</a:t>
            </a:r>
          </a:p>
          <a:p>
            <a:r>
              <a:rPr lang="en-US" sz="2400" dirty="0"/>
              <a:t>Test Student Features</a:t>
            </a:r>
          </a:p>
          <a:p>
            <a:r>
              <a:rPr lang="en-US" sz="2400" dirty="0"/>
              <a:t>Test Employer </a:t>
            </a:r>
            <a:r>
              <a:rPr lang="en-US" sz="2400" dirty="0" smtClean="0"/>
              <a:t>Features</a:t>
            </a:r>
          </a:p>
          <a:p>
            <a:r>
              <a:rPr lang="en-US" sz="2400" dirty="0"/>
              <a:t>Test </a:t>
            </a:r>
            <a:r>
              <a:rPr lang="en-US" sz="2400" dirty="0" smtClean="0"/>
              <a:t>Admin Features</a:t>
            </a:r>
          </a:p>
          <a:p>
            <a:r>
              <a:rPr lang="en-US" sz="2400" dirty="0"/>
              <a:t>Create Profile Completion </a:t>
            </a:r>
            <a:r>
              <a:rPr lang="en-US" sz="2400" dirty="0" smtClean="0"/>
              <a:t>Graph</a:t>
            </a:r>
            <a:endParaRPr lang="en-US" sz="2400" dirty="0"/>
          </a:p>
          <a:p>
            <a:r>
              <a:rPr lang="en-US" sz="2400" dirty="0"/>
              <a:t>View Cover Letter as Employer</a:t>
            </a:r>
          </a:p>
          <a:p>
            <a:r>
              <a:rPr lang="en-US" sz="2400" dirty="0"/>
              <a:t>Upload Cover Letter as Student</a:t>
            </a:r>
          </a:p>
          <a:p>
            <a:r>
              <a:rPr lang="en-US" sz="2400" dirty="0"/>
              <a:t>Create listing of the students Applied Jobs</a:t>
            </a:r>
          </a:p>
          <a:p>
            <a:r>
              <a:rPr lang="en-US" sz="2400" dirty="0" smtClean="0"/>
              <a:t>Test </a:t>
            </a:r>
            <a:r>
              <a:rPr lang="en-US" sz="2400" dirty="0"/>
              <a:t>the Replace PDF and Video Resume.</a:t>
            </a:r>
          </a:p>
          <a:p>
            <a:r>
              <a:rPr lang="en-US" sz="2400" dirty="0"/>
              <a:t>Clone Closed Job Posting as Employer</a:t>
            </a:r>
          </a:p>
          <a:p>
            <a:r>
              <a:rPr lang="en-US" sz="2400" dirty="0"/>
              <a:t>Increase The Restrictions of Guest Accounts</a:t>
            </a:r>
          </a:p>
          <a:p>
            <a:endParaRPr lang="en-US" sz="2400" dirty="0"/>
          </a:p>
        </p:txBody>
      </p:sp>
      <p:sp>
        <p:nvSpPr>
          <p:cNvPr id="5" name="Slide Number Placeholder 4"/>
          <p:cNvSpPr>
            <a:spLocks noGrp="1"/>
          </p:cNvSpPr>
          <p:nvPr>
            <p:ph type="sldNum" sz="quarter" idx="12"/>
          </p:nvPr>
        </p:nvSpPr>
        <p:spPr/>
        <p:txBody>
          <a:bodyPr/>
          <a:lstStyle/>
          <a:p>
            <a:fld id="{1C6C967C-6C51-4A62-99EE-F9954FA53C59}" type="slidenum">
              <a:rPr lang="en-US" smtClean="0"/>
              <a:t>7</a:t>
            </a:fld>
            <a:endParaRPr lang="en-US"/>
          </a:p>
        </p:txBody>
      </p:sp>
    </p:spTree>
    <p:extLst>
      <p:ext uri="{BB962C8B-B14F-4D97-AF65-F5344CB8AC3E}">
        <p14:creationId xmlns:p14="http://schemas.microsoft.com/office/powerpoint/2010/main" val="3671511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21" y="371061"/>
            <a:ext cx="4225970" cy="742122"/>
          </a:xfrm>
        </p:spPr>
        <p:txBody>
          <a:bodyPr>
            <a:normAutofit/>
          </a:bodyPr>
          <a:lstStyle/>
          <a:p>
            <a:r>
              <a:rPr lang="en-US" dirty="0" smtClean="0"/>
              <a:t>Stability Fixes</a:t>
            </a:r>
            <a:endParaRPr lang="en-US" dirty="0"/>
          </a:p>
        </p:txBody>
      </p:sp>
      <p:sp>
        <p:nvSpPr>
          <p:cNvPr id="3" name="Content Placeholder 2"/>
          <p:cNvSpPr>
            <a:spLocks noGrp="1"/>
          </p:cNvSpPr>
          <p:nvPr>
            <p:ph idx="1"/>
          </p:nvPr>
        </p:nvSpPr>
        <p:spPr>
          <a:xfrm>
            <a:off x="569358" y="1230243"/>
            <a:ext cx="5498179" cy="5340626"/>
          </a:xfrm>
        </p:spPr>
        <p:txBody>
          <a:bodyPr>
            <a:normAutofit/>
          </a:bodyPr>
          <a:lstStyle/>
          <a:p>
            <a:pPr>
              <a:buFont typeface="Wingdings" panose="05000000000000000000" pitchFamily="2" charset="2"/>
              <a:buChar char="ü"/>
            </a:pPr>
            <a:r>
              <a:rPr lang="en-US" sz="2200" dirty="0" smtClean="0"/>
              <a:t>Enable </a:t>
            </a:r>
            <a:r>
              <a:rPr lang="en-US" sz="2200" dirty="0"/>
              <a:t>Message Replies</a:t>
            </a:r>
          </a:p>
          <a:p>
            <a:pPr>
              <a:buFont typeface="Wingdings" panose="05000000000000000000" pitchFamily="2" charset="2"/>
              <a:buChar char="ü"/>
            </a:pPr>
            <a:r>
              <a:rPr lang="en-US" sz="2200" dirty="0"/>
              <a:t>Fix Skills Not Displaying Correct Characters</a:t>
            </a:r>
          </a:p>
          <a:p>
            <a:pPr>
              <a:buFont typeface="Wingdings" panose="05000000000000000000" pitchFamily="2" charset="2"/>
              <a:buChar char="ü"/>
            </a:pPr>
            <a:r>
              <a:rPr lang="en-US" sz="2200" dirty="0"/>
              <a:t>Display Candidate List Video Resumes</a:t>
            </a:r>
          </a:p>
          <a:p>
            <a:pPr>
              <a:buFont typeface="Wingdings" panose="05000000000000000000" pitchFamily="2" charset="2"/>
              <a:buChar char="ü"/>
            </a:pPr>
            <a:r>
              <a:rPr lang="en-US" sz="2200" dirty="0"/>
              <a:t>Disable Admin Self Delete</a:t>
            </a:r>
          </a:p>
          <a:p>
            <a:pPr>
              <a:buFont typeface="Wingdings" panose="05000000000000000000" pitchFamily="2" charset="2"/>
              <a:buChar char="ü"/>
            </a:pPr>
            <a:r>
              <a:rPr lang="en-US" sz="2200" dirty="0"/>
              <a:t>Display Unread Messages Notifications on Home Page</a:t>
            </a:r>
          </a:p>
          <a:p>
            <a:pPr>
              <a:buFont typeface="Wingdings" panose="05000000000000000000" pitchFamily="2" charset="2"/>
              <a:buChar char="ü"/>
            </a:pPr>
            <a:r>
              <a:rPr lang="en-US" sz="2200" dirty="0"/>
              <a:t>Send Message to Employer as Admin</a:t>
            </a:r>
          </a:p>
          <a:p>
            <a:pPr>
              <a:buFont typeface="Wingdings" panose="05000000000000000000" pitchFamily="2" charset="2"/>
              <a:buChar char="ü"/>
            </a:pPr>
            <a:r>
              <a:rPr lang="en-US" sz="2200" dirty="0"/>
              <a:t>Handle All Job Post </a:t>
            </a:r>
            <a:r>
              <a:rPr lang="en-US" sz="2200" dirty="0" smtClean="0"/>
              <a:t>Exceptions</a:t>
            </a:r>
          </a:p>
          <a:p>
            <a:pPr>
              <a:buFont typeface="Wingdings" panose="05000000000000000000" pitchFamily="2" charset="2"/>
              <a:buChar char="ü"/>
            </a:pPr>
            <a:r>
              <a:rPr lang="en-US" sz="2200" dirty="0" smtClean="0"/>
              <a:t>Change Password.</a:t>
            </a:r>
          </a:p>
          <a:p>
            <a:pPr>
              <a:buFont typeface="Wingdings" panose="05000000000000000000" pitchFamily="2" charset="2"/>
              <a:buChar char="ü"/>
            </a:pPr>
            <a:r>
              <a:rPr lang="en-US" sz="2200" dirty="0"/>
              <a:t>Fix empty skill holders for matched jobs</a:t>
            </a:r>
          </a:p>
          <a:p>
            <a:pPr>
              <a:buFont typeface="Wingdings" panose="05000000000000000000" pitchFamily="2" charset="2"/>
              <a:buChar char="ü"/>
            </a:pPr>
            <a:endParaRPr lang="en-US" sz="2400" dirty="0" smtClean="0"/>
          </a:p>
        </p:txBody>
      </p:sp>
      <p:sp>
        <p:nvSpPr>
          <p:cNvPr id="4" name="Content Placeholder 2"/>
          <p:cNvSpPr txBox="1">
            <a:spLocks/>
          </p:cNvSpPr>
          <p:nvPr/>
        </p:nvSpPr>
        <p:spPr>
          <a:xfrm>
            <a:off x="5548745" y="1825625"/>
            <a:ext cx="5216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Content Placeholder 2"/>
          <p:cNvSpPr txBox="1">
            <a:spLocks/>
          </p:cNvSpPr>
          <p:nvPr/>
        </p:nvSpPr>
        <p:spPr>
          <a:xfrm>
            <a:off x="6039074" y="1230243"/>
            <a:ext cx="5498178" cy="53406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US" sz="2200" dirty="0" smtClean="0"/>
              <a:t>Fix Skills Not Displaying Correct Characters</a:t>
            </a:r>
          </a:p>
          <a:p>
            <a:pPr>
              <a:buFont typeface="Wingdings" panose="05000000000000000000" pitchFamily="2" charset="2"/>
              <a:buChar char="ü"/>
            </a:pPr>
            <a:r>
              <a:rPr lang="en-US" sz="2200" dirty="0"/>
              <a:t>Delete All User Files When Admin </a:t>
            </a:r>
            <a:r>
              <a:rPr lang="en-US" sz="2200" dirty="0" smtClean="0"/>
              <a:t>Deletes User</a:t>
            </a:r>
          </a:p>
          <a:p>
            <a:pPr>
              <a:buFont typeface="Wingdings" panose="05000000000000000000" pitchFamily="2" charset="2"/>
              <a:buChar char="ü"/>
            </a:pPr>
            <a:r>
              <a:rPr lang="en-US" sz="2200" dirty="0" smtClean="0"/>
              <a:t>Fix Job description displaying unwanted HTML tags</a:t>
            </a:r>
          </a:p>
          <a:p>
            <a:pPr>
              <a:buFont typeface="Wingdings" panose="05000000000000000000" pitchFamily="2" charset="2"/>
              <a:buChar char="ü"/>
            </a:pPr>
            <a:r>
              <a:rPr lang="en-US" sz="2200" dirty="0"/>
              <a:t>Send A Message Through Job Match </a:t>
            </a:r>
            <a:r>
              <a:rPr lang="en-US" sz="2200" dirty="0" smtClean="0"/>
              <a:t>Page</a:t>
            </a:r>
          </a:p>
          <a:p>
            <a:pPr>
              <a:buFont typeface="Wingdings" panose="05000000000000000000" pitchFamily="2" charset="2"/>
              <a:buChar char="ü"/>
            </a:pPr>
            <a:r>
              <a:rPr lang="en-US" sz="2200" dirty="0"/>
              <a:t>Stop </a:t>
            </a:r>
            <a:r>
              <a:rPr lang="en-US" sz="2200" dirty="0" smtClean="0"/>
              <a:t>Firefox </a:t>
            </a:r>
            <a:r>
              <a:rPr lang="en-US" sz="2200" dirty="0"/>
              <a:t>From Discarding Blank Email Alerts</a:t>
            </a:r>
          </a:p>
          <a:p>
            <a:pPr>
              <a:buFont typeface="Wingdings" panose="05000000000000000000" pitchFamily="2" charset="2"/>
              <a:buChar char="ü"/>
            </a:pPr>
            <a:r>
              <a:rPr lang="en-US" sz="2200" dirty="0"/>
              <a:t>Handle LinkedIn Sync Exception</a:t>
            </a:r>
          </a:p>
          <a:p>
            <a:pPr>
              <a:buFont typeface="Wingdings" panose="05000000000000000000" pitchFamily="2" charset="2"/>
              <a:buChar char="ü"/>
            </a:pPr>
            <a:r>
              <a:rPr lang="en-US" sz="2200" dirty="0"/>
              <a:t>Fix Repeated Job Match Notifications</a:t>
            </a:r>
          </a:p>
          <a:p>
            <a:pPr>
              <a:buFont typeface="Wingdings" panose="05000000000000000000" pitchFamily="2" charset="2"/>
              <a:buChar char="ü"/>
            </a:pPr>
            <a:endParaRPr lang="en-US" sz="2200" dirty="0" smtClean="0"/>
          </a:p>
          <a:p>
            <a:pPr>
              <a:buFont typeface="Wingdings" panose="05000000000000000000" pitchFamily="2" charset="2"/>
              <a:buChar char="ü"/>
            </a:pPr>
            <a:endParaRPr lang="en-US" sz="2400" dirty="0"/>
          </a:p>
        </p:txBody>
      </p:sp>
      <p:sp>
        <p:nvSpPr>
          <p:cNvPr id="7" name="Slide Number Placeholder 6"/>
          <p:cNvSpPr>
            <a:spLocks noGrp="1"/>
          </p:cNvSpPr>
          <p:nvPr>
            <p:ph type="sldNum" sz="quarter" idx="12"/>
          </p:nvPr>
        </p:nvSpPr>
        <p:spPr/>
        <p:txBody>
          <a:bodyPr/>
          <a:lstStyle/>
          <a:p>
            <a:fld id="{1C6C967C-6C51-4A62-99EE-F9954FA53C59}" type="slidenum">
              <a:rPr lang="en-US" smtClean="0"/>
              <a:t>8</a:t>
            </a:fld>
            <a:endParaRPr lang="en-US"/>
          </a:p>
        </p:txBody>
      </p:sp>
    </p:spTree>
    <p:extLst>
      <p:ext uri="{BB962C8B-B14F-4D97-AF65-F5344CB8AC3E}">
        <p14:creationId xmlns:p14="http://schemas.microsoft.com/office/powerpoint/2010/main" val="125542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14" y="198120"/>
            <a:ext cx="4946226" cy="731520"/>
          </a:xfrm>
        </p:spPr>
        <p:txBody>
          <a:bodyPr/>
          <a:lstStyle/>
          <a:p>
            <a:r>
              <a:rPr lang="en-US" dirty="0" smtClean="0"/>
              <a:t>Main User Stories</a:t>
            </a:r>
            <a:endParaRPr lang="en-US" dirty="0"/>
          </a:p>
        </p:txBody>
      </p:sp>
      <p:sp>
        <p:nvSpPr>
          <p:cNvPr id="3" name="Content Placeholder 2"/>
          <p:cNvSpPr>
            <a:spLocks noGrp="1"/>
          </p:cNvSpPr>
          <p:nvPr>
            <p:ph idx="1"/>
          </p:nvPr>
        </p:nvSpPr>
        <p:spPr>
          <a:xfrm>
            <a:off x="723900" y="2035705"/>
            <a:ext cx="8831580" cy="1484735"/>
          </a:xfrm>
        </p:spPr>
        <p:txBody>
          <a:bodyPr>
            <a:normAutofit/>
          </a:bodyPr>
          <a:lstStyle/>
          <a:p>
            <a:r>
              <a:rPr lang="en-US" sz="2400" dirty="0"/>
              <a:t>Number of bugs fixed during new system release: </a:t>
            </a:r>
            <a:r>
              <a:rPr lang="en-US" sz="2400" b="1" dirty="0"/>
              <a:t>53</a:t>
            </a:r>
            <a:endParaRPr lang="en-US" sz="2400" dirty="0"/>
          </a:p>
          <a:p>
            <a:r>
              <a:rPr lang="en-US" sz="2400" dirty="0"/>
              <a:t>Number of new features added: </a:t>
            </a:r>
            <a:r>
              <a:rPr lang="en-US" sz="2400" b="1" dirty="0"/>
              <a:t>10</a:t>
            </a:r>
            <a:endParaRPr lang="en-US" sz="2400" dirty="0"/>
          </a:p>
          <a:p>
            <a:endParaRPr lang="en-US" sz="2400" dirty="0"/>
          </a:p>
        </p:txBody>
      </p:sp>
      <p:sp>
        <p:nvSpPr>
          <p:cNvPr id="5" name="Slide Number Placeholder 4"/>
          <p:cNvSpPr>
            <a:spLocks noGrp="1"/>
          </p:cNvSpPr>
          <p:nvPr>
            <p:ph type="sldNum" sz="quarter" idx="12"/>
          </p:nvPr>
        </p:nvSpPr>
        <p:spPr/>
        <p:txBody>
          <a:bodyPr/>
          <a:lstStyle/>
          <a:p>
            <a:fld id="{1C6C967C-6C51-4A62-99EE-F9954FA53C59}" type="slidenum">
              <a:rPr lang="en-US" smtClean="0"/>
              <a:t>9</a:t>
            </a:fld>
            <a:endParaRPr lang="en-US"/>
          </a:p>
        </p:txBody>
      </p:sp>
    </p:spTree>
    <p:extLst>
      <p:ext uri="{BB962C8B-B14F-4D97-AF65-F5344CB8AC3E}">
        <p14:creationId xmlns:p14="http://schemas.microsoft.com/office/powerpoint/2010/main" val="1387036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10826</TotalTime>
  <Words>2003</Words>
  <Application>Microsoft Macintosh PowerPoint</Application>
  <PresentationFormat>Widescreen</PresentationFormat>
  <Paragraphs>408</Paragraphs>
  <Slides>32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MS PGothic</vt:lpstr>
      <vt:lpstr>ＭＳ Ｐゴシック</vt:lpstr>
      <vt:lpstr>Times New Roman</vt:lpstr>
      <vt:lpstr>Trebuchet MS</vt:lpstr>
      <vt:lpstr>Wingdings</vt:lpstr>
      <vt:lpstr>Wingdings 3</vt:lpstr>
      <vt:lpstr>Arial</vt:lpstr>
      <vt:lpstr>Facet</vt:lpstr>
      <vt:lpstr>Virtual Job Fair v6.0</vt:lpstr>
      <vt:lpstr>Acknowledgment</vt:lpstr>
      <vt:lpstr>Problem Definition</vt:lpstr>
      <vt:lpstr>Current System Limitations</vt:lpstr>
      <vt:lpstr>System Limitations (Cont.)</vt:lpstr>
      <vt:lpstr>Gantt Chart</vt:lpstr>
      <vt:lpstr>Main User Stories</vt:lpstr>
      <vt:lpstr>Stability Fixes</vt:lpstr>
      <vt:lpstr>Main User Stories</vt:lpstr>
      <vt:lpstr>Use Case for YouTube Video Resume Upload</vt:lpstr>
      <vt:lpstr>Video Resume Upload Sequence Diagram</vt:lpstr>
      <vt:lpstr>Use Case for Apply for Job</vt:lpstr>
      <vt:lpstr>Apply for Job Sequence Diagram</vt:lpstr>
      <vt:lpstr>System Architecture</vt:lpstr>
      <vt:lpstr>System Decomposition</vt:lpstr>
      <vt:lpstr>System Deployment</vt:lpstr>
      <vt:lpstr>Persistent Data</vt:lpstr>
      <vt:lpstr>Security and Privacy</vt:lpstr>
      <vt:lpstr>Class Diagram for YouTube Video Resume Upload</vt:lpstr>
      <vt:lpstr>State Diagram for YouTube Video Resume Upload</vt:lpstr>
      <vt:lpstr>Class Diagram for Apply Job</vt:lpstr>
      <vt:lpstr>State Diagram for Apply Job</vt:lpstr>
      <vt:lpstr>Algorithm used to Upload Video Resume</vt:lpstr>
      <vt:lpstr>Algorithm used for Apply Job</vt:lpstr>
      <vt:lpstr>Test Cases for uploading YouTube Video Resume:</vt:lpstr>
      <vt:lpstr>Test Cases for Apply Job</vt:lpstr>
      <vt:lpstr>Admin Test Suites Features</vt:lpstr>
      <vt:lpstr>Student Test Suites Features</vt:lpstr>
      <vt:lpstr>Student Test Suites Features (Cont.)</vt:lpstr>
      <vt:lpstr>Employer Test Suites Features:</vt:lpstr>
      <vt:lpstr>Automated Test Suite</vt:lpstr>
      <vt:lpstr>Thank you for listening…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Job Fair v6.0</dc:title>
  <dc:creator>ymalagon;ralfonso</dc:creator>
  <cp:lastModifiedBy>Rene Alfonso</cp:lastModifiedBy>
  <cp:revision>137</cp:revision>
  <dcterms:created xsi:type="dcterms:W3CDTF">2015-04-24T01:44:33Z</dcterms:created>
  <dcterms:modified xsi:type="dcterms:W3CDTF">2015-07-30T16:42:27Z</dcterms:modified>
</cp:coreProperties>
</file>