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72" r:id="rId14"/>
    <p:sldId id="273" r:id="rId15"/>
    <p:sldId id="274" r:id="rId16"/>
  </p:sldIdLst>
  <p:sldSz cx="9144000" cy="6858000" type="screen4x3"/>
  <p:notesSz cx="6946900" cy="9321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2" y="-9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DE7B-27E6-456B-AA9D-9E2BEE2722FC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B631-CA36-4A69-8E23-36FF2B5E5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DE7B-27E6-456B-AA9D-9E2BEE2722FC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B631-CA36-4A69-8E23-36FF2B5E5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DE7B-27E6-456B-AA9D-9E2BEE2722FC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B631-CA36-4A69-8E23-36FF2B5E5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DE7B-27E6-456B-AA9D-9E2BEE2722FC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B631-CA36-4A69-8E23-36FF2B5E5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DE7B-27E6-456B-AA9D-9E2BEE2722FC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B631-CA36-4A69-8E23-36FF2B5E5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DE7B-27E6-456B-AA9D-9E2BEE2722FC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B631-CA36-4A69-8E23-36FF2B5E5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DE7B-27E6-456B-AA9D-9E2BEE2722FC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B631-CA36-4A69-8E23-36FF2B5E5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DE7B-27E6-456B-AA9D-9E2BEE2722FC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B631-CA36-4A69-8E23-36FF2B5E5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DE7B-27E6-456B-AA9D-9E2BEE2722FC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B631-CA36-4A69-8E23-36FF2B5E5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DE7B-27E6-456B-AA9D-9E2BEE2722FC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B631-CA36-4A69-8E23-36FF2B5E5D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DE7B-27E6-456B-AA9D-9E2BEE2722FC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60B631-CA36-4A69-8E23-36FF2B5E5D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E60B631-CA36-4A69-8E23-36FF2B5E5D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900DE7B-27E6-456B-AA9D-9E2BEE2722FC}" type="datetimeFigureOut">
              <a:rPr lang="en-US" smtClean="0"/>
              <a:pPr/>
              <a:t>4/23/2013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27969"/>
            <a:ext cx="7772400" cy="2872481"/>
          </a:xfrm>
        </p:spPr>
        <p:txBody>
          <a:bodyPr>
            <a:noAutofit/>
          </a:bodyPr>
          <a:lstStyle/>
          <a:p>
            <a:r>
              <a:rPr lang="en-US" sz="3600" dirty="0" smtClean="0"/>
              <a:t>Project: Virtual Job Fair</a:t>
            </a:r>
            <a:br>
              <a:rPr lang="en-US" sz="3600" dirty="0" smtClean="0"/>
            </a:br>
            <a:r>
              <a:rPr lang="en-US" sz="3600" dirty="0" smtClean="0"/>
              <a:t>Students: Justin </a:t>
            </a:r>
            <a:r>
              <a:rPr lang="en-US" sz="3600" dirty="0" err="1" smtClean="0"/>
              <a:t>Korah</a:t>
            </a:r>
            <a:r>
              <a:rPr lang="en-US" sz="3600" dirty="0" smtClean="0"/>
              <a:t>, Diego Perez, Andres Gonzalez, </a:t>
            </a:r>
            <a:r>
              <a:rPr lang="en-US" sz="3600" dirty="0" err="1" smtClean="0"/>
              <a:t>Enmanuel</a:t>
            </a:r>
            <a:r>
              <a:rPr lang="en-US" sz="3600" dirty="0" smtClean="0"/>
              <a:t> </a:t>
            </a:r>
            <a:r>
              <a:rPr lang="en-US" sz="3600" dirty="0" err="1" smtClean="0"/>
              <a:t>Corvo</a:t>
            </a:r>
            <a:r>
              <a:rPr lang="en-US" sz="3600" dirty="0" smtClean="0"/>
              <a:t>, </a:t>
            </a:r>
            <a:r>
              <a:rPr lang="en-US" sz="3600" dirty="0" err="1" smtClean="0"/>
              <a:t>Tomer</a:t>
            </a:r>
            <a:r>
              <a:rPr lang="en-US" sz="3600" dirty="0" smtClean="0"/>
              <a:t> </a:t>
            </a:r>
            <a:r>
              <a:rPr lang="en-US" sz="3600" dirty="0" err="1" smtClean="0"/>
              <a:t>Doar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Mentor: </a:t>
            </a:r>
            <a:r>
              <a:rPr lang="en-US" sz="3600" dirty="0" err="1" smtClean="0"/>
              <a:t>Masoud</a:t>
            </a:r>
            <a:r>
              <a:rPr lang="en-US" sz="3600" dirty="0" smtClean="0"/>
              <a:t> </a:t>
            </a:r>
            <a:r>
              <a:rPr lang="en-US" sz="3600" dirty="0" err="1" smtClean="0"/>
              <a:t>Sadjadi</a:t>
            </a:r>
            <a:r>
              <a:rPr lang="en-US" sz="3600" dirty="0" smtClean="0"/>
              <a:t>, Juan </a:t>
            </a:r>
            <a:r>
              <a:rPr lang="en-US" sz="3600" dirty="0" err="1" smtClean="0"/>
              <a:t>Caraballo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155725"/>
          </a:xfrm>
        </p:spPr>
        <p:txBody>
          <a:bodyPr>
            <a:normAutofit lnSpcReduction="10000"/>
          </a:bodyPr>
          <a:lstStyle/>
          <a:p>
            <a:r>
              <a:rPr lang="en-US" sz="4129" b="1" dirty="0" smtClean="0">
                <a:solidFill>
                  <a:srgbClr val="FF0000"/>
                </a:solidFill>
              </a:rPr>
              <a:t>Project Presentation</a:t>
            </a:r>
          </a:p>
          <a:p>
            <a:endParaRPr lang="en-US" dirty="0" smtClean="0"/>
          </a:p>
          <a:p>
            <a:r>
              <a:rPr lang="en-US" dirty="0" smtClean="0"/>
              <a:t>CIS 4911 Senior Project</a:t>
            </a:r>
          </a:p>
          <a:p>
            <a:r>
              <a:rPr lang="en-US" dirty="0" smtClean="0"/>
              <a:t>School of Computing and Information Sciences</a:t>
            </a:r>
          </a:p>
          <a:p>
            <a:r>
              <a:rPr lang="en-US" dirty="0" smtClean="0"/>
              <a:t>Florida International University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60828" y="623185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04/23/2013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4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and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Security</a:t>
            </a:r>
            <a:endParaRPr lang="en-US" dirty="0" smtClean="0"/>
          </a:p>
          <a:p>
            <a:pPr lvl="1"/>
            <a:r>
              <a:rPr lang="en-US" dirty="0" smtClean="0"/>
              <a:t>User password will be hashed before it is stored in the database.</a:t>
            </a:r>
          </a:p>
          <a:p>
            <a:pPr lvl="1"/>
            <a:r>
              <a:rPr lang="en-US" dirty="0" smtClean="0"/>
              <a:t>Cross-site Scripting Prevention </a:t>
            </a:r>
          </a:p>
          <a:p>
            <a:pPr lvl="1"/>
            <a:r>
              <a:rPr lang="en-US" dirty="0" smtClean="0"/>
              <a:t>Administrator </a:t>
            </a:r>
            <a:r>
              <a:rPr lang="en-US" dirty="0"/>
              <a:t>will be able to disable users and delete jobs </a:t>
            </a:r>
            <a:endParaRPr lang="en-US" dirty="0" smtClean="0"/>
          </a:p>
          <a:p>
            <a:pPr lvl="1"/>
            <a:r>
              <a:rPr lang="en-US" dirty="0" smtClean="0"/>
              <a:t>Only an employer that has been checked by admin will be able to have a profile</a:t>
            </a:r>
          </a:p>
          <a:p>
            <a:r>
              <a:rPr lang="en-US" b="1" dirty="0" smtClean="0"/>
              <a:t>Privacy</a:t>
            </a:r>
            <a:endParaRPr lang="en-US" dirty="0" smtClean="0"/>
          </a:p>
          <a:p>
            <a:pPr lvl="1"/>
            <a:r>
              <a:rPr lang="en-US" dirty="0" err="1"/>
              <a:t>Yii</a:t>
            </a:r>
            <a:r>
              <a:rPr lang="en-US" dirty="0"/>
              <a:t> access control rules </a:t>
            </a:r>
          </a:p>
          <a:p>
            <a:pPr lvl="2"/>
            <a:r>
              <a:rPr lang="en-US" dirty="0"/>
              <a:t>Who can see what data, who can do what </a:t>
            </a:r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Student will be able to message employer only if the employer gives permission</a:t>
            </a:r>
          </a:p>
          <a:p>
            <a:pPr lvl="1"/>
            <a:r>
              <a:rPr lang="en-US" dirty="0" smtClean="0"/>
              <a:t>Employers will be able to hide their contact information on their profiles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65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7620000" cy="1143000"/>
          </a:xfrm>
        </p:spPr>
        <p:txBody>
          <a:bodyPr/>
          <a:lstStyle/>
          <a:p>
            <a:r>
              <a:rPr lang="en-US" dirty="0" smtClean="0"/>
              <a:t>Minimal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telo\Desktop\ClassDiagram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24345"/>
            <a:ext cx="7974000" cy="585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62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228600"/>
            <a:ext cx="7620000" cy="1143000"/>
          </a:xfrm>
        </p:spPr>
        <p:txBody>
          <a:bodyPr/>
          <a:lstStyle/>
          <a:p>
            <a:r>
              <a:rPr lang="en-US" dirty="0" smtClean="0"/>
              <a:t>Detailed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42" y="990600"/>
            <a:ext cx="7720458" cy="5410200"/>
          </a:xfrm>
        </p:spPr>
      </p:pic>
    </p:spTree>
    <p:extLst>
      <p:ext uri="{BB962C8B-B14F-4D97-AF65-F5344CB8AC3E}">
        <p14:creationId xmlns:p14="http://schemas.microsoft.com/office/powerpoint/2010/main" val="16060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 Sunny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300" b="1" dirty="0" smtClean="0"/>
              <a:t>Test ID VJF-0020  </a:t>
            </a:r>
            <a:r>
              <a:rPr lang="en-US" sz="2300" b="1" dirty="0" smtClean="0"/>
              <a:t>LinkedIn Connect </a:t>
            </a:r>
            <a:r>
              <a:rPr lang="en-US" sz="2300" b="1" dirty="0" smtClean="0"/>
              <a:t>Sunny Day</a:t>
            </a:r>
          </a:p>
          <a:p>
            <a:r>
              <a:rPr lang="en-US" b="1" dirty="0" smtClean="0"/>
              <a:t>Purpose</a:t>
            </a:r>
          </a:p>
          <a:p>
            <a:pPr lvl="1"/>
            <a:r>
              <a:rPr lang="en-US" dirty="0" smtClean="0"/>
              <a:t>Cover Sunny Day scenario </a:t>
            </a:r>
            <a:r>
              <a:rPr lang="en-US" dirty="0" smtClean="0"/>
              <a:t>to integrate a LinkedIn profile to a student profile</a:t>
            </a:r>
            <a:endParaRPr lang="en-US" dirty="0" smtClean="0"/>
          </a:p>
          <a:p>
            <a:r>
              <a:rPr lang="en-US" b="1" dirty="0" smtClean="0"/>
              <a:t>Preconditions</a:t>
            </a:r>
          </a:p>
          <a:p>
            <a:pPr marL="868680" lvl="1" indent="-457200" fontAlgn="base"/>
            <a:r>
              <a:rPr lang="en-US" dirty="0" smtClean="0"/>
              <a:t>Student is logged into the Virtual Job Fair sire</a:t>
            </a:r>
          </a:p>
          <a:p>
            <a:pPr marL="868680" lvl="1" indent="-457200" fontAlgn="base"/>
            <a:r>
              <a:rPr lang="en-US" dirty="0" smtClean="0"/>
              <a:t>Student is at home page</a:t>
            </a:r>
            <a:endParaRPr lang="en-US" dirty="0" smtClean="0"/>
          </a:p>
          <a:p>
            <a:r>
              <a:rPr lang="en-US" b="1" dirty="0" smtClean="0"/>
              <a:t>Input</a:t>
            </a:r>
          </a:p>
          <a:p>
            <a:pPr marL="868680" lvl="1" indent="-457200"/>
            <a:r>
              <a:rPr lang="en-US" dirty="0" smtClean="0"/>
              <a:t>Student clicks on ‘My Profile’ link</a:t>
            </a:r>
          </a:p>
          <a:p>
            <a:pPr marL="868680" lvl="1" indent="-457200"/>
            <a:r>
              <a:rPr lang="en-US" dirty="0" smtClean="0"/>
              <a:t>Student clicks on ‘LinkedIn Connect’ link</a:t>
            </a:r>
          </a:p>
          <a:p>
            <a:pPr marL="868680" lvl="1" indent="-457200"/>
            <a:r>
              <a:rPr lang="en-US" dirty="0" smtClean="0"/>
              <a:t>Student enters user credentials for LinkedIn and clicks continue</a:t>
            </a:r>
          </a:p>
          <a:p>
            <a:r>
              <a:rPr lang="en-US" b="1" dirty="0" smtClean="0"/>
              <a:t>Expected Output</a:t>
            </a:r>
          </a:p>
          <a:p>
            <a:pPr marL="868680" lvl="1" indent="-457200"/>
            <a:r>
              <a:rPr lang="en-US" dirty="0" smtClean="0"/>
              <a:t>User profile is updated with complete profile information (Basic Information, Experience, Education and Skills) from LinkedIn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07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 Rainy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300" b="1" dirty="0"/>
              <a:t>Test ID VJF-0020  LinkedIn Connect </a:t>
            </a:r>
            <a:r>
              <a:rPr lang="en-US" sz="2300" b="1" dirty="0" smtClean="0"/>
              <a:t>Rainy </a:t>
            </a:r>
            <a:r>
              <a:rPr lang="en-US" sz="2300" b="1" dirty="0"/>
              <a:t>Day</a:t>
            </a:r>
          </a:p>
          <a:p>
            <a:r>
              <a:rPr lang="en-US" b="1" dirty="0"/>
              <a:t>Purpose</a:t>
            </a:r>
          </a:p>
          <a:p>
            <a:pPr lvl="1"/>
            <a:r>
              <a:rPr lang="en-US" dirty="0"/>
              <a:t>Cover </a:t>
            </a:r>
            <a:r>
              <a:rPr lang="en-US" dirty="0" smtClean="0"/>
              <a:t>Rainy </a:t>
            </a:r>
            <a:r>
              <a:rPr lang="en-US" dirty="0"/>
              <a:t>Day scenario to integrate a LinkedIn profile to a student profile</a:t>
            </a:r>
          </a:p>
          <a:p>
            <a:r>
              <a:rPr lang="en-US" b="1" dirty="0"/>
              <a:t>Preconditions</a:t>
            </a:r>
          </a:p>
          <a:p>
            <a:pPr marL="868680" lvl="1" indent="-457200" fontAlgn="base"/>
            <a:r>
              <a:rPr lang="en-US" dirty="0"/>
              <a:t>Student is logged into the Virtual Job Fair </a:t>
            </a:r>
            <a:r>
              <a:rPr lang="en-US" dirty="0" smtClean="0"/>
              <a:t>site</a:t>
            </a:r>
            <a:endParaRPr lang="en-US" dirty="0"/>
          </a:p>
          <a:p>
            <a:pPr marL="868680" lvl="1" indent="-457200" fontAlgn="base"/>
            <a:r>
              <a:rPr lang="en-US" dirty="0"/>
              <a:t>Student is at home page</a:t>
            </a:r>
          </a:p>
          <a:p>
            <a:r>
              <a:rPr lang="en-US" b="1" dirty="0"/>
              <a:t>Input</a:t>
            </a:r>
          </a:p>
          <a:p>
            <a:pPr marL="868680" lvl="1" indent="-457200"/>
            <a:r>
              <a:rPr lang="en-US" dirty="0"/>
              <a:t>Student clicks on ‘My Profile’ link</a:t>
            </a:r>
          </a:p>
          <a:p>
            <a:pPr marL="868680" lvl="1" indent="-457200"/>
            <a:r>
              <a:rPr lang="en-US" dirty="0"/>
              <a:t>Student clicks on ‘LinkedIn Connect’ link</a:t>
            </a:r>
          </a:p>
          <a:p>
            <a:pPr marL="868680" lvl="1" indent="-457200"/>
            <a:r>
              <a:rPr lang="en-US" dirty="0"/>
              <a:t>Student enters </a:t>
            </a:r>
            <a:r>
              <a:rPr lang="en-US" dirty="0" smtClean="0"/>
              <a:t>incorrect user </a:t>
            </a:r>
            <a:r>
              <a:rPr lang="en-US" dirty="0"/>
              <a:t>credentials for LinkedIn and clicks continue</a:t>
            </a:r>
          </a:p>
          <a:p>
            <a:r>
              <a:rPr lang="en-US" b="1" dirty="0"/>
              <a:t>Expected Output</a:t>
            </a:r>
          </a:p>
          <a:p>
            <a:pPr marL="868680" lvl="1" indent="-457200"/>
            <a:r>
              <a:rPr lang="en-US" dirty="0"/>
              <a:t>User </a:t>
            </a:r>
            <a:r>
              <a:rPr lang="en-US" dirty="0" smtClean="0"/>
              <a:t>is informed that login information 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04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59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>
              <a:buClr>
                <a:schemeClr val="accent1"/>
              </a:buClr>
              <a:buNone/>
            </a:pPr>
            <a:r>
              <a:rPr lang="en-US" dirty="0" smtClean="0"/>
              <a:t>Recruiters everywhere are always looking for talent at the college level to fill in internship and entry level roles. </a:t>
            </a:r>
          </a:p>
          <a:p>
            <a:pPr marL="342900" lvl="1">
              <a:buClr>
                <a:schemeClr val="accent1"/>
              </a:buClr>
            </a:pPr>
            <a:endParaRPr lang="en-US" dirty="0" smtClean="0"/>
          </a:p>
          <a:p>
            <a:pPr marL="342900" lvl="1">
              <a:buClr>
                <a:schemeClr val="accent1"/>
              </a:buClr>
            </a:pPr>
            <a:r>
              <a:rPr lang="en-US" b="1" dirty="0" smtClean="0"/>
              <a:t>Physical Interaction</a:t>
            </a:r>
          </a:p>
          <a:p>
            <a:pPr marL="708660" lvl="2">
              <a:buClr>
                <a:schemeClr val="accent1"/>
              </a:buClr>
            </a:pPr>
            <a:r>
              <a:rPr lang="en-US" dirty="0" smtClean="0"/>
              <a:t>Currently the most effective way for employers to recruit at schools is to visit them and set up presentations or attend career fairs at the school. </a:t>
            </a:r>
          </a:p>
          <a:p>
            <a:pPr marL="982980" lvl="3">
              <a:buClr>
                <a:schemeClr val="accent1"/>
              </a:buClr>
            </a:pPr>
            <a:r>
              <a:rPr lang="en-US" dirty="0" smtClean="0"/>
              <a:t>Unfortunately, not all companies have the resources and the time available to visit a substantial amount of schools	</a:t>
            </a:r>
          </a:p>
          <a:p>
            <a:pPr marL="342900" lvl="1">
              <a:buClr>
                <a:schemeClr val="accent1"/>
              </a:buClr>
            </a:pPr>
            <a:endParaRPr lang="en-US" dirty="0" smtClean="0"/>
          </a:p>
          <a:p>
            <a:pPr marL="342900" lvl="1">
              <a:buClr>
                <a:schemeClr val="accent1"/>
              </a:buClr>
            </a:pPr>
            <a:r>
              <a:rPr lang="en-US" b="1" dirty="0" smtClean="0"/>
              <a:t>Virtual Interaction</a:t>
            </a:r>
          </a:p>
          <a:p>
            <a:pPr marL="708660" lvl="2">
              <a:buClr>
                <a:schemeClr val="accent1"/>
              </a:buClr>
            </a:pPr>
            <a:r>
              <a:rPr lang="en-US" dirty="0" smtClean="0"/>
              <a:t>Universities have provided Career Sites that enable employers to post jobs along with contact info, so that students can apply.</a:t>
            </a:r>
          </a:p>
          <a:p>
            <a:pPr lvl="2"/>
            <a:r>
              <a:rPr lang="en-US" sz="1600" dirty="0" smtClean="0"/>
              <a:t>Employers are not able to virtually interview a student </a:t>
            </a:r>
          </a:p>
          <a:p>
            <a:pPr lvl="2"/>
            <a:r>
              <a:rPr lang="en-US" sz="1600" dirty="0" smtClean="0"/>
              <a:t>Employers are not able to look at student profiles, proactively searching for talent in their own time</a:t>
            </a:r>
          </a:p>
          <a:p>
            <a:pPr lvl="2"/>
            <a:r>
              <a:rPr lang="en-US" sz="1600" dirty="0" smtClean="0"/>
              <a:t>Students do not get notified of new job postings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147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" y="1562325"/>
            <a:ext cx="8153400" cy="41417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56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1028" name="Picture 4" descr="\\buffalo.cs.fiu.edu\homes\Desktop\UseCaseDiagram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85862"/>
            <a:ext cx="7260705" cy="534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08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620000" cy="1143000"/>
          </a:xfrm>
        </p:spPr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153400" cy="5715000"/>
          </a:xfrm>
        </p:spPr>
        <p:txBody>
          <a:bodyPr>
            <a:normAutofit fontScale="85000" lnSpcReduction="10000"/>
          </a:bodyPr>
          <a:lstStyle/>
          <a:p>
            <a:endParaRPr lang="en-US" dirty="0"/>
          </a:p>
          <a:p>
            <a:pPr>
              <a:buNone/>
            </a:pPr>
            <a:r>
              <a:rPr lang="en-US" sz="2100" b="1" dirty="0"/>
              <a:t>Use Case </a:t>
            </a:r>
            <a:r>
              <a:rPr lang="en-US" sz="2100" b="1" dirty="0" smtClean="0"/>
              <a:t>ID</a:t>
            </a:r>
            <a:r>
              <a:rPr lang="en-US" sz="2100" dirty="0"/>
              <a:t> </a:t>
            </a:r>
            <a:r>
              <a:rPr lang="en-US" sz="2100" b="1" dirty="0" smtClean="0"/>
              <a:t>VJF-0019 </a:t>
            </a:r>
            <a:r>
              <a:rPr lang="en-US" sz="2100" b="1" dirty="0"/>
              <a:t>Integrate </a:t>
            </a:r>
            <a:r>
              <a:rPr lang="en-US" sz="2100" b="1" dirty="0" smtClean="0"/>
              <a:t>LinkedIn to Profile</a:t>
            </a:r>
            <a:endParaRPr lang="en-US" sz="2100" b="1" dirty="0"/>
          </a:p>
          <a:p>
            <a:r>
              <a:rPr lang="en-US" b="1" dirty="0"/>
              <a:t>Description</a:t>
            </a:r>
            <a:r>
              <a:rPr lang="en-US" dirty="0"/>
              <a:t>	Get user information from LinkedIn	</a:t>
            </a:r>
          </a:p>
          <a:p>
            <a:r>
              <a:rPr lang="en-US" b="1" dirty="0"/>
              <a:t>Actor</a:t>
            </a:r>
            <a:r>
              <a:rPr lang="en-US" dirty="0"/>
              <a:t>	</a:t>
            </a:r>
            <a:r>
              <a:rPr lang="en-US" dirty="0" smtClean="0"/>
              <a:t>	Student</a:t>
            </a:r>
            <a:r>
              <a:rPr lang="en-US" dirty="0"/>
              <a:t>	</a:t>
            </a:r>
          </a:p>
          <a:p>
            <a:r>
              <a:rPr lang="en-US" b="1" dirty="0" smtClean="0"/>
              <a:t>Preconditions</a:t>
            </a:r>
            <a:r>
              <a:rPr lang="en-US" dirty="0" smtClean="0"/>
              <a:t> </a:t>
            </a:r>
          </a:p>
          <a:p>
            <a:pPr marL="868680" lvl="1" indent="-457200"/>
            <a:r>
              <a:rPr lang="en-US" dirty="0" smtClean="0"/>
              <a:t>User </a:t>
            </a:r>
            <a:r>
              <a:rPr lang="en-US" dirty="0"/>
              <a:t>is on Virtual Job </a:t>
            </a:r>
            <a:r>
              <a:rPr lang="en-US" dirty="0" smtClean="0"/>
              <a:t>Fair Site</a:t>
            </a:r>
            <a:endParaRPr lang="en-US" dirty="0"/>
          </a:p>
          <a:p>
            <a:pPr marL="868680" lvl="1" indent="-457200"/>
            <a:r>
              <a:rPr lang="en-US" dirty="0" smtClean="0"/>
              <a:t>User </a:t>
            </a:r>
            <a:r>
              <a:rPr lang="en-US" dirty="0"/>
              <a:t>is logged in	</a:t>
            </a:r>
          </a:p>
          <a:p>
            <a:r>
              <a:rPr lang="en-US" b="1" dirty="0" smtClean="0"/>
              <a:t>Steps </a:t>
            </a:r>
          </a:p>
          <a:p>
            <a:pPr marL="868680" lvl="1" indent="-457200"/>
            <a:r>
              <a:rPr lang="en-US" dirty="0" smtClean="0"/>
              <a:t>User </a:t>
            </a:r>
            <a:r>
              <a:rPr lang="en-US" dirty="0"/>
              <a:t>clicks My </a:t>
            </a:r>
            <a:r>
              <a:rPr lang="en-US" dirty="0" smtClean="0"/>
              <a:t>Profile Link</a:t>
            </a:r>
            <a:endParaRPr lang="en-US" dirty="0"/>
          </a:p>
          <a:p>
            <a:pPr marL="868680" lvl="1" indent="-457200"/>
            <a:r>
              <a:rPr lang="en-US" dirty="0" smtClean="0"/>
              <a:t>User </a:t>
            </a:r>
            <a:r>
              <a:rPr lang="en-US" dirty="0"/>
              <a:t>is redirected to his profile page</a:t>
            </a:r>
          </a:p>
          <a:p>
            <a:pPr marL="868680" lvl="1" indent="-457200"/>
            <a:r>
              <a:rPr lang="en-US" dirty="0" smtClean="0"/>
              <a:t>User </a:t>
            </a:r>
            <a:r>
              <a:rPr lang="en-US" dirty="0"/>
              <a:t>clicks on </a:t>
            </a:r>
            <a:r>
              <a:rPr lang="en-US" dirty="0" smtClean="0"/>
              <a:t>‘LinkedIn Connect’ link</a:t>
            </a:r>
            <a:endParaRPr lang="en-US" dirty="0"/>
          </a:p>
          <a:p>
            <a:pPr marL="868680" lvl="1" indent="-457200"/>
            <a:r>
              <a:rPr lang="en-US" dirty="0" smtClean="0"/>
              <a:t>User </a:t>
            </a:r>
            <a:r>
              <a:rPr lang="en-US" dirty="0"/>
              <a:t>is redirected to page where prompted for username and password for LinkedIn</a:t>
            </a:r>
          </a:p>
          <a:p>
            <a:pPr marL="868680" lvl="1" indent="-457200"/>
            <a:r>
              <a:rPr lang="en-US" dirty="0" smtClean="0"/>
              <a:t>User </a:t>
            </a:r>
            <a:r>
              <a:rPr lang="en-US" dirty="0"/>
              <a:t>enters username and password for LinkedIn and clicks continue.</a:t>
            </a:r>
          </a:p>
          <a:p>
            <a:pPr marL="868680" lvl="1" indent="-457200"/>
            <a:r>
              <a:rPr lang="en-US" dirty="0" smtClean="0"/>
              <a:t>User </a:t>
            </a:r>
            <a:r>
              <a:rPr lang="en-US" dirty="0"/>
              <a:t>is redirected to My Profile with complete information from LinkedIn	</a:t>
            </a:r>
          </a:p>
          <a:p>
            <a:r>
              <a:rPr lang="en-US" b="1" dirty="0" smtClean="0"/>
              <a:t>Post-conditions</a:t>
            </a:r>
            <a:r>
              <a:rPr lang="en-US" dirty="0"/>
              <a:t> </a:t>
            </a:r>
            <a:r>
              <a:rPr lang="en-US" dirty="0" smtClean="0"/>
              <a:t> User </a:t>
            </a:r>
            <a:r>
              <a:rPr lang="en-US" dirty="0"/>
              <a:t>profile is built 	</a:t>
            </a:r>
          </a:p>
          <a:p>
            <a:r>
              <a:rPr lang="en-US" b="1" dirty="0" smtClean="0"/>
              <a:t>Exceptions</a:t>
            </a:r>
            <a:r>
              <a:rPr lang="en-US" dirty="0"/>
              <a:t> </a:t>
            </a:r>
            <a:r>
              <a:rPr lang="en-US" dirty="0" smtClean="0"/>
              <a:t> User </a:t>
            </a:r>
            <a:r>
              <a:rPr lang="en-US" dirty="0"/>
              <a:t>cancels the action	</a:t>
            </a:r>
          </a:p>
          <a:p>
            <a:r>
              <a:rPr lang="en-US" b="1" dirty="0"/>
              <a:t>N</a:t>
            </a:r>
            <a:r>
              <a:rPr lang="en-US" b="1" dirty="0" smtClean="0"/>
              <a:t>on-Functional Requirements  </a:t>
            </a:r>
            <a:r>
              <a:rPr lang="en-US" sz="2400" dirty="0" smtClean="0"/>
              <a:t>System should respond within </a:t>
            </a:r>
            <a:r>
              <a:rPr lang="en-US" sz="2400" dirty="0" smtClean="0"/>
              <a:t>2 </a:t>
            </a:r>
            <a:r>
              <a:rPr lang="en-US" sz="2400" dirty="0" smtClean="0"/>
              <a:t>seconds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69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620000" cy="1143000"/>
          </a:xfrm>
        </p:spPr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153400" cy="5867400"/>
          </a:xfrm>
        </p:spPr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sz="3800" b="1" dirty="0" smtClean="0"/>
              <a:t>Use Case ID VJF-0020  Video Interview</a:t>
            </a:r>
          </a:p>
          <a:p>
            <a:r>
              <a:rPr lang="en-US" sz="3600" b="1" dirty="0" smtClean="0"/>
              <a:t>Description </a:t>
            </a:r>
            <a:r>
              <a:rPr lang="en-US" b="1" dirty="0" smtClean="0"/>
              <a:t>	</a:t>
            </a:r>
            <a:r>
              <a:rPr lang="en-US" sz="3200" dirty="0" smtClean="0"/>
              <a:t>Video Interview </a:t>
            </a:r>
            <a:r>
              <a:rPr lang="en-US" dirty="0" smtClean="0"/>
              <a:t>	</a:t>
            </a:r>
          </a:p>
          <a:p>
            <a:r>
              <a:rPr lang="en-US" sz="3600" b="1" dirty="0" smtClean="0"/>
              <a:t>Actor</a:t>
            </a:r>
            <a:r>
              <a:rPr lang="en-US" dirty="0" smtClean="0"/>
              <a:t>	 	</a:t>
            </a:r>
            <a:r>
              <a:rPr lang="en-US" sz="3200" dirty="0" smtClean="0"/>
              <a:t>Employer, Student </a:t>
            </a:r>
            <a:r>
              <a:rPr lang="en-US" dirty="0" smtClean="0"/>
              <a:t>	</a:t>
            </a:r>
          </a:p>
          <a:p>
            <a:r>
              <a:rPr lang="en-US" sz="3600" b="1" dirty="0" smtClean="0"/>
              <a:t>Preconditions</a:t>
            </a:r>
            <a:r>
              <a:rPr lang="en-US" sz="3600" dirty="0" smtClean="0"/>
              <a:t> </a:t>
            </a:r>
          </a:p>
          <a:p>
            <a:pPr marL="868680" lvl="1" indent="-457200" fontAlgn="base"/>
            <a:r>
              <a:rPr lang="en-US" sz="3100" dirty="0" smtClean="0"/>
              <a:t>Actors are logged in</a:t>
            </a:r>
          </a:p>
          <a:p>
            <a:pPr marL="868680" lvl="1" indent="-457200" fontAlgn="base"/>
            <a:r>
              <a:rPr lang="en-US" sz="3100" dirty="0" smtClean="0"/>
              <a:t>Both  actors are using Chrome</a:t>
            </a:r>
          </a:p>
          <a:p>
            <a:pPr marL="868680" lvl="1" indent="-457200" fontAlgn="base"/>
            <a:r>
              <a:rPr lang="en-US" sz="3100" dirty="0" smtClean="0"/>
              <a:t>A video interview has been previously scheduled</a:t>
            </a:r>
          </a:p>
          <a:p>
            <a:pPr marL="868680" lvl="1" indent="-457200" fontAlgn="base"/>
            <a:r>
              <a:rPr lang="en-US" sz="3100" dirty="0" smtClean="0"/>
              <a:t>A notification for the video interview was sent to both parties and it is displaying in the homepage</a:t>
            </a:r>
          </a:p>
          <a:p>
            <a:pPr marL="868680" lvl="1" indent="-457200"/>
            <a:r>
              <a:rPr lang="en-US" sz="3100" dirty="0" smtClean="0"/>
              <a:t>Actors are in homepage 	</a:t>
            </a:r>
          </a:p>
          <a:p>
            <a:r>
              <a:rPr lang="en-US" sz="3600" b="1" dirty="0" smtClean="0"/>
              <a:t>Steps</a:t>
            </a:r>
          </a:p>
          <a:p>
            <a:pPr>
              <a:buNone/>
            </a:pPr>
            <a:endParaRPr lang="en-US" sz="2000" dirty="0" smtClean="0"/>
          </a:p>
          <a:p>
            <a:pPr marL="868680" lvl="1" indent="-457200" fontAlgn="base"/>
            <a:r>
              <a:rPr lang="en-US" sz="3100" dirty="0" smtClean="0"/>
              <a:t>Actor clicks on link to video interview in the notifications window in homepage </a:t>
            </a:r>
          </a:p>
          <a:p>
            <a:pPr marL="868680" lvl="1" indent="-457200" fontAlgn="base"/>
            <a:r>
              <a:rPr lang="en-US" sz="3100" dirty="0" smtClean="0"/>
              <a:t>Actor is redirected to the video interview page where he/she sees to the left the video connection tools and the video window, and to the right the other party’s profile</a:t>
            </a:r>
          </a:p>
          <a:p>
            <a:pPr marL="868680" lvl="1" indent="-457200" fontAlgn="base"/>
            <a:r>
              <a:rPr lang="en-US" sz="3100" dirty="0" smtClean="0"/>
              <a:t>Once the employer is ready to start the interview he/she clicks </a:t>
            </a:r>
            <a:r>
              <a:rPr lang="en-US" sz="3100" dirty="0" smtClean="0"/>
              <a:t>on </a:t>
            </a:r>
            <a:r>
              <a:rPr lang="en-US" sz="3100" dirty="0" smtClean="0"/>
              <a:t>the </a:t>
            </a:r>
            <a:r>
              <a:rPr lang="en-US" sz="3100" dirty="0" smtClean="0"/>
              <a:t>start </a:t>
            </a:r>
            <a:r>
              <a:rPr lang="en-US" sz="3100" dirty="0" smtClean="0"/>
              <a:t>button</a:t>
            </a:r>
          </a:p>
          <a:p>
            <a:pPr marL="868680" lvl="1" indent="-457200" fontAlgn="base"/>
            <a:r>
              <a:rPr lang="en-US" sz="3100" dirty="0" smtClean="0"/>
              <a:t>Once both parties are connect the video interview is started </a:t>
            </a:r>
          </a:p>
          <a:p>
            <a:pPr marL="868680" lvl="1" indent="-457200" fontAlgn="base"/>
            <a:r>
              <a:rPr lang="en-US" sz="3100" dirty="0" smtClean="0"/>
              <a:t>Once the interview is finish, the employer and student clicks the hang-up button to be disconnected</a:t>
            </a:r>
          </a:p>
          <a:p>
            <a:endParaRPr lang="en-US" dirty="0" smtClean="0"/>
          </a:p>
          <a:p>
            <a:r>
              <a:rPr lang="en-US" sz="3600" b="1" dirty="0" smtClean="0"/>
              <a:t>Post-conditions </a:t>
            </a:r>
            <a:r>
              <a:rPr lang="en-US" sz="3600" dirty="0" smtClean="0"/>
              <a:t> </a:t>
            </a:r>
            <a:r>
              <a:rPr lang="en-US" sz="3200" dirty="0" smtClean="0"/>
              <a:t>Both parties participated in a video interview</a:t>
            </a:r>
          </a:p>
          <a:p>
            <a:r>
              <a:rPr lang="en-US" sz="3600" b="1" dirty="0" smtClean="0"/>
              <a:t>Exceptions</a:t>
            </a:r>
            <a:r>
              <a:rPr lang="en-US" sz="3600" dirty="0" smtClean="0"/>
              <a:t>  </a:t>
            </a:r>
            <a:r>
              <a:rPr lang="en-US" sz="3200" dirty="0" smtClean="0"/>
              <a:t>Actor is not using Chrome, system will warm him/her that they need chrome for the video interview to work properly</a:t>
            </a:r>
          </a:p>
          <a:p>
            <a:r>
              <a:rPr lang="en-US" sz="3600" b="1" dirty="0" smtClean="0"/>
              <a:t>Non-Functional Requirements  </a:t>
            </a:r>
            <a:r>
              <a:rPr lang="en-US" sz="3200" dirty="0" smtClean="0"/>
              <a:t>System should respond within </a:t>
            </a:r>
            <a:r>
              <a:rPr lang="en-US" sz="3200" dirty="0" smtClean="0"/>
              <a:t>2 </a:t>
            </a:r>
            <a:r>
              <a:rPr lang="en-US" sz="3200" dirty="0" smtClean="0"/>
              <a:t>seconds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2248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5" name="Content Placeholder 1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MVC – Passive View:	</a:t>
            </a:r>
          </a:p>
          <a:p>
            <a:endParaRPr lang="en-US" dirty="0"/>
          </a:p>
          <a:p>
            <a:pPr marL="1371600" lvl="3" indent="0">
              <a:buNone/>
            </a:pPr>
            <a:r>
              <a:rPr lang="en-US" dirty="0" smtClean="0"/>
              <a:t>	</a:t>
            </a:r>
          </a:p>
          <a:p>
            <a:endParaRPr lang="en-US" dirty="0"/>
          </a:p>
          <a:p>
            <a:pPr marL="1371600" lvl="3" indent="0">
              <a:buNone/>
            </a:pPr>
            <a:endParaRPr lang="en-US" dirty="0"/>
          </a:p>
        </p:txBody>
      </p:sp>
      <p:sp>
        <p:nvSpPr>
          <p:cNvPr id="7" name="Content Placeholder 12"/>
          <p:cNvSpPr txBox="1">
            <a:spLocks/>
          </p:cNvSpPr>
          <p:nvPr/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MVC – Passive View:	</a:t>
            </a:r>
          </a:p>
          <a:p>
            <a:endParaRPr lang="en-US" smtClean="0"/>
          </a:p>
          <a:p>
            <a:pPr marL="1371600" lvl="3" indent="0">
              <a:buFont typeface="Arial" pitchFamily="34" charset="0"/>
              <a:buNone/>
            </a:pPr>
            <a:r>
              <a:rPr lang="en-US" smtClean="0"/>
              <a:t>	</a:t>
            </a:r>
          </a:p>
          <a:p>
            <a:endParaRPr lang="en-US" smtClean="0"/>
          </a:p>
          <a:p>
            <a:pPr marL="1371600" lvl="3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905991" y="4820102"/>
            <a:ext cx="1579417" cy="775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</a:p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29400" y="4886098"/>
            <a:ext cx="1575953" cy="800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Model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290858" y="4735243"/>
            <a:ext cx="1551708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</a:t>
            </a:r>
            <a:endParaRPr lang="en-US" sz="2400" dirty="0"/>
          </a:p>
        </p:txBody>
      </p: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31" y="2178880"/>
            <a:ext cx="1455738" cy="727869"/>
          </a:xfrm>
          <a:prstGeom prst="rect">
            <a:avLst/>
          </a:prstGeom>
        </p:spPr>
      </p:pic>
      <p:sp>
        <p:nvSpPr>
          <p:cNvPr id="12" name="Diamond 11"/>
          <p:cNvSpPr/>
          <p:nvPr/>
        </p:nvSpPr>
        <p:spPr>
          <a:xfrm>
            <a:off x="2988893" y="2388682"/>
            <a:ext cx="1676400" cy="1139538"/>
          </a:xfrm>
          <a:prstGeom prst="diamon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Yii</a:t>
            </a:r>
            <a:r>
              <a:rPr lang="en-US" dirty="0" smtClean="0"/>
              <a:t> Router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395846" y="2542814"/>
            <a:ext cx="1606902" cy="415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770687">
            <a:off x="1415924" y="243539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1-HTTP Request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2" idx="2"/>
          </p:cNvCxnSpPr>
          <p:nvPr/>
        </p:nvCxnSpPr>
        <p:spPr>
          <a:xfrm>
            <a:off x="3827093" y="3528220"/>
            <a:ext cx="0" cy="1291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68436" y="4104657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2-Action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941617" y="5227721"/>
            <a:ext cx="26877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24400" y="4858389"/>
            <a:ext cx="142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3-Call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485408" y="5410200"/>
            <a:ext cx="21439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14115" y="5378841"/>
            <a:ext cx="180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4-Send Content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1852748" y="5043055"/>
            <a:ext cx="1067100" cy="164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751198">
            <a:off x="1868600" y="4567064"/>
            <a:ext cx="117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5-Invoke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11" idx="2"/>
          </p:cNvCxnSpPr>
          <p:nvPr/>
        </p:nvCxnSpPr>
        <p:spPr>
          <a:xfrm flipH="1" flipV="1">
            <a:off x="1066800" y="2906749"/>
            <a:ext cx="2031750" cy="19133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52748" y="5376738"/>
            <a:ext cx="105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6-HTML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2730730">
            <a:off x="1569446" y="3486696"/>
            <a:ext cx="125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 – HTML</a:t>
            </a:r>
          </a:p>
          <a:p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852748" y="5286149"/>
            <a:ext cx="1053243" cy="1240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9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pic>
        <p:nvPicPr>
          <p:cNvPr id="2050" name="Picture 2" descr="\\buffalo.cs.fiu.edu\homes\Desktop\DeploymentDiagram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73152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2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</a:t>
            </a:r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1031" name="Picture 7" descr="C:\Users\jkora001\Dropbox\SENIOR PROJECT (Docs. Only)\erdia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66" y="1219200"/>
            <a:ext cx="7763933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39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929</TotalTime>
  <Words>404</Words>
  <Application>Microsoft Office PowerPoint</Application>
  <PresentationFormat>On-screen Show (4:3)</PresentationFormat>
  <Paragraphs>122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Project: Virtual Job Fair Students: Justin Korah, Diego Perez, Andres Gonzalez, Enmanuel Corvo, Tomer Doar Mentor: Masoud Sadjadi, Juan Caraballo</vt:lpstr>
      <vt:lpstr>Problem</vt:lpstr>
      <vt:lpstr>Schedule</vt:lpstr>
      <vt:lpstr>Use Cases</vt:lpstr>
      <vt:lpstr>Functional Requirements</vt:lpstr>
      <vt:lpstr>Functional Requirements</vt:lpstr>
      <vt:lpstr>System Design</vt:lpstr>
      <vt:lpstr>System Design</vt:lpstr>
      <vt:lpstr>Database Design</vt:lpstr>
      <vt:lpstr>Security and Privacy</vt:lpstr>
      <vt:lpstr>Minimal Class Diagram</vt:lpstr>
      <vt:lpstr>Detailed Design</vt:lpstr>
      <vt:lpstr>System Testing Sunny Day</vt:lpstr>
      <vt:lpstr>System Testing Rainy Day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Job Fair</dc:title>
  <dc:creator>justin korah</dc:creator>
  <cp:lastModifiedBy>justin korah</cp:lastModifiedBy>
  <cp:revision>97</cp:revision>
  <cp:lastPrinted>2013-04-23T15:33:33Z</cp:lastPrinted>
  <dcterms:created xsi:type="dcterms:W3CDTF">2013-03-23T15:07:34Z</dcterms:created>
  <dcterms:modified xsi:type="dcterms:W3CDTF">2013-04-23T16:21:45Z</dcterms:modified>
</cp:coreProperties>
</file>