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0" r:id="rId12"/>
    <p:sldId id="269" r:id="rId13"/>
    <p:sldId id="271" r:id="rId14"/>
    <p:sldId id="272" r:id="rId15"/>
    <p:sldId id="273" r:id="rId16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08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12/9/2013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78" y="532016"/>
            <a:ext cx="7884622" cy="2569672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Project: Virtual Job </a:t>
            </a:r>
            <a:r>
              <a:rPr lang="en-US" sz="3600" dirty="0" smtClean="0"/>
              <a:t>Fair 2.0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Student: </a:t>
            </a:r>
            <a:r>
              <a:rPr lang="en-US" sz="3600" dirty="0" smtClean="0"/>
              <a:t>Luis Irizarry, Luis </a:t>
            </a:r>
            <a:r>
              <a:rPr lang="en-US" sz="3600" dirty="0" err="1" smtClean="0"/>
              <a:t>Benjumea</a:t>
            </a:r>
            <a:r>
              <a:rPr lang="en-US" sz="3600" dirty="0" smtClean="0"/>
              <a:t>, Jorge </a:t>
            </a:r>
            <a:r>
              <a:rPr lang="en-US" sz="3600" dirty="0"/>
              <a:t>F</a:t>
            </a:r>
            <a:r>
              <a:rPr lang="en-US" sz="3600" dirty="0" smtClean="0"/>
              <a:t>ernandez</a:t>
            </a:r>
            <a:br>
              <a:rPr lang="en-US" sz="3600" dirty="0" smtClean="0"/>
            </a:br>
            <a:r>
              <a:rPr lang="en-US" sz="3600" dirty="0" smtClean="0"/>
              <a:t>Mentor: Juan Caraballo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lnSpcReduction="10000"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Project Presentation</a:t>
            </a:r>
            <a:endParaRPr lang="en-US" sz="4129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&lt;12/09/13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Detailed 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07" y="1127052"/>
            <a:ext cx="5809186" cy="57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Privacy</a:t>
            </a:r>
            <a:endParaRPr lang="en-US" dirty="0"/>
          </a:p>
          <a:p>
            <a:r>
              <a:rPr lang="en-US" dirty="0" smtClean="0"/>
              <a:t>Document repository hosted locally on FIU servers (Data is never sent to third parties).</a:t>
            </a:r>
          </a:p>
          <a:p>
            <a:r>
              <a:rPr lang="en-US" dirty="0" smtClean="0"/>
              <a:t>Unix file permissions restrictions</a:t>
            </a:r>
          </a:p>
          <a:p>
            <a:r>
              <a:rPr lang="en-US" dirty="0" err="1" smtClean="0"/>
              <a:t>Yii</a:t>
            </a:r>
            <a:r>
              <a:rPr lang="en-US" dirty="0" smtClean="0"/>
              <a:t> Access Control Rules restrictions</a:t>
            </a:r>
          </a:p>
          <a:p>
            <a:r>
              <a:rPr lang="en-US" dirty="0" smtClean="0"/>
              <a:t>User may opt to hide contact information as well as be contacted by SMS</a:t>
            </a:r>
          </a:p>
          <a:p>
            <a:r>
              <a:rPr lang="en-US" b="1" dirty="0" smtClean="0"/>
              <a:t>Security</a:t>
            </a:r>
          </a:p>
          <a:p>
            <a:pPr marL="342900" lvl="1">
              <a:buClr>
                <a:schemeClr val="accent1"/>
              </a:buClr>
            </a:pPr>
            <a:r>
              <a:rPr lang="en-US" dirty="0"/>
              <a:t>User password will be hashed before it is stored in the database</a:t>
            </a:r>
            <a:r>
              <a:rPr lang="en-US" dirty="0" smtClean="0"/>
              <a:t>.</a:t>
            </a: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/>
              <a:t>Cross-site Scripting Prevention </a:t>
            </a:r>
          </a:p>
          <a:p>
            <a:r>
              <a:rPr lang="en-US" dirty="0" smtClean="0"/>
              <a:t>Per document/per session unique document access code</a:t>
            </a:r>
          </a:p>
          <a:p>
            <a:r>
              <a:rPr lang="en-US" dirty="0" smtClean="0"/>
              <a:t>Users must validate their phones before using any SMS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buffalo.cs.fiu.edu\homes\Desktop\seniorfinal\Class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889"/>
            <a:ext cx="9144000" cy="538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buffalo.cs.fiu.edu\homes\Desktop\seniorfinal\SMS 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8" y="2177902"/>
            <a:ext cx="5991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SMS State Machine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03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System Testing Sunny Day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300" b="1" dirty="0" smtClean="0"/>
              <a:t>Identifier </a:t>
            </a:r>
            <a:r>
              <a:rPr lang="en-US" sz="2400" dirty="0" smtClean="0"/>
              <a:t>VJF_SYSTEM_Send_SMS_TC01</a:t>
            </a:r>
          </a:p>
          <a:p>
            <a:pPr>
              <a:buNone/>
            </a:pPr>
            <a:r>
              <a:rPr lang="en-US" b="1" dirty="0" smtClean="0"/>
              <a:t>Purpose</a:t>
            </a:r>
            <a:endParaRPr lang="en-US" b="1" dirty="0" smtClean="0"/>
          </a:p>
          <a:p>
            <a:pPr lvl="1"/>
            <a:r>
              <a:rPr lang="en-US" dirty="0" smtClean="0"/>
              <a:t>This test verifies that the System sends SMS message to the correct recipient</a:t>
            </a:r>
            <a:endParaRPr lang="en-US" dirty="0" smtClean="0"/>
          </a:p>
          <a:p>
            <a:r>
              <a:rPr lang="en-US" b="1" dirty="0" smtClean="0"/>
              <a:t>Preconditions</a:t>
            </a:r>
          </a:p>
          <a:p>
            <a:pPr marL="868680" lvl="1" indent="-457200" fontAlgn="base"/>
            <a:r>
              <a:rPr lang="en-US" dirty="0" smtClean="0"/>
              <a:t>User is logged in as an employer</a:t>
            </a:r>
          </a:p>
          <a:p>
            <a:pPr marL="868680" lvl="1" indent="-457200" fontAlgn="base"/>
            <a:r>
              <a:rPr lang="en-US" dirty="0" smtClean="0"/>
              <a:t>User has validated phone number</a:t>
            </a:r>
          </a:p>
          <a:p>
            <a:pPr marL="868680" lvl="1" indent="-457200" fontAlgn="base"/>
            <a:r>
              <a:rPr lang="en-US" dirty="0" smtClean="0"/>
              <a:t>Student “</a:t>
            </a:r>
            <a:r>
              <a:rPr lang="en-US" dirty="0" err="1" smtClean="0"/>
              <a:t>JohnK</a:t>
            </a:r>
            <a:r>
              <a:rPr lang="en-US" dirty="0" smtClean="0"/>
              <a:t>” allows SMS messages</a:t>
            </a:r>
            <a:endParaRPr lang="en-US" dirty="0" smtClean="0"/>
          </a:p>
          <a:p>
            <a:r>
              <a:rPr lang="en-US" b="1" dirty="0" smtClean="0"/>
              <a:t>Input</a:t>
            </a:r>
            <a:endParaRPr lang="en-US" b="1" dirty="0" smtClean="0"/>
          </a:p>
          <a:p>
            <a:pPr marL="868680" lvl="1" indent="-457200"/>
            <a:r>
              <a:rPr lang="en-US" dirty="0" smtClean="0"/>
              <a:t>User clicks on Send SMS</a:t>
            </a:r>
            <a:endParaRPr lang="en-US" dirty="0" smtClean="0"/>
          </a:p>
          <a:p>
            <a:pPr marL="868680" lvl="1" indent="-457200"/>
            <a:r>
              <a:rPr lang="en-US" dirty="0" smtClean="0"/>
              <a:t>User enters “</a:t>
            </a:r>
            <a:r>
              <a:rPr lang="en-US" dirty="0" err="1" smtClean="0"/>
              <a:t>JohnK</a:t>
            </a:r>
            <a:r>
              <a:rPr lang="en-US" dirty="0" smtClean="0"/>
              <a:t>” as username</a:t>
            </a:r>
          </a:p>
          <a:p>
            <a:pPr marL="868680" lvl="1" indent="-457200"/>
            <a:r>
              <a:rPr lang="en-US" dirty="0" smtClean="0"/>
              <a:t>User enters “Hello John, I would like to talk to you! </a:t>
            </a:r>
          </a:p>
          <a:p>
            <a:pPr marL="868680" lvl="1" indent="-457200"/>
            <a:r>
              <a:rPr lang="en-US" dirty="0" smtClean="0"/>
              <a:t>User presses Send</a:t>
            </a:r>
            <a:endParaRPr lang="en-US" dirty="0" smtClean="0"/>
          </a:p>
          <a:p>
            <a:r>
              <a:rPr lang="en-US" b="1" dirty="0" smtClean="0"/>
              <a:t>Expected Output</a:t>
            </a:r>
          </a:p>
          <a:p>
            <a:pPr marL="868680" lvl="1" indent="-457200"/>
            <a:r>
              <a:rPr lang="en-US" dirty="0" smtClean="0"/>
              <a:t>Employer receives confirmation popup</a:t>
            </a:r>
          </a:p>
          <a:p>
            <a:pPr marL="868680" lvl="1" indent="-457200"/>
            <a:r>
              <a:rPr lang="en-US" dirty="0" err="1" smtClean="0"/>
              <a:t>JohnK</a:t>
            </a:r>
            <a:r>
              <a:rPr lang="en-US" dirty="0" smtClean="0"/>
              <a:t> receives SMS</a:t>
            </a:r>
            <a:endParaRPr lang="en-US" dirty="0" smtClean="0"/>
          </a:p>
          <a:p>
            <a:pPr marL="868680" lvl="1" indent="-457200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System Testing </a:t>
            </a:r>
            <a:r>
              <a:rPr lang="en-US" dirty="0" smtClean="0"/>
              <a:t>Rainy Day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300" b="1" dirty="0" smtClean="0"/>
              <a:t>Identifier </a:t>
            </a:r>
            <a:r>
              <a:rPr lang="en-US" sz="2400" dirty="0" smtClean="0"/>
              <a:t>VJF_SYSTEM_Send_SMS_TC03</a:t>
            </a:r>
          </a:p>
          <a:p>
            <a:pPr>
              <a:buNone/>
            </a:pPr>
            <a:r>
              <a:rPr lang="en-US" b="1" dirty="0" smtClean="0"/>
              <a:t>Purpose</a:t>
            </a:r>
            <a:endParaRPr lang="en-US" b="1" dirty="0" smtClean="0"/>
          </a:p>
          <a:p>
            <a:pPr lvl="1"/>
            <a:r>
              <a:rPr lang="en-US" dirty="0" smtClean="0"/>
              <a:t>This test verifies that the System correctly handles unexpected input</a:t>
            </a:r>
          </a:p>
          <a:p>
            <a:r>
              <a:rPr lang="en-US" b="1" dirty="0" smtClean="0"/>
              <a:t>Preconditions</a:t>
            </a:r>
          </a:p>
          <a:p>
            <a:pPr marL="868680" lvl="1" indent="-457200" fontAlgn="base"/>
            <a:r>
              <a:rPr lang="en-US" dirty="0" smtClean="0"/>
              <a:t>User is logged in as an employer</a:t>
            </a:r>
          </a:p>
          <a:p>
            <a:pPr marL="868680" lvl="1" indent="-457200" fontAlgn="base"/>
            <a:r>
              <a:rPr lang="en-US" dirty="0" smtClean="0"/>
              <a:t>User has validated phone number</a:t>
            </a:r>
          </a:p>
          <a:p>
            <a:r>
              <a:rPr lang="en-US" b="1" dirty="0" smtClean="0"/>
              <a:t>Input</a:t>
            </a:r>
            <a:endParaRPr lang="en-US" b="1" dirty="0" smtClean="0"/>
          </a:p>
          <a:p>
            <a:pPr marL="868680" lvl="1" indent="-457200"/>
            <a:r>
              <a:rPr lang="en-US" dirty="0" smtClean="0"/>
              <a:t>User clicks on Send SMS</a:t>
            </a:r>
            <a:endParaRPr lang="en-US" dirty="0" smtClean="0"/>
          </a:p>
          <a:p>
            <a:pPr marL="868680" lvl="1" indent="-457200"/>
            <a:r>
              <a:rPr lang="en-US" dirty="0" smtClean="0"/>
              <a:t>User enters “$%$JOHN” as username</a:t>
            </a:r>
          </a:p>
          <a:p>
            <a:pPr marL="868680" lvl="1" indent="-457200"/>
            <a:r>
              <a:rPr lang="en-US" dirty="0" smtClean="0"/>
              <a:t>User enters “Hello John, I would like to talk to you! </a:t>
            </a:r>
          </a:p>
          <a:p>
            <a:pPr marL="868680" lvl="1" indent="-457200"/>
            <a:r>
              <a:rPr lang="en-US" dirty="0" smtClean="0"/>
              <a:t>User presses Send</a:t>
            </a:r>
            <a:endParaRPr lang="en-US" dirty="0" smtClean="0"/>
          </a:p>
          <a:p>
            <a:r>
              <a:rPr lang="en-US" b="1" dirty="0" smtClean="0"/>
              <a:t>Expected Output</a:t>
            </a:r>
          </a:p>
          <a:p>
            <a:pPr marL="868680" lvl="1" indent="-457200"/>
            <a:r>
              <a:rPr lang="en-US" dirty="0" smtClean="0"/>
              <a:t>“User does not exist”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4095"/>
            <a:ext cx="6181060" cy="1143000"/>
          </a:xfrm>
        </p:spPr>
        <p:txBody>
          <a:bodyPr/>
          <a:lstStyle/>
          <a:p>
            <a:r>
              <a:rPr lang="en-US" dirty="0" smtClean="0"/>
              <a:t>Problem Definition &amp; Current Limitations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611" y="1701207"/>
            <a:ext cx="76235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 smtClean="0"/>
              <a:t>Problem Definition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Employers looking for talented graduates and vice versa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Distance and lack of resources</a:t>
            </a:r>
          </a:p>
          <a:p>
            <a:r>
              <a:rPr lang="en-US" sz="3200" b="1" dirty="0" smtClean="0"/>
              <a:t>  Current System</a:t>
            </a:r>
            <a:endParaRPr lang="en-US" sz="3200" b="1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Greatly helps the problem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Limited to audiovisual contact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It has potential to resemble physical interview much more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01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image00.png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7638"/>
            <a:ext cx="8454044" cy="40760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68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buffalo.cs.fiu.edu\homes\Desktop\seniorfinal\usecase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" y="1293113"/>
            <a:ext cx="6323876" cy="520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242" y="149562"/>
            <a:ext cx="76200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4869"/>
            <a:ext cx="8153400" cy="5842526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>
              <a:buNone/>
            </a:pPr>
            <a:r>
              <a:rPr lang="en-US" sz="2100" b="1" dirty="0"/>
              <a:t>Use Case </a:t>
            </a:r>
            <a:r>
              <a:rPr lang="en-US" sz="2100" b="1" dirty="0" smtClean="0"/>
              <a:t>ID</a:t>
            </a:r>
            <a:r>
              <a:rPr lang="en-US" sz="2100" dirty="0"/>
              <a:t> </a:t>
            </a:r>
            <a:r>
              <a:rPr lang="en-US" sz="2100" b="1" dirty="0" smtClean="0"/>
              <a:t>VJF-058 </a:t>
            </a:r>
            <a:r>
              <a:rPr lang="en-US" sz="1800" b="1" dirty="0" smtClean="0"/>
              <a:t>Upload Image</a:t>
            </a:r>
          </a:p>
          <a:p>
            <a:r>
              <a:rPr lang="en-US" b="1" dirty="0" smtClean="0"/>
              <a:t>Description</a:t>
            </a:r>
            <a:r>
              <a:rPr lang="en-US" dirty="0"/>
              <a:t>	</a:t>
            </a:r>
            <a:r>
              <a:rPr lang="en-US" dirty="0"/>
              <a:t>Upload </a:t>
            </a:r>
            <a:r>
              <a:rPr lang="en-US" dirty="0" smtClean="0"/>
              <a:t>an image </a:t>
            </a:r>
            <a:r>
              <a:rPr lang="en-US" dirty="0"/>
              <a:t>to the server </a:t>
            </a:r>
            <a:r>
              <a:rPr lang="en-US" dirty="0" smtClean="0"/>
              <a:t>during </a:t>
            </a:r>
            <a:r>
              <a:rPr lang="en-US" dirty="0"/>
              <a:t>a live </a:t>
            </a:r>
            <a:r>
              <a:rPr lang="en-US" dirty="0" smtClean="0"/>
              <a:t>interview</a:t>
            </a:r>
            <a:r>
              <a:rPr lang="en-US" dirty="0"/>
              <a:t>	</a:t>
            </a:r>
          </a:p>
          <a:p>
            <a:r>
              <a:rPr lang="en-US" b="1" dirty="0" smtClean="0"/>
              <a:t>Actor(s)</a:t>
            </a:r>
            <a:r>
              <a:rPr lang="en-US" dirty="0" smtClean="0"/>
              <a:t>	</a:t>
            </a:r>
            <a:r>
              <a:rPr lang="en-US" dirty="0" smtClean="0"/>
              <a:t>Student</a:t>
            </a:r>
            <a:r>
              <a:rPr lang="en-US" dirty="0"/>
              <a:t> </a:t>
            </a:r>
            <a:r>
              <a:rPr lang="en-US" dirty="0" smtClean="0"/>
              <a:t>or Employer</a:t>
            </a:r>
            <a:endParaRPr lang="en-US" dirty="0"/>
          </a:p>
          <a:p>
            <a:r>
              <a:rPr lang="en-US" b="1" dirty="0" smtClean="0"/>
              <a:t>Preconditions</a:t>
            </a:r>
            <a:r>
              <a:rPr lang="en-US" dirty="0" smtClean="0"/>
              <a:t> </a:t>
            </a:r>
          </a:p>
          <a:p>
            <a:pPr marL="868680" lvl="1" indent="-457200"/>
            <a:r>
              <a:rPr lang="en-US" dirty="0" smtClean="0"/>
              <a:t>An </a:t>
            </a:r>
            <a:r>
              <a:rPr lang="en-US" dirty="0"/>
              <a:t>interview session is </a:t>
            </a:r>
            <a:r>
              <a:rPr lang="en-US" dirty="0" smtClean="0"/>
              <a:t>active, whiteboard started and image pre-loaded</a:t>
            </a:r>
            <a:endParaRPr lang="en-US" dirty="0" smtClean="0"/>
          </a:p>
          <a:p>
            <a:r>
              <a:rPr lang="en-US" b="1" dirty="0" smtClean="0"/>
              <a:t>Steps </a:t>
            </a:r>
          </a:p>
          <a:p>
            <a:pPr marL="868680" lvl="1" indent="-457200"/>
            <a:r>
              <a:rPr lang="en-US" dirty="0"/>
              <a:t>The user shall click on the “Submit Drawing” button on top of the </a:t>
            </a:r>
            <a:r>
              <a:rPr lang="en-US" dirty="0" smtClean="0"/>
              <a:t>whiteboard</a:t>
            </a:r>
          </a:p>
          <a:p>
            <a:pPr marL="868680" lvl="1" indent="-457200"/>
            <a:r>
              <a:rPr lang="en-US" dirty="0"/>
              <a:t>The system shall upload the </a:t>
            </a:r>
            <a:r>
              <a:rPr lang="en-US" dirty="0" smtClean="0"/>
              <a:t>image</a:t>
            </a:r>
          </a:p>
          <a:p>
            <a:pPr marL="868680" lvl="1" indent="-457200"/>
            <a:r>
              <a:rPr lang="en-US" dirty="0"/>
              <a:t>The system shall let the user know whether the image was uploaded </a:t>
            </a:r>
            <a:r>
              <a:rPr lang="en-US" dirty="0" smtClean="0"/>
              <a:t>successfully</a:t>
            </a:r>
          </a:p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b="1" dirty="0"/>
          </a:p>
          <a:p>
            <a:pPr marL="411480" lvl="1" indent="0">
              <a:buNone/>
            </a:pPr>
            <a:r>
              <a:rPr lang="en-US" b="1" dirty="0" smtClean="0"/>
              <a:t>Post-conditions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file was successfully upload to the server and </a:t>
            </a:r>
            <a:r>
              <a:rPr lang="en-US" dirty="0" smtClean="0"/>
              <a:t>can be viewed </a:t>
            </a:r>
            <a:r>
              <a:rPr lang="en-US" dirty="0"/>
              <a:t>by either </a:t>
            </a:r>
            <a:r>
              <a:rPr lang="en-US" dirty="0" smtClean="0"/>
              <a:t>user</a:t>
            </a:r>
          </a:p>
          <a:p>
            <a:pPr lvl="1"/>
            <a:endParaRPr lang="en-US" dirty="0"/>
          </a:p>
          <a:p>
            <a:r>
              <a:rPr lang="en-US" sz="2000" b="1" dirty="0" smtClean="0"/>
              <a:t>Usability</a:t>
            </a:r>
            <a:r>
              <a:rPr lang="en-US" sz="2000" b="1" dirty="0"/>
              <a:t>: </a:t>
            </a:r>
            <a:r>
              <a:rPr lang="en-US" sz="2000" dirty="0" smtClean="0"/>
              <a:t>simple </a:t>
            </a:r>
            <a:r>
              <a:rPr lang="en-US" sz="2000" dirty="0"/>
              <a:t>as </a:t>
            </a:r>
            <a:r>
              <a:rPr lang="en-US" sz="2000" dirty="0" smtClean="0"/>
              <a:t>clicking </a:t>
            </a:r>
            <a:r>
              <a:rPr lang="en-US" sz="2000" dirty="0"/>
              <a:t>the “Submit Drawing” button, making it simple to use</a:t>
            </a:r>
          </a:p>
          <a:p>
            <a:r>
              <a:rPr lang="en-US" sz="2000" b="1" dirty="0"/>
              <a:t>Reliability: </a:t>
            </a:r>
            <a:r>
              <a:rPr lang="en-US" sz="2000" dirty="0"/>
              <a:t>Uploading images should work 99% of the </a:t>
            </a:r>
            <a:r>
              <a:rPr lang="en-US" sz="2000" dirty="0" smtClean="0"/>
              <a:t>time</a:t>
            </a:r>
          </a:p>
          <a:p>
            <a:r>
              <a:rPr lang="en-US" sz="2000" b="1" dirty="0" smtClean="0"/>
              <a:t>Performance</a:t>
            </a:r>
            <a:r>
              <a:rPr lang="en-US" sz="2000" b="1" dirty="0"/>
              <a:t>: </a:t>
            </a:r>
            <a:r>
              <a:rPr lang="en-US" sz="2000" dirty="0"/>
              <a:t>Depending on its size, the maximum time it should take to upload an image should be 10 </a:t>
            </a:r>
            <a:r>
              <a:rPr lang="en-US" sz="2000" dirty="0" smtClean="0"/>
              <a:t>seconds</a:t>
            </a:r>
          </a:p>
          <a:p>
            <a:r>
              <a:rPr lang="en-US" sz="2000" b="1" dirty="0"/>
              <a:t>Supportability: </a:t>
            </a:r>
            <a:r>
              <a:rPr lang="en-US" sz="2000" dirty="0"/>
              <a:t>The system  be supported by Chrome version 29 or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9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4869"/>
            <a:ext cx="8153400" cy="62525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100" b="1" dirty="0"/>
              <a:t>Use Case </a:t>
            </a:r>
            <a:r>
              <a:rPr lang="en-US" sz="2100" b="1" dirty="0" smtClean="0"/>
              <a:t>ID</a:t>
            </a:r>
            <a:r>
              <a:rPr lang="en-US" sz="2100" dirty="0"/>
              <a:t> </a:t>
            </a:r>
            <a:r>
              <a:rPr lang="en-US" sz="2100" b="1" dirty="0" smtClean="0"/>
              <a:t>VJF-045 Send SMS to student</a:t>
            </a:r>
            <a:endParaRPr lang="en-US" sz="1800" b="1" dirty="0" smtClean="0"/>
          </a:p>
          <a:p>
            <a:r>
              <a:rPr lang="en-US" b="1" dirty="0" smtClean="0"/>
              <a:t>Description</a:t>
            </a:r>
            <a:r>
              <a:rPr lang="en-US" dirty="0" smtClean="0"/>
              <a:t>	</a:t>
            </a:r>
            <a:r>
              <a:rPr lang="en-US" dirty="0"/>
              <a:t>Allows Employer to send a text message </a:t>
            </a:r>
            <a:r>
              <a:rPr lang="en-US" dirty="0" smtClean="0"/>
              <a:t>to a </a:t>
            </a:r>
            <a:r>
              <a:rPr lang="en-US" dirty="0"/>
              <a:t>student</a:t>
            </a:r>
            <a:r>
              <a:rPr lang="en-US" dirty="0" smtClean="0"/>
              <a:t>	</a:t>
            </a:r>
          </a:p>
          <a:p>
            <a:r>
              <a:rPr lang="en-US" b="1" dirty="0" smtClean="0"/>
              <a:t>Actor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Employer</a:t>
            </a:r>
            <a:endParaRPr lang="en-US" dirty="0"/>
          </a:p>
          <a:p>
            <a:r>
              <a:rPr lang="en-US" b="1" dirty="0" smtClean="0"/>
              <a:t>Preconditions</a:t>
            </a:r>
            <a:r>
              <a:rPr lang="en-US" dirty="0" smtClean="0"/>
              <a:t> </a:t>
            </a:r>
          </a:p>
          <a:p>
            <a:pPr marL="868680" lvl="1" indent="-457200"/>
            <a:r>
              <a:rPr lang="en-US" dirty="0" smtClean="0"/>
              <a:t>User is logged in</a:t>
            </a:r>
          </a:p>
          <a:p>
            <a:pPr marL="868680" lvl="1" indent="-457200"/>
            <a:r>
              <a:rPr lang="en-US" dirty="0" smtClean="0"/>
              <a:t>User is in the homepage</a:t>
            </a:r>
          </a:p>
          <a:p>
            <a:pPr marL="868680" lvl="1" indent="-457200"/>
            <a:r>
              <a:rPr lang="en-US" dirty="0" smtClean="0"/>
              <a:t>Student has phone number associated with his account</a:t>
            </a:r>
          </a:p>
          <a:p>
            <a:pPr marL="868680" lvl="1" indent="-457200"/>
            <a:r>
              <a:rPr lang="en-US" dirty="0" smtClean="0"/>
              <a:t>Student has allowed SMS contact</a:t>
            </a:r>
          </a:p>
          <a:p>
            <a:r>
              <a:rPr lang="en-US" b="1" dirty="0" smtClean="0"/>
              <a:t>Steps </a:t>
            </a:r>
          </a:p>
          <a:p>
            <a:pPr marL="868680" lvl="1" indent="-457200"/>
            <a:r>
              <a:rPr lang="en-US" dirty="0" smtClean="0"/>
              <a:t>User clicks on send SMS</a:t>
            </a:r>
          </a:p>
          <a:p>
            <a:pPr marL="868680" lvl="1" indent="-457200"/>
            <a:r>
              <a:rPr lang="en-US" dirty="0" smtClean="0"/>
              <a:t>User is redirected to SMS page</a:t>
            </a:r>
          </a:p>
          <a:p>
            <a:pPr marL="868680" lvl="1" indent="-457200"/>
            <a:r>
              <a:rPr lang="en-US" dirty="0" smtClean="0"/>
              <a:t>User enters username of student to contact (Alphanumeric)</a:t>
            </a:r>
          </a:p>
          <a:p>
            <a:pPr marL="868680" lvl="1" indent="-457200"/>
            <a:r>
              <a:rPr lang="en-US" dirty="0" smtClean="0"/>
              <a:t>User </a:t>
            </a:r>
            <a:r>
              <a:rPr lang="en-US" dirty="0"/>
              <a:t>enters </a:t>
            </a:r>
            <a:r>
              <a:rPr lang="en-US" dirty="0" smtClean="0"/>
              <a:t>message</a:t>
            </a:r>
          </a:p>
          <a:p>
            <a:pPr marL="868680" lvl="1" indent="-457200"/>
            <a:r>
              <a:rPr lang="en-US" dirty="0"/>
              <a:t>User presses send</a:t>
            </a:r>
            <a:r>
              <a:rPr lang="en-US" dirty="0"/>
              <a:t>	</a:t>
            </a:r>
          </a:p>
          <a:p>
            <a:r>
              <a:rPr lang="en-US" b="1" dirty="0" smtClean="0"/>
              <a:t>Post-conditions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Selected Student receives text </a:t>
            </a:r>
            <a:r>
              <a:rPr lang="en-US" dirty="0" smtClean="0"/>
              <a:t>message.</a:t>
            </a:r>
          </a:p>
          <a:p>
            <a:pPr lvl="1"/>
            <a:r>
              <a:rPr lang="en-US" dirty="0" smtClean="0"/>
              <a:t>Success pop up is displayed</a:t>
            </a:r>
          </a:p>
          <a:p>
            <a:pPr marL="411480" lvl="1" indent="0">
              <a:buNone/>
            </a:pPr>
            <a:endParaRPr lang="en-US" dirty="0"/>
          </a:p>
          <a:p>
            <a:pPr marL="341313" lvl="1" indent="-225425">
              <a:tabLst>
                <a:tab pos="282575" algn="l"/>
              </a:tabLst>
            </a:pPr>
            <a:r>
              <a:rPr lang="en-US" sz="2800" b="1" dirty="0"/>
              <a:t>Usability</a:t>
            </a:r>
            <a:r>
              <a:rPr lang="en-US" sz="2800" dirty="0"/>
              <a:t>:  Sending an SMS should not take more than 15 seconds for a novice user</a:t>
            </a:r>
            <a:r>
              <a:rPr lang="en-US" sz="2800" dirty="0" smtClean="0"/>
              <a:t>.</a:t>
            </a:r>
          </a:p>
          <a:p>
            <a:pPr marL="341313" lvl="1" indent="-225425">
              <a:tabLst>
                <a:tab pos="282575" algn="l"/>
              </a:tabLst>
            </a:pPr>
            <a:r>
              <a:rPr lang="en-US" b="1" dirty="0"/>
              <a:t>Reliability</a:t>
            </a:r>
            <a:r>
              <a:rPr lang="en-US" dirty="0"/>
              <a:t>: The system should perform correctly 99% of the time</a:t>
            </a:r>
            <a:r>
              <a:rPr lang="en-US" dirty="0" smtClean="0"/>
              <a:t>.</a:t>
            </a:r>
          </a:p>
          <a:p>
            <a:pPr marL="341313" lvl="1" indent="-225425">
              <a:tabLst>
                <a:tab pos="282575" algn="l"/>
              </a:tabLst>
            </a:pPr>
            <a:r>
              <a:rPr lang="en-US" b="1" dirty="0"/>
              <a:t>Performance</a:t>
            </a:r>
            <a:r>
              <a:rPr lang="en-US" dirty="0"/>
              <a:t>:  The SMS should be sent in under 2 seconds after user presses </a:t>
            </a:r>
            <a:r>
              <a:rPr lang="en-US" dirty="0" smtClean="0"/>
              <a:t>send</a:t>
            </a:r>
          </a:p>
          <a:p>
            <a:pPr marL="341313" lvl="1" indent="-225425">
              <a:tabLst>
                <a:tab pos="282575" algn="l"/>
              </a:tabLst>
            </a:pPr>
            <a:r>
              <a:rPr lang="en-US" sz="2100" b="1" dirty="0"/>
              <a:t>Supportability</a:t>
            </a:r>
            <a:r>
              <a:rPr lang="en-US" sz="2100" dirty="0"/>
              <a:t>:  Sending SMS page should be supported </a:t>
            </a:r>
            <a:r>
              <a:rPr lang="en-US" sz="2100" dirty="0" smtClean="0"/>
              <a:t>by Chrome </a:t>
            </a:r>
            <a:r>
              <a:rPr lang="en-US" dirty="0"/>
              <a:t>version 29 or above</a:t>
            </a:r>
          </a:p>
          <a:p>
            <a:pPr marL="341313" lvl="1" indent="-225425">
              <a:tabLst>
                <a:tab pos="2825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Design</a:t>
            </a:r>
            <a:br>
              <a:rPr lang="en-US" dirty="0"/>
            </a:br>
            <a:r>
              <a:rPr lang="en-US" sz="2400" dirty="0"/>
              <a:t>MVC</a:t>
            </a:r>
            <a:endParaRPr lang="en-US" sz="2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30645" y="1697238"/>
            <a:ext cx="5953197" cy="4500102"/>
            <a:chOff x="1377950" y="19221450"/>
            <a:chExt cx="10133013" cy="7659682"/>
          </a:xfrm>
        </p:grpSpPr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4794250" y="25158700"/>
              <a:ext cx="2743200" cy="9874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rgbClr val="89A4A7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chemeClr val="lt1"/>
                  </a:solidFill>
                  <a:latin typeface="+mn-lt"/>
                  <a:ea typeface="+mn-ea"/>
                </a:rPr>
                <a:t>Controller</a:t>
              </a:r>
            </a:p>
          </p:txBody>
        </p:sp>
        <p:sp>
          <p:nvSpPr>
            <p:cNvPr id="66" name="Rounded Rectangle 65"/>
            <p:cNvSpPr>
              <a:spLocks noChangeArrowheads="1"/>
            </p:cNvSpPr>
            <p:nvPr/>
          </p:nvSpPr>
          <p:spPr bwMode="auto">
            <a:xfrm>
              <a:off x="9302750" y="25052338"/>
              <a:ext cx="1965325" cy="101758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rgbClr val="89A4A7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lt1"/>
                  </a:solidFill>
                  <a:latin typeface="+mn-lt"/>
                  <a:ea typeface="+mn-ea"/>
                </a:rPr>
                <a:t>Model</a:t>
              </a:r>
            </a:p>
          </p:txBody>
        </p:sp>
        <p:sp>
          <p:nvSpPr>
            <p:cNvPr id="67" name="Rounded Rectangle 66"/>
            <p:cNvSpPr>
              <a:spLocks noChangeArrowheads="1"/>
            </p:cNvSpPr>
            <p:nvPr/>
          </p:nvSpPr>
          <p:spPr bwMode="auto">
            <a:xfrm>
              <a:off x="1377950" y="25158700"/>
              <a:ext cx="2012950" cy="9874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rgbClr val="89A4A7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lt1"/>
                  </a:solidFill>
                  <a:latin typeface="+mn-lt"/>
                  <a:ea typeface="+mn-ea"/>
                </a:rPr>
                <a:t>View</a:t>
              </a:r>
            </a:p>
          </p:txBody>
        </p:sp>
        <p:sp>
          <p:nvSpPr>
            <p:cNvPr id="68" name="Diamond 67"/>
            <p:cNvSpPr>
              <a:spLocks noChangeArrowheads="1"/>
            </p:cNvSpPr>
            <p:nvPr/>
          </p:nvSpPr>
          <p:spPr bwMode="auto">
            <a:xfrm>
              <a:off x="8288338" y="19221450"/>
              <a:ext cx="3222625" cy="2108200"/>
            </a:xfrm>
            <a:prstGeom prst="diamond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lt1"/>
                  </a:solidFill>
                  <a:latin typeface="+mn-lt"/>
                  <a:ea typeface="+mn-ea"/>
                </a:rPr>
                <a:t>Yii Router</a:t>
              </a:r>
            </a:p>
          </p:txBody>
        </p:sp>
        <p:cxnSp>
          <p:nvCxnSpPr>
            <p:cNvPr id="69" name="Straight Arrow Connector 68"/>
            <p:cNvCxnSpPr>
              <a:stCxn id="83" idx="3"/>
              <a:endCxn id="68" idx="1"/>
            </p:cNvCxnSpPr>
            <p:nvPr/>
          </p:nvCxnSpPr>
          <p:spPr>
            <a:xfrm>
              <a:off x="3124200" y="20275550"/>
              <a:ext cx="516413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82"/>
            <p:cNvSpPr txBox="1">
              <a:spLocks noChangeArrowheads="1"/>
            </p:cNvSpPr>
            <p:nvPr/>
          </p:nvSpPr>
          <p:spPr bwMode="auto">
            <a:xfrm>
              <a:off x="4098925" y="19250881"/>
              <a:ext cx="4133850" cy="11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1-HTTP</a:t>
              </a:r>
              <a:r>
                <a:rPr lang="en-US" altLang="en-US" sz="3600" dirty="0" smtClean="0">
                  <a:solidFill>
                    <a:srgbClr val="212121"/>
                  </a:solidFill>
                  <a:latin typeface="+mn-lt"/>
                </a:rPr>
                <a:t> </a:t>
              </a: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Request</a:t>
              </a:r>
            </a:p>
          </p:txBody>
        </p:sp>
        <p:cxnSp>
          <p:nvCxnSpPr>
            <p:cNvPr id="71" name="Straight Arrow Connector 70"/>
            <p:cNvCxnSpPr>
              <a:stCxn id="68" idx="2"/>
              <a:endCxn id="65" idx="0"/>
            </p:cNvCxnSpPr>
            <p:nvPr/>
          </p:nvCxnSpPr>
          <p:spPr>
            <a:xfrm flipH="1">
              <a:off x="6165850" y="21329650"/>
              <a:ext cx="3733800" cy="382905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84"/>
            <p:cNvSpPr txBox="1">
              <a:spLocks noChangeArrowheads="1"/>
            </p:cNvSpPr>
            <p:nvPr/>
          </p:nvSpPr>
          <p:spPr bwMode="auto">
            <a:xfrm rot="18876366">
              <a:off x="6784182" y="22321047"/>
              <a:ext cx="1930400" cy="6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2-Action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537450" y="25306338"/>
              <a:ext cx="1765300" cy="158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86"/>
            <p:cNvSpPr txBox="1">
              <a:spLocks noChangeArrowheads="1"/>
            </p:cNvSpPr>
            <p:nvPr/>
          </p:nvSpPr>
          <p:spPr bwMode="auto">
            <a:xfrm>
              <a:off x="7678738" y="24453849"/>
              <a:ext cx="1420811" cy="6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3-Call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7537450" y="25936575"/>
              <a:ext cx="176530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88"/>
            <p:cNvSpPr txBox="1">
              <a:spLocks noChangeArrowheads="1"/>
            </p:cNvSpPr>
            <p:nvPr/>
          </p:nvSpPr>
          <p:spPr bwMode="auto">
            <a:xfrm>
              <a:off x="6902450" y="26200100"/>
              <a:ext cx="3603625" cy="6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4-Send Content</a:t>
              </a:r>
            </a:p>
          </p:txBody>
        </p:sp>
        <p:sp>
          <p:nvSpPr>
            <p:cNvPr id="77" name="TextBox 89"/>
            <p:cNvSpPr txBox="1">
              <a:spLocks noChangeArrowheads="1"/>
            </p:cNvSpPr>
            <p:nvPr/>
          </p:nvSpPr>
          <p:spPr bwMode="auto">
            <a:xfrm>
              <a:off x="3244849" y="24453849"/>
              <a:ext cx="1968500" cy="6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5-Invoke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2384425" y="21031200"/>
              <a:ext cx="3559175" cy="412750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/>
            <p:cNvSpPr txBox="1">
              <a:spLocks noChangeArrowheads="1"/>
            </p:cNvSpPr>
            <p:nvPr/>
          </p:nvSpPr>
          <p:spPr bwMode="auto">
            <a:xfrm>
              <a:off x="3244849" y="26200100"/>
              <a:ext cx="2031999" cy="6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6-HTML</a:t>
              </a:r>
            </a:p>
          </p:txBody>
        </p:sp>
        <p:sp>
          <p:nvSpPr>
            <p:cNvPr id="80" name="TextBox 92"/>
            <p:cNvSpPr txBox="1">
              <a:spLocks noChangeArrowheads="1"/>
            </p:cNvSpPr>
            <p:nvPr/>
          </p:nvSpPr>
          <p:spPr bwMode="auto">
            <a:xfrm rot="2844411">
              <a:off x="3405188" y="22314698"/>
              <a:ext cx="1873250" cy="6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31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hangingPunct="0">
                <a:defRPr sz="9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2000" dirty="0" smtClean="0">
                  <a:solidFill>
                    <a:srgbClr val="212121"/>
                  </a:solidFill>
                  <a:latin typeface="+mn-lt"/>
                </a:rPr>
                <a:t>7-HTML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390900" y="25993725"/>
              <a:ext cx="140335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3384550" y="25304750"/>
              <a:ext cx="1409700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950" y="19402425"/>
              <a:ext cx="1746250" cy="17462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20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 smtClean="0"/>
              <a:t>System Deployment</a:t>
            </a:r>
            <a:endParaRPr lang="en-US" sz="4600" dirty="0"/>
          </a:p>
        </p:txBody>
      </p:sp>
      <p:pic>
        <p:nvPicPr>
          <p:cNvPr id="5" name="Picture 2" descr="\\buffalo.cs.fiu.edu\homes\Desktop\Deploymen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315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" y="0"/>
            <a:ext cx="7267074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31978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Database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3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376</TotalTime>
  <Words>338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Project: Virtual Job Fair 2.0 Student: Luis Irizarry, Luis Benjumea, Jorge Fernandez Mentor: Juan Caraballo</vt:lpstr>
      <vt:lpstr>Problem Definition &amp; Current Limitations</vt:lpstr>
      <vt:lpstr>Schedule</vt:lpstr>
      <vt:lpstr>Use Case Diagram</vt:lpstr>
      <vt:lpstr>PowerPoint Presentation</vt:lpstr>
      <vt:lpstr>PowerPoint Presentation</vt:lpstr>
      <vt:lpstr>System Design MVC</vt:lpstr>
      <vt:lpstr>PowerPoint Presentation</vt:lpstr>
      <vt:lpstr>PowerPoint Presentation</vt:lpstr>
      <vt:lpstr>Database Design Detailed View</vt:lpstr>
      <vt:lpstr>Security and Privacy</vt:lpstr>
      <vt:lpstr>Class Diagram</vt:lpstr>
      <vt:lpstr>PowerPoint Presentation</vt:lpstr>
      <vt:lpstr>System Testing Sunny Day</vt:lpstr>
      <vt:lpstr>System Testing Rainy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jorge e fernandez</cp:lastModifiedBy>
  <cp:revision>41</cp:revision>
  <cp:lastPrinted>2013-12-09T16:08:48Z</cp:lastPrinted>
  <dcterms:created xsi:type="dcterms:W3CDTF">2012-09-03T15:24:37Z</dcterms:created>
  <dcterms:modified xsi:type="dcterms:W3CDTF">2013-12-09T16:24:02Z</dcterms:modified>
</cp:coreProperties>
</file>