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notesMasterIdLst>
    <p:notesMasterId r:id="rId23"/>
  </p:notesMasterIdLst>
  <p:sldIdLst>
    <p:sldId id="256" r:id="rId2"/>
    <p:sldId id="284" r:id="rId3"/>
    <p:sldId id="274" r:id="rId4"/>
    <p:sldId id="283" r:id="rId5"/>
    <p:sldId id="287" r:id="rId6"/>
    <p:sldId id="269" r:id="rId7"/>
    <p:sldId id="279" r:id="rId8"/>
    <p:sldId id="289" r:id="rId9"/>
    <p:sldId id="285" r:id="rId10"/>
    <p:sldId id="286" r:id="rId11"/>
    <p:sldId id="282" r:id="rId12"/>
    <p:sldId id="290" r:id="rId13"/>
    <p:sldId id="291" r:id="rId14"/>
    <p:sldId id="277" r:id="rId15"/>
    <p:sldId id="292" r:id="rId16"/>
    <p:sldId id="296" r:id="rId17"/>
    <p:sldId id="294" r:id="rId18"/>
    <p:sldId id="297" r:id="rId19"/>
    <p:sldId id="298" r:id="rId20"/>
    <p:sldId id="270" r:id="rId21"/>
    <p:sldId id="299" r:id="rId22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BC"/>
    <a:srgbClr val="F2F4AE"/>
    <a:srgbClr val="F1F3A3"/>
    <a:srgbClr val="FFE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5222" autoAdjust="0"/>
  </p:normalViewPr>
  <p:slideViewPr>
    <p:cSldViewPr snapToGrid="0" snapToObjects="1">
      <p:cViewPr>
        <p:scale>
          <a:sx n="75" d="100"/>
          <a:sy n="75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7EF5-8AE0-4912-BAAC-D15403935076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75379-0164-4BB7-8FC0-424EF210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75379-0164-4BB7-8FC0-424EF210B6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7FAA53-4B39-474E-AF30-09E5C703F6DC}" type="datetime1">
              <a:rPr lang="en-US" smtClean="0"/>
              <a:t>7/26/2014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C5B47-7B09-4B50-AEBF-779BF120B997}" type="datetime1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30DAC-340B-4745-A63B-E46A77849EF5}" type="datetime1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19C26-5A90-4433-82ED-251A38F71137}" type="datetime1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0EB352-44EB-45C6-981C-EF7383692304}" type="datetime1">
              <a:rPr lang="en-US" smtClean="0"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4C5462-0141-49FE-886B-BAB6CB2469B5}" type="datetime1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DA43B0-410F-4BDE-8CD9-5A27A6B5B4C3}" type="datetime1">
              <a:rPr lang="en-US" smtClean="0"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BD21B2-0418-490D-9874-181ECB91209B}" type="datetime1">
              <a:rPr lang="en-US" smtClean="0"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446993-19F0-4FAC-9657-43D67CBC2CC3}" type="datetime1">
              <a:rPr lang="en-US" smtClean="0"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E9AB2F-8948-4BAB-BFFB-143F14A68F66}" type="datetime1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A51E8-EC0B-4956-B6AD-A01AFE5F89B8}" type="datetime1">
              <a:rPr lang="en-US" smtClean="0"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096070-5A1D-4009-8083-B904DC0FB8E0}" type="datetime1">
              <a:rPr lang="en-US" smtClean="0"/>
              <a:t>7/26/2014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190DD4-60FC-C240-AF70-70A48DFD0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300" y="508000"/>
            <a:ext cx="6502400" cy="406399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b="1" dirty="0">
                <a:solidFill>
                  <a:schemeClr val="tx1"/>
                </a:solidFill>
              </a:rPr>
              <a:t>Virtual Job Fair v3.0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000000"/>
                </a:solidFill>
              </a:rPr>
              <a:t>Team Members: </a:t>
            </a: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Ana L. Hernandez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Manuel  Bouza 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Enio Peña Navarro    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Tomas Acosta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Mentor: </a:t>
            </a:r>
            <a:r>
              <a:rPr lang="en-US" sz="2800" dirty="0" smtClean="0">
                <a:solidFill>
                  <a:srgbClr val="000000"/>
                </a:solidFill>
              </a:rPr>
              <a:t>Masoud Sadjadi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5300" y="4978400"/>
            <a:ext cx="6400800" cy="1676400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CIS </a:t>
            </a:r>
            <a:r>
              <a:rPr lang="en-US" sz="2200" dirty="0">
                <a:solidFill>
                  <a:schemeClr val="tx1"/>
                </a:solidFill>
              </a:rPr>
              <a:t>4911 Senior Project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School of Computing and Information Sciences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Florida International </a:t>
            </a:r>
            <a:r>
              <a:rPr lang="en-US" sz="2200" dirty="0" smtClean="0">
                <a:solidFill>
                  <a:schemeClr val="tx1"/>
                </a:solidFill>
              </a:rPr>
              <a:t>University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July 25</a:t>
            </a:r>
            <a:r>
              <a:rPr lang="en-US" sz="2200" baseline="30000" dirty="0" smtClean="0">
                <a:solidFill>
                  <a:schemeClr val="tx1"/>
                </a:solidFill>
              </a:rPr>
              <a:t>th</a:t>
            </a:r>
            <a:r>
              <a:rPr lang="en-US" sz="2200" dirty="0" smtClean="0">
                <a:solidFill>
                  <a:schemeClr val="tx1"/>
                </a:solidFill>
              </a:rPr>
              <a:t>, 2014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21"/>
          <p:cNvCxnSpPr>
            <a:stCxn id="20" idx="2"/>
            <a:endCxn id="2050" idx="0"/>
          </p:cNvCxnSpPr>
          <p:nvPr/>
        </p:nvCxnSpPr>
        <p:spPr>
          <a:xfrm rot="5400000">
            <a:off x="4503952" y="2885141"/>
            <a:ext cx="1579952" cy="1753050"/>
          </a:xfrm>
          <a:prstGeom prst="bentConnector3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Merging Process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http://www.rascalcast.com/wp-content/uploads/2014/01/me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98" y="4551642"/>
            <a:ext cx="3599009" cy="21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183262" y="1671137"/>
            <a:ext cx="1277814" cy="1300553"/>
            <a:chOff x="1435608" y="1969117"/>
            <a:chExt cx="1277814" cy="1300553"/>
          </a:xfrm>
        </p:grpSpPr>
        <p:sp>
          <p:nvSpPr>
            <p:cNvPr id="5" name="Rounded Rectangle 4"/>
            <p:cNvSpPr/>
            <p:nvPr/>
          </p:nvSpPr>
          <p:spPr>
            <a:xfrm>
              <a:off x="1435608" y="1969117"/>
              <a:ext cx="1086294" cy="1002573"/>
            </a:xfrm>
            <a:prstGeom prst="roundRect">
              <a:avLst/>
            </a:prstGeom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stA="45000" endPos="17000" dist="50800" dir="5400000" sy="-100000" algn="bl" rotWithShape="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VJF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https://en.opensuse.org/images/0/0b/Icon-us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755" y="2535003"/>
              <a:ext cx="734667" cy="734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685164" y="1373154"/>
            <a:ext cx="1598537" cy="1598537"/>
            <a:chOff x="6403244" y="1671133"/>
            <a:chExt cx="1598537" cy="1598537"/>
          </a:xfrm>
        </p:grpSpPr>
        <p:pic>
          <p:nvPicPr>
            <p:cNvPr id="2052" name="Picture 4" descr="https://www.softnas.com/wp/wp-content/uploads/2012/12/linkedin-logo-300x3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244" y="1671133"/>
              <a:ext cx="1598537" cy="159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en.opensuse.org/images/0/0b/Icon-us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511" y="2470400"/>
              <a:ext cx="799270" cy="799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17898" y="1671137"/>
            <a:ext cx="1277814" cy="1300553"/>
            <a:chOff x="1435608" y="1969117"/>
            <a:chExt cx="1277814" cy="1300553"/>
          </a:xfrm>
        </p:grpSpPr>
        <p:sp>
          <p:nvSpPr>
            <p:cNvPr id="15" name="Rounded Rectangle 14"/>
            <p:cNvSpPr/>
            <p:nvPr/>
          </p:nvSpPr>
          <p:spPr>
            <a:xfrm>
              <a:off x="1435608" y="1969117"/>
              <a:ext cx="1086294" cy="1002573"/>
            </a:xfrm>
            <a:prstGeom prst="roundRect">
              <a:avLst/>
            </a:prstGeom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stA="45000" endPos="17000" dist="50800" dir="5400000" sy="-100000" algn="bl" rotWithShape="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VJF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6" descr="https://en.opensuse.org/images/0/0b/Icon-us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755" y="2535003"/>
              <a:ext cx="734667" cy="734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5259972" y="1671137"/>
            <a:ext cx="1277814" cy="1300553"/>
            <a:chOff x="1435608" y="1969117"/>
            <a:chExt cx="1277814" cy="1300553"/>
          </a:xfrm>
        </p:grpSpPr>
        <p:sp>
          <p:nvSpPr>
            <p:cNvPr id="19" name="Rounded Rectangle 18"/>
            <p:cNvSpPr/>
            <p:nvPr/>
          </p:nvSpPr>
          <p:spPr>
            <a:xfrm>
              <a:off x="1435608" y="1969117"/>
              <a:ext cx="1086294" cy="1002573"/>
            </a:xfrm>
            <a:prstGeom prst="roundRect">
              <a:avLst/>
            </a:prstGeom>
            <a:effectLst>
              <a:outerShdw blurRad="63500" dist="25400" dir="5400000" rotWithShape="0">
                <a:srgbClr val="000000">
                  <a:alpha val="43137"/>
                </a:srgbClr>
              </a:outerShdw>
              <a:reflection stA="45000" endPos="17000" dist="50800" dir="5400000" sy="-100000" algn="bl" rotWithShape="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VJF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6" descr="https://en.opensuse.org/images/0/0b/Icon-us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755" y="2535003"/>
              <a:ext cx="734667" cy="734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Elbow Connector 12"/>
          <p:cNvCxnSpPr>
            <a:stCxn id="2056" idx="2"/>
            <a:endCxn id="2050" idx="0"/>
          </p:cNvCxnSpPr>
          <p:nvPr/>
        </p:nvCxnSpPr>
        <p:spPr>
          <a:xfrm rot="5400000">
            <a:off x="5360760" y="2028335"/>
            <a:ext cx="1579951" cy="3466663"/>
          </a:xfrm>
          <a:prstGeom prst="bentConnector3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2"/>
            <a:endCxn id="2050" idx="0"/>
          </p:cNvCxnSpPr>
          <p:nvPr/>
        </p:nvCxnSpPr>
        <p:spPr>
          <a:xfrm rot="16200000" flipH="1">
            <a:off x="3182915" y="3317154"/>
            <a:ext cx="1579952" cy="889024"/>
          </a:xfrm>
          <a:prstGeom prst="bentConnector3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54" idx="2"/>
            <a:endCxn id="2050" idx="0"/>
          </p:cNvCxnSpPr>
          <p:nvPr/>
        </p:nvCxnSpPr>
        <p:spPr>
          <a:xfrm rot="16200000" flipH="1">
            <a:off x="2465597" y="2599836"/>
            <a:ext cx="1579952" cy="2323660"/>
          </a:xfrm>
          <a:prstGeom prst="bentConnector3">
            <a:avLst>
              <a:gd name="adj1" fmla="val 50000"/>
            </a:avLst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26753" y="3787919"/>
            <a:ext cx="226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 Resolution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15483" y="3805887"/>
            <a:ext cx="226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 Resolution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06929" y="6471046"/>
            <a:ext cx="1719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Merge Successful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93800" y="0"/>
            <a:ext cx="76200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2000" dist="15240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CareerPath API Integration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469477"/>
            <a:ext cx="3133141" cy="197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m.c.lnkd.licdn.com/mpr/mpr/p/1/005/05e/075/118a1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27" y="2469477"/>
            <a:ext cx="1292225" cy="96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 Arrow 21"/>
          <p:cNvSpPr/>
          <p:nvPr/>
        </p:nvSpPr>
        <p:spPr>
          <a:xfrm flipH="1">
            <a:off x="3513643" y="3509627"/>
            <a:ext cx="3026360" cy="558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Up Arrow 23"/>
          <p:cNvSpPr/>
          <p:nvPr/>
        </p:nvSpPr>
        <p:spPr>
          <a:xfrm>
            <a:off x="2819399" y="4841288"/>
            <a:ext cx="4900428" cy="746711"/>
          </a:xfrm>
          <a:prstGeom prst="curved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9266" y="4079289"/>
            <a:ext cx="8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6627" y="5694840"/>
            <a:ext cx="19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BULK IMPORT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05103" y="2712158"/>
            <a:ext cx="2273300" cy="196163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17000" dist="50800" dir="5400000" sy="-100000" algn="bl" rotWithShape="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VJF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Manage:</a:t>
            </a:r>
          </a:p>
          <a:p>
            <a:pPr marL="859536" lvl="1" indent="-457200"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marL="859536" lvl="1" indent="-457200"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</a:p>
          <a:p>
            <a:pPr marL="859536" lvl="1" indent="-457200"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Postings</a:t>
            </a:r>
          </a:p>
          <a:p>
            <a:pPr marL="859536" lvl="1" indent="-457200"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2336" lvl="1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Configure: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CareerPath API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624743"/>
            <a:ext cx="3216148" cy="363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8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39318"/>
              </p:ext>
            </p:extLst>
          </p:nvPr>
        </p:nvGraphicFramePr>
        <p:xfrm>
          <a:off x="1019630" y="60977"/>
          <a:ext cx="7943395" cy="682140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748970"/>
                <a:gridCol w="6194425"/>
              </a:tblGrid>
              <a:tr h="483645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lang="en-US" sz="2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2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VJF-057 Advanced search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445334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 students to search for job.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445334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695652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must be logged in as Student</a:t>
                      </a: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indent="-28575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User must be in the ‘Jobs’ page.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2700127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fills the following fields:</a:t>
                      </a:r>
                    </a:p>
                    <a:p>
                      <a:pPr marL="800100" marR="0" lvl="1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words: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+java</a:t>
                      </a:r>
                    </a:p>
                    <a:p>
                      <a:pPr marL="800100" marR="0" lvl="1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exact word or phrase: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“developer”</a:t>
                      </a:r>
                    </a:p>
                    <a:p>
                      <a:pPr marL="800100" marR="0" lvl="1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 these words: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full-time OR part-time</a:t>
                      </a:r>
                    </a:p>
                    <a:p>
                      <a:pPr marL="800100" marR="0" lvl="1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of these words: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endParaRPr lang="en-US" sz="18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selects the ‘Include jobs from outside sources’ checkbox</a:t>
                      </a:r>
                    </a:p>
                    <a:p>
                      <a:pPr marL="800100" marR="0" lvl="1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‘Miami, Florida’ in the input box</a:t>
                      </a: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clicks the ‘Search’ button</a:t>
                      </a:r>
                    </a:p>
                  </a:txBody>
                  <a:tcPr marL="52523" marR="52523" marT="52523" marB="52523" anchor="ctr"/>
                </a:tc>
              </a:tr>
              <a:tr h="694918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63500" marR="0" indent="-227965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 reloads with job results from CareerPath, Indeed.com, and CareerBuilder.com.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785419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jobs matched the search criteria.</a:t>
                      </a:r>
                      <a:endParaRPr lang="en-US" sz="18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68401" y="3460668"/>
            <a:ext cx="7419847" cy="3371931"/>
            <a:chOff x="1055687" y="2726292"/>
            <a:chExt cx="8088313" cy="4055507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287" y="3095624"/>
              <a:ext cx="7986713" cy="368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055687" y="2726292"/>
              <a:ext cx="2353507" cy="42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 Results: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119380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Search: Overview</a:t>
            </a:r>
            <a:endParaRPr lang="en-US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143000"/>
            <a:ext cx="2584450" cy="527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6987" y="1308100"/>
            <a:ext cx="3884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Outside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Ranked results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9380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Search: Save Query</a:t>
            </a:r>
            <a:endParaRPr lang="en-US" sz="4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96329" y="2873029"/>
            <a:ext cx="1692501" cy="2247770"/>
            <a:chOff x="1420812" y="1613030"/>
            <a:chExt cx="1692501" cy="2247770"/>
          </a:xfrm>
        </p:grpSpPr>
        <p:pic>
          <p:nvPicPr>
            <p:cNvPr id="8194" name="Picture 2" descr="http://3.bp.blogspot.com/_NP2JqFozr4g/THkbIuxKAQI/AAAAAAAAAGU/CLYBIIqkfg8/s1600/query.20815310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812" y="1613030"/>
              <a:ext cx="1692501" cy="2247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66962" y="3553023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Complex Query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ight Arrow 3"/>
          <p:cNvSpPr/>
          <p:nvPr/>
        </p:nvSpPr>
        <p:spPr>
          <a:xfrm>
            <a:off x="3566417" y="3761964"/>
            <a:ext cx="2451100" cy="4699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8200" name="Picture 8" descr="http://www.veryicon.com/icon/png/Application/Toolbar%20Icons/Sa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3" y="3090451"/>
            <a:ext cx="671513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05610" y="4813022"/>
            <a:ext cx="1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Results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02" name="Picture 10" descr="http://thinkprogress.org/wp-content/uploads/2013/03/em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24" y="2906668"/>
            <a:ext cx="1318986" cy="134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colquitt.high.schooldesk.net/Portals/Colquitt/Chs/images/gen/documents.jpg?dummy=2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10" y="3829189"/>
            <a:ext cx="838200" cy="8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91059" y="2538363"/>
            <a:ext cx="170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Save Query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Overview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7200" y="1765300"/>
            <a:ext cx="641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system that enables the students to receive emails of job listings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Student profile skill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notification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interval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system that enable employers to receive emails listing students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	Matching job posting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Configure notification setting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system that enable admin users to control the notification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 Admin Interface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image3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96974" y="1257300"/>
            <a:ext cx="7736714" cy="5321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168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1881295" y="2286042"/>
            <a:ext cx="529061" cy="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7573" y="193170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896" y="187623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Engine Flow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191" y="1823941"/>
            <a:ext cx="1271104" cy="925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</a:t>
            </a:r>
          </a:p>
          <a:p>
            <a:pPr algn="ctr"/>
            <a:r>
              <a:rPr lang="en-US" sz="1200" dirty="0" smtClean="0"/>
              <a:t>Cronjob</a:t>
            </a:r>
          </a:p>
          <a:p>
            <a:pPr algn="ctr"/>
            <a:r>
              <a:rPr lang="en-US" sz="1200" dirty="0" smtClean="0"/>
              <a:t>(daily, weekly, monthly)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3"/>
            <a:endCxn id="17" idx="1"/>
          </p:cNvCxnSpPr>
          <p:nvPr/>
        </p:nvCxnSpPr>
        <p:spPr>
          <a:xfrm>
            <a:off x="4305114" y="2286042"/>
            <a:ext cx="616277" cy="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2410356" y="1687703"/>
            <a:ext cx="1894758" cy="1196677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Notification Status</a:t>
            </a:r>
            <a:endParaRPr lang="en-US" sz="1200" dirty="0"/>
          </a:p>
        </p:txBody>
      </p:sp>
      <p:grpSp>
        <p:nvGrpSpPr>
          <p:cNvPr id="4153" name="Group 4152"/>
          <p:cNvGrpSpPr/>
          <p:nvPr/>
        </p:nvGrpSpPr>
        <p:grpSpPr>
          <a:xfrm>
            <a:off x="2445912" y="2884380"/>
            <a:ext cx="1225989" cy="555784"/>
            <a:chOff x="2445912" y="2884380"/>
            <a:chExt cx="1225989" cy="555784"/>
          </a:xfrm>
        </p:grpSpPr>
        <p:sp>
          <p:nvSpPr>
            <p:cNvPr id="14" name="TextBox 13"/>
            <p:cNvSpPr txBox="1"/>
            <p:nvPr/>
          </p:nvSpPr>
          <p:spPr>
            <a:xfrm>
              <a:off x="3216327" y="302377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>
              <a:stCxn id="8" idx="2"/>
              <a:endCxn id="20" idx="0"/>
            </p:cNvCxnSpPr>
            <p:nvPr/>
          </p:nvCxnSpPr>
          <p:spPr>
            <a:xfrm flipH="1">
              <a:off x="2445912" y="2884380"/>
              <a:ext cx="911823" cy="555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921391" y="1881939"/>
            <a:ext cx="1084552" cy="809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Fetch active students </a:t>
            </a:r>
            <a:endParaRPr lang="en-US" sz="1200" dirty="0"/>
          </a:p>
        </p:txBody>
      </p:sp>
      <p:sp>
        <p:nvSpPr>
          <p:cNvPr id="19" name="Diamond 18"/>
          <p:cNvSpPr/>
          <p:nvPr/>
        </p:nvSpPr>
        <p:spPr>
          <a:xfrm>
            <a:off x="4921157" y="3696044"/>
            <a:ext cx="2027901" cy="103088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Student Match Notification Interval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897410" y="3440164"/>
            <a:ext cx="1097004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exits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444114" y="5348789"/>
            <a:ext cx="1256380" cy="6501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YiiMailer</a:t>
            </a:r>
            <a:endParaRPr lang="en-US" sz="1200" dirty="0" smtClean="0"/>
          </a:p>
          <a:p>
            <a:pPr algn="ctr"/>
            <a:r>
              <a:rPr lang="en-US" sz="1200" dirty="0" smtClean="0"/>
              <a:t>(SMTP wrapper)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3357735" y="4558958"/>
            <a:ext cx="1429137" cy="55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job matches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32" y="5768651"/>
            <a:ext cx="1013149" cy="101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Arrow Connector 30"/>
          <p:cNvCxnSpPr>
            <a:stCxn id="22" idx="2"/>
            <a:endCxn id="21" idx="0"/>
          </p:cNvCxnSpPr>
          <p:nvPr/>
        </p:nvCxnSpPr>
        <p:spPr>
          <a:xfrm>
            <a:off x="4072304" y="5112833"/>
            <a:ext cx="0" cy="235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5" name="Rectangle 4124"/>
          <p:cNvSpPr/>
          <p:nvPr/>
        </p:nvSpPr>
        <p:spPr>
          <a:xfrm>
            <a:off x="6968101" y="2037813"/>
            <a:ext cx="939337" cy="496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 = 0</a:t>
            </a:r>
            <a:endParaRPr lang="en-US" sz="1200" dirty="0"/>
          </a:p>
        </p:txBody>
      </p:sp>
      <p:cxnSp>
        <p:nvCxnSpPr>
          <p:cNvPr id="4127" name="Straight Arrow Connector 4126"/>
          <p:cNvCxnSpPr>
            <a:stCxn id="17" idx="3"/>
            <a:endCxn id="4125" idx="1"/>
          </p:cNvCxnSpPr>
          <p:nvPr/>
        </p:nvCxnSpPr>
        <p:spPr>
          <a:xfrm flipV="1">
            <a:off x="6005943" y="2286041"/>
            <a:ext cx="962158" cy="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6693059" y="2884380"/>
            <a:ext cx="1489422" cy="105446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 &lt; Students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4125" idx="2"/>
            <a:endCxn id="32" idx="0"/>
          </p:cNvCxnSpPr>
          <p:nvPr/>
        </p:nvCxnSpPr>
        <p:spPr>
          <a:xfrm>
            <a:off x="7437770" y="2534268"/>
            <a:ext cx="0" cy="35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41" name="Group 4140"/>
          <p:cNvGrpSpPr/>
          <p:nvPr/>
        </p:nvGrpSpPr>
        <p:grpSpPr>
          <a:xfrm>
            <a:off x="4072305" y="3859195"/>
            <a:ext cx="848853" cy="699763"/>
            <a:chOff x="4072305" y="3859195"/>
            <a:chExt cx="848853" cy="699763"/>
          </a:xfrm>
        </p:grpSpPr>
        <p:sp>
          <p:nvSpPr>
            <p:cNvPr id="28" name="TextBox 27"/>
            <p:cNvSpPr txBox="1"/>
            <p:nvPr/>
          </p:nvSpPr>
          <p:spPr>
            <a:xfrm>
              <a:off x="4473599" y="3859195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cxnSp>
          <p:nvCxnSpPr>
            <p:cNvPr id="43" name="Elbow Connector 42"/>
            <p:cNvCxnSpPr>
              <a:stCxn id="19" idx="1"/>
              <a:endCxn id="22" idx="0"/>
            </p:cNvCxnSpPr>
            <p:nvPr/>
          </p:nvCxnSpPr>
          <p:spPr>
            <a:xfrm rot="10800000" flipV="1">
              <a:off x="4072305" y="4211488"/>
              <a:ext cx="848853" cy="3474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098" idx="0"/>
            <a:endCxn id="227" idx="2"/>
          </p:cNvCxnSpPr>
          <p:nvPr/>
        </p:nvCxnSpPr>
        <p:spPr>
          <a:xfrm flipH="1" flipV="1">
            <a:off x="5933335" y="5413581"/>
            <a:ext cx="1772" cy="355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40" name="Group 4139"/>
          <p:cNvGrpSpPr/>
          <p:nvPr/>
        </p:nvGrpSpPr>
        <p:grpSpPr>
          <a:xfrm>
            <a:off x="5935109" y="3134611"/>
            <a:ext cx="757951" cy="561433"/>
            <a:chOff x="5935109" y="3134611"/>
            <a:chExt cx="757951" cy="561433"/>
          </a:xfrm>
        </p:grpSpPr>
        <p:sp>
          <p:nvSpPr>
            <p:cNvPr id="83" name="TextBox 82"/>
            <p:cNvSpPr txBox="1"/>
            <p:nvPr/>
          </p:nvSpPr>
          <p:spPr>
            <a:xfrm>
              <a:off x="6055539" y="3134611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cxnSp>
          <p:nvCxnSpPr>
            <p:cNvPr id="74" name="Elbow Connector 73"/>
            <p:cNvCxnSpPr>
              <a:stCxn id="32" idx="1"/>
              <a:endCxn id="19" idx="0"/>
            </p:cNvCxnSpPr>
            <p:nvPr/>
          </p:nvCxnSpPr>
          <p:spPr>
            <a:xfrm rot="10800000" flipV="1">
              <a:off x="5935109" y="3411610"/>
              <a:ext cx="757951" cy="28443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9" name="Group 4138"/>
          <p:cNvGrpSpPr/>
          <p:nvPr/>
        </p:nvGrpSpPr>
        <p:grpSpPr>
          <a:xfrm>
            <a:off x="2445912" y="3411610"/>
            <a:ext cx="6448064" cy="663554"/>
            <a:chOff x="2445912" y="3411610"/>
            <a:chExt cx="6448064" cy="663554"/>
          </a:xfrm>
        </p:grpSpPr>
        <p:cxnSp>
          <p:nvCxnSpPr>
            <p:cNvPr id="80" name="Elbow Connector 79"/>
            <p:cNvCxnSpPr>
              <a:stCxn id="32" idx="3"/>
              <a:endCxn id="20" idx="2"/>
            </p:cNvCxnSpPr>
            <p:nvPr/>
          </p:nvCxnSpPr>
          <p:spPr>
            <a:xfrm flipH="1">
              <a:off x="2445912" y="3411610"/>
              <a:ext cx="5736569" cy="663554"/>
            </a:xfrm>
            <a:prstGeom prst="bentConnector4">
              <a:avLst>
                <a:gd name="adj1" fmla="val -3985"/>
                <a:gd name="adj2" fmla="val 50384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8438402" y="3523468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</p:grpSp>
      <p:grpSp>
        <p:nvGrpSpPr>
          <p:cNvPr id="4138" name="Group 4137"/>
          <p:cNvGrpSpPr/>
          <p:nvPr/>
        </p:nvGrpSpPr>
        <p:grpSpPr>
          <a:xfrm>
            <a:off x="6875016" y="3938840"/>
            <a:ext cx="562754" cy="620118"/>
            <a:chOff x="6875016" y="3938840"/>
            <a:chExt cx="562754" cy="620118"/>
          </a:xfrm>
        </p:grpSpPr>
        <p:cxnSp>
          <p:nvCxnSpPr>
            <p:cNvPr id="100" name="Elbow Connector 99"/>
            <p:cNvCxnSpPr>
              <a:stCxn id="19" idx="3"/>
              <a:endCxn id="32" idx="2"/>
            </p:cNvCxnSpPr>
            <p:nvPr/>
          </p:nvCxnSpPr>
          <p:spPr>
            <a:xfrm flipV="1">
              <a:off x="6949058" y="3938840"/>
              <a:ext cx="488712" cy="2726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6875016" y="4281959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</p:grpSp>
      <p:cxnSp>
        <p:nvCxnSpPr>
          <p:cNvPr id="4162" name="Elbow Connector 4161"/>
          <p:cNvCxnSpPr>
            <a:stCxn id="21" idx="2"/>
            <a:endCxn id="4098" idx="1"/>
          </p:cNvCxnSpPr>
          <p:nvPr/>
        </p:nvCxnSpPr>
        <p:spPr>
          <a:xfrm rot="16200000" flipH="1">
            <a:off x="4612250" y="5458944"/>
            <a:ext cx="276336" cy="13562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463667" y="5136644"/>
            <a:ext cx="939336" cy="276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Count++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stCxn id="227" idx="0"/>
            <a:endCxn id="19" idx="2"/>
          </p:cNvCxnSpPr>
          <p:nvPr/>
        </p:nvCxnSpPr>
        <p:spPr>
          <a:xfrm flipV="1">
            <a:off x="5933335" y="4726932"/>
            <a:ext cx="1773" cy="409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5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4125" grpId="0" animBg="1"/>
      <p:bldP spid="32" grpId="0" animBg="1"/>
      <p:bldP spid="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Student Email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0" y="1282703"/>
            <a:ext cx="8128380" cy="54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and Limitations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3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Recruiters are constantly seeking to increase the number of qualified candidates reached by their job postings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FIU SCIS students would greatly benefit from a system which immediately notifies them of relevant jobs.</a:t>
            </a:r>
          </a:p>
          <a:p>
            <a:pPr marL="82296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Current System problems / limitations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Primitive user authentication.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don’t benefit from external job opportunities.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lacking features.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Rudimentary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and notification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Security and Privacy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628" y="1417638"/>
            <a:ext cx="7676060" cy="4830762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000000"/>
                </a:solidFill>
              </a:rPr>
              <a:t>Privacy</a:t>
            </a:r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Document repository hosted locally on FIU servers (Data is never sent to third parties).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Unix file permissions restrictions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Yii Access Control Rules restrictions</a:t>
            </a:r>
          </a:p>
          <a:p>
            <a:pPr marL="82296" indent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Security</a:t>
            </a:r>
            <a:endParaRPr lang="en-US" sz="3000" b="1" dirty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XSS Mitigation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SQL Injection Mitigation </a:t>
            </a:r>
          </a:p>
          <a:p>
            <a:pPr marL="342900" lvl="1">
              <a:buClr>
                <a:schemeClr val="accent1"/>
              </a:buClr>
            </a:pPr>
            <a:endParaRPr lang="en-US" sz="2400" dirty="0" smtClean="0"/>
          </a:p>
          <a:p>
            <a:pPr marL="342900" lvl="1">
              <a:buClr>
                <a:schemeClr val="accent1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39267"/>
          </a:xfrm>
        </p:spPr>
        <p:txBody>
          <a:bodyPr/>
          <a:lstStyle/>
          <a:p>
            <a:r>
              <a:rPr lang="en-US" dirty="0" smtClean="0"/>
              <a:t>Checkout our system tutorial at:</a:t>
            </a:r>
          </a:p>
          <a:p>
            <a:pPr marL="82296" indent="0">
              <a:buNone/>
            </a:pPr>
            <a:r>
              <a:rPr lang="en-US" sz="5400" dirty="0" smtClean="0"/>
              <a:t>http://bit.ly/</a:t>
            </a:r>
            <a:r>
              <a:rPr lang="en-US" sz="5400" dirty="0" err="1" smtClean="0">
                <a:solidFill>
                  <a:srgbClr val="922223"/>
                </a:solidFill>
              </a:rPr>
              <a:t>fiuvjf</a:t>
            </a:r>
            <a:r>
              <a:rPr lang="en-US" sz="5400" dirty="0" smtClean="0">
                <a:solidFill>
                  <a:srgbClr val="922223"/>
                </a:solidFill>
              </a:rPr>
              <a:t> </a:t>
            </a:r>
          </a:p>
          <a:p>
            <a:pPr marL="82296" indent="0">
              <a:buNone/>
            </a:pPr>
            <a:r>
              <a:rPr lang="en-US" sz="5400" dirty="0"/>
              <a:t>http://</a:t>
            </a:r>
            <a:r>
              <a:rPr lang="en-US" sz="5400" dirty="0" err="1"/>
              <a:t>bit.ly</a:t>
            </a:r>
            <a:r>
              <a:rPr lang="en-US" sz="5400" dirty="0"/>
              <a:t>/</a:t>
            </a:r>
            <a:r>
              <a:rPr lang="en-US" sz="5400" dirty="0" err="1">
                <a:solidFill>
                  <a:schemeClr val="accent3">
                    <a:lumMod val="75000"/>
                  </a:schemeClr>
                </a:solidFill>
              </a:rPr>
              <a:t>fiuvjfadmin</a:t>
            </a:r>
            <a:endParaRPr lang="en-US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 descr="C:\Users\enio\Desktop\qrcode.234375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90" y="3967818"/>
            <a:ext cx="2619248" cy="261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446772" y="374269"/>
            <a:ext cx="1219200" cy="1073531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203200" stA="45000" endPos="15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VJF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qrcode.234413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72" y="3967818"/>
            <a:ext cx="2619248" cy="2619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689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Methodologies</a:t>
            </a:r>
            <a:endParaRPr lang="en-US" sz="4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308" y="1417638"/>
            <a:ext cx="66288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Widely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web development.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PHPStorm IDE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PHP/HTML/CSS/JavaScript Editor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Bootstrap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-end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Yii Framework: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MVC based PHP Framework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in DB Migration support.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MySQL DBMS: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 scalable database management system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D:\Users\ENiO\Desktop\USE_CAS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44377"/>
            <a:ext cx="7127748" cy="568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06.png" descr="LATEST_ER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8100" y="1181101"/>
            <a:ext cx="7111999" cy="5676899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3543300" y="4306887"/>
            <a:ext cx="1904999" cy="574675"/>
          </a:xfrm>
          <a:prstGeom prst="rect">
            <a:avLst/>
          </a:prstGeom>
          <a:noFill/>
          <a:ln w="444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00700" y="812800"/>
            <a:ext cx="793750" cy="5676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5150" y="1638300"/>
            <a:ext cx="793750" cy="46672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6200" y="1638300"/>
            <a:ext cx="952500" cy="46672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02575" y="-125528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Class Diagram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16200" y="1199634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40200" y="11996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4500" y="44346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1026" name="Picture 2" descr="C:\Users\manuel\Downloads\NEW_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1124" y="1009650"/>
            <a:ext cx="3487126" cy="529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74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02575" y="-12552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Class Diagram (Cont.)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manuel\Downloads\NEW_C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190500"/>
            <a:ext cx="6556248" cy="918010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447800" y="1460500"/>
            <a:ext cx="1498600" cy="110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08500" y="2165350"/>
            <a:ext cx="1498600" cy="1581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1800" y="127000"/>
            <a:ext cx="1498600" cy="2425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68700" y="12021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API 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9300" y="120213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Messaging &amp; Notifications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7800" y="2159000"/>
            <a:ext cx="1498600" cy="445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2540000"/>
            <a:ext cx="1498600" cy="2044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08500" y="3746500"/>
            <a:ext cx="1498600" cy="199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81800" y="2514600"/>
            <a:ext cx="1498600" cy="172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08500" y="2857500"/>
            <a:ext cx="1498600" cy="264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00" y="2324100"/>
            <a:ext cx="1498600" cy="5128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90703" y="1202138"/>
            <a:ext cx="3248197" cy="369332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Job Search &amp; Administration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Deployment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\\buffalo.cs.fiu.edu\homes\Desktop\Deploymen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74" y="1417638"/>
            <a:ext cx="7315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49170"/>
              </p:ext>
            </p:extLst>
          </p:nvPr>
        </p:nvGraphicFramePr>
        <p:xfrm>
          <a:off x="1019630" y="60976"/>
          <a:ext cx="7943395" cy="684912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748970"/>
                <a:gridCol w="6194425"/>
              </a:tblGrid>
              <a:tr h="465612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lang="en-US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28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VJF-067 Merge Account</a:t>
                      </a:r>
                      <a:endParaRPr lang="en-US" sz="2800" b="1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</a:tr>
              <a:tr h="722978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with a view containing any merge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conflicts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the account merging process.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491657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491657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must be logged in as Student.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2159629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clicks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the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‘Merge Accounts’ button found in the navigation bar</a:t>
                      </a:r>
                      <a:endParaRPr lang="en-US" sz="18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enters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credentials for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account that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he/she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wants merge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</a:t>
                      </a:r>
                      <a:r>
                        <a:rPr lang="en-US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account with</a:t>
                      </a:r>
                      <a:endParaRPr lang="en-US" sz="18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chooses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information that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he/she 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wants to keep  </a:t>
                      </a: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clicks on the </a:t>
                      </a: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‘Fix Conflict’ button</a:t>
                      </a:r>
                      <a:endParaRPr lang="en-US" sz="18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923926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63500" marR="0" indent="-227965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prompted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 notification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letting him/her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merging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succeeded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  <a:tr h="1264417">
                <a:tc>
                  <a:txBody>
                    <a:bodyPr/>
                    <a:lstStyle/>
                    <a:p>
                      <a:pPr marL="6350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provides invalid credentials</a:t>
                      </a:r>
                    </a:p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685800" algn="l"/>
                        </a:tabLst>
                      </a:pPr>
                      <a:r>
                        <a:rPr lang="en-US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account is disabled</a:t>
                      </a:r>
                      <a:endParaRPr lang="en-US" sz="180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23" marR="52523" marT="52523" marB="525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1427</TotalTime>
  <Words>612</Words>
  <Application>Microsoft Office PowerPoint</Application>
  <PresentationFormat>On-screen Show (4:3)</PresentationFormat>
  <Paragraphs>184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 Virtual Job Fair v3.0  Team Members:  Ana L. Hernandez Manuel  Bouza  Enio Peña Navarro     Tomas Acosta  Mentor: Masoud Sadjadi</vt:lpstr>
      <vt:lpstr>Problems and Limitations</vt:lpstr>
      <vt:lpstr>PowerPoint Presentation</vt:lpstr>
      <vt:lpstr>Use Case Diagram</vt:lpstr>
      <vt:lpstr>Database Design</vt:lpstr>
      <vt:lpstr>Minimal Class Diagram</vt:lpstr>
      <vt:lpstr>Minimal Class Diagram (Cont.)</vt:lpstr>
      <vt:lpstr>System Deployment</vt:lpstr>
      <vt:lpstr>PowerPoint Presentation</vt:lpstr>
      <vt:lpstr>Account Merging Process</vt:lpstr>
      <vt:lpstr>PowerPoint Presentation</vt:lpstr>
      <vt:lpstr>Administrative Interface</vt:lpstr>
      <vt:lpstr>PowerPoint Presentation</vt:lpstr>
      <vt:lpstr>PowerPoint Presentation</vt:lpstr>
      <vt:lpstr>PowerPoint Presentation</vt:lpstr>
      <vt:lpstr>Notifications: Overview</vt:lpstr>
      <vt:lpstr>Notifications:  Admin Interface</vt:lpstr>
      <vt:lpstr>Notification Engine Flow</vt:lpstr>
      <vt:lpstr>Notifications: Student Email</vt:lpstr>
      <vt:lpstr>Security and Privacy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ENiO</cp:lastModifiedBy>
  <cp:revision>154</cp:revision>
  <cp:lastPrinted>2013-12-09T16:08:48Z</cp:lastPrinted>
  <dcterms:created xsi:type="dcterms:W3CDTF">2012-09-03T15:24:37Z</dcterms:created>
  <dcterms:modified xsi:type="dcterms:W3CDTF">2014-07-26T10:19:36Z</dcterms:modified>
</cp:coreProperties>
</file>